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ags/tag2.xml" ContentType="application/vnd.openxmlformats-officedocument.presentationml.tags+xml"/>
  <Override PartName="/ppt/theme/theme2.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6.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60" r:id="rId1"/>
  </p:sldMasterIdLst>
  <p:notesMasterIdLst>
    <p:notesMasterId r:id="rId40"/>
  </p:notesMasterIdLst>
  <p:sldIdLst>
    <p:sldId id="256" r:id="rId2"/>
    <p:sldId id="257" r:id="rId3"/>
    <p:sldId id="258" r:id="rId4"/>
    <p:sldId id="259" r:id="rId5"/>
    <p:sldId id="286" r:id="rId6"/>
    <p:sldId id="319" r:id="rId7"/>
    <p:sldId id="320" r:id="rId8"/>
    <p:sldId id="321" r:id="rId9"/>
    <p:sldId id="322" r:id="rId10"/>
    <p:sldId id="308" r:id="rId11"/>
    <p:sldId id="309" r:id="rId12"/>
    <p:sldId id="323" r:id="rId13"/>
    <p:sldId id="287" r:id="rId14"/>
    <p:sldId id="288" r:id="rId15"/>
    <p:sldId id="310" r:id="rId16"/>
    <p:sldId id="292" r:id="rId17"/>
    <p:sldId id="275" r:id="rId18"/>
    <p:sldId id="296" r:id="rId19"/>
    <p:sldId id="326" r:id="rId20"/>
    <p:sldId id="299" r:id="rId21"/>
    <p:sldId id="312" r:id="rId22"/>
    <p:sldId id="314" r:id="rId23"/>
    <p:sldId id="327" r:id="rId24"/>
    <p:sldId id="295" r:id="rId25"/>
    <p:sldId id="297" r:id="rId26"/>
    <p:sldId id="300" r:id="rId27"/>
    <p:sldId id="304" r:id="rId28"/>
    <p:sldId id="331" r:id="rId29"/>
    <p:sldId id="315" r:id="rId30"/>
    <p:sldId id="316" r:id="rId31"/>
    <p:sldId id="333" r:id="rId32"/>
    <p:sldId id="330" r:id="rId33"/>
    <p:sldId id="305" r:id="rId34"/>
    <p:sldId id="303" r:id="rId35"/>
    <p:sldId id="306" r:id="rId36"/>
    <p:sldId id="267" r:id="rId37"/>
    <p:sldId id="302" r:id="rId38"/>
    <p:sldId id="284" r:id="rId39"/>
  </p:sldIdLst>
  <p:sldSz cx="12192000" cy="6858000"/>
  <p:notesSz cx="6858000" cy="9144000"/>
  <p:embeddedFontLst>
    <p:embeddedFont>
      <p:font typeface="方正有猫在_GBK" panose="02010600030101010101" charset="-122"/>
      <p:regular r:id="rId41"/>
    </p:embeddedFont>
    <p:embeddedFont>
      <p:font typeface="Agency FB" panose="020B0503020202020204" pitchFamily="34" charset="0"/>
      <p:regular r:id="rId42"/>
      <p:bold r:id="rId43"/>
    </p:embeddedFont>
    <p:embeddedFont>
      <p:font typeface="Arial Black" panose="020B0A04020102020204" pitchFamily="34" charset="0"/>
      <p:bold r:id="rId44"/>
    </p:embeddedFont>
    <p:embeddedFont>
      <p:font typeface="Calibri" panose="020F0502020204030204" pitchFamily="34" charset="0"/>
      <p:regular r:id="rId45"/>
      <p:bold r:id="rId46"/>
      <p:italic r:id="rId47"/>
      <p:boldItalic r:id="rId48"/>
    </p:embeddedFont>
    <p:embeddedFont>
      <p:font typeface="Impact" panose="020B0806030902050204" pitchFamily="34" charset="0"/>
      <p:regular r:id="rId49"/>
    </p:embeddedFont>
    <p:embeddedFont>
      <p:font typeface="等线" panose="02010600030101010101" pitchFamily="2" charset="-122"/>
      <p:regular r:id="rId50"/>
      <p:bold r:id="rId51"/>
    </p:embeddedFont>
    <p:embeddedFont>
      <p:font typeface="微软雅黑" panose="020B0503020204020204" pitchFamily="34" charset="-122"/>
      <p:regular r:id="rId52"/>
      <p:bold r:id="rId53"/>
    </p:embeddedFont>
  </p:embeddedFontLst>
  <p:custDataLst>
    <p:tags r:id="rId5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首页" id="{314C4C9D-AE76-4E05-B037-5A5DB805C9BD}">
          <p14:sldIdLst>
            <p14:sldId id="256"/>
          </p14:sldIdLst>
        </p14:section>
        <p14:section name="目录页" id="{008E412F-DBDA-49D6-8F52-3723921DFE03}">
          <p14:sldIdLst>
            <p14:sldId id="257"/>
          </p14:sldIdLst>
        </p14:section>
        <p14:section name="过渡页" id="{8A3C5D5E-FAF1-4CC7-AAB2-6446E7D3DE63}">
          <p14:sldIdLst>
            <p14:sldId id="258"/>
          </p14:sldIdLst>
        </p14:section>
        <p14:section name="内页" id="{8D1A6813-68F6-49A0-A239-92955AC6E8C5}">
          <p14:sldIdLst>
            <p14:sldId id="259"/>
            <p14:sldId id="286"/>
            <p14:sldId id="319"/>
            <p14:sldId id="320"/>
            <p14:sldId id="321"/>
            <p14:sldId id="322"/>
            <p14:sldId id="308"/>
            <p14:sldId id="309"/>
            <p14:sldId id="323"/>
            <p14:sldId id="287"/>
            <p14:sldId id="288"/>
            <p14:sldId id="310"/>
            <p14:sldId id="292"/>
            <p14:sldId id="275"/>
            <p14:sldId id="296"/>
            <p14:sldId id="326"/>
            <p14:sldId id="299"/>
            <p14:sldId id="312"/>
            <p14:sldId id="314"/>
            <p14:sldId id="327"/>
            <p14:sldId id="295"/>
            <p14:sldId id="297"/>
            <p14:sldId id="300"/>
            <p14:sldId id="304"/>
            <p14:sldId id="331"/>
            <p14:sldId id="315"/>
            <p14:sldId id="316"/>
            <p14:sldId id="333"/>
            <p14:sldId id="330"/>
            <p14:sldId id="305"/>
            <p14:sldId id="303"/>
            <p14:sldId id="306"/>
            <p14:sldId id="267"/>
            <p14:sldId id="302"/>
          </p14:sldIdLst>
        </p14:section>
        <p14:section name="结束页" id="{98773F69-2DDF-47CC-BD69-D575D8CAAC6E}">
          <p14:sldIdLst>
            <p14:sldId id="284"/>
          </p14:sldIdLst>
        </p14:section>
        <p14:section name="版权页" id="{C8AD3B51-1B7B-4E69-9180-4DEC6400FEC2}">
          <p14:sldIdLst/>
        </p14:section>
      </p14:sectionLst>
    </p:ext>
    <p:ext uri="{EFAFB233-063F-42B5-8137-9DF3F51BA10A}">
      <p15:sldGuideLst xmlns:p15="http://schemas.microsoft.com/office/powerpoint/2012/main">
        <p15:guide id="1" orient="horz" pos="129" userDrawn="1">
          <p15:clr>
            <a:srgbClr val="A4A3A4"/>
          </p15:clr>
        </p15:guide>
        <p15:guide id="2" orient="horz" pos="4190" userDrawn="1">
          <p15:clr>
            <a:srgbClr val="A4A3A4"/>
          </p15:clr>
        </p15:guide>
        <p15:guide id="3" pos="230" userDrawn="1">
          <p15:clr>
            <a:srgbClr val="A4A3A4"/>
          </p15:clr>
        </p15:guide>
        <p15:guide id="4" pos="7449" userDrawn="1">
          <p15:clr>
            <a:srgbClr val="A4A3A4"/>
          </p15:clr>
        </p15:guide>
        <p15:guide id="7" orient="horz" pos="4017" userDrawn="1">
          <p15:clr>
            <a:srgbClr val="A4A3A4"/>
          </p15:clr>
        </p15:guide>
        <p15:guide id="8" orient="horz" pos="388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64A59"/>
    <a:srgbClr val="033455"/>
    <a:srgbClr val="D4E4A0"/>
    <a:srgbClr val="DCC975"/>
    <a:srgbClr val="F7B500"/>
    <a:srgbClr val="FEFBEA"/>
    <a:srgbClr val="FFFFFF"/>
    <a:srgbClr val="44BE9B"/>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089" autoAdjust="0"/>
    <p:restoredTop sz="96391" autoAdjust="0"/>
  </p:normalViewPr>
  <p:slideViewPr>
    <p:cSldViewPr snapToGrid="0" showGuides="1">
      <p:cViewPr varScale="1">
        <p:scale>
          <a:sx n="111" d="100"/>
          <a:sy n="111" d="100"/>
        </p:scale>
        <p:origin x="876" y="102"/>
      </p:cViewPr>
      <p:guideLst>
        <p:guide orient="horz" pos="129"/>
        <p:guide orient="horz" pos="4190"/>
        <p:guide pos="230"/>
        <p:guide pos="7449"/>
        <p:guide orient="horz" pos="4017"/>
        <p:guide orient="horz" pos="388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font" Target="fonts/font13.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0" Type="http://schemas.openxmlformats.org/officeDocument/2006/relationships/slide" Target="slides/slide19.xml"/><Relationship Id="rId41" Type="http://schemas.openxmlformats.org/officeDocument/2006/relationships/font" Target="fonts/font1.fntdata"/><Relationship Id="rId54"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1743F9-9B08-422F-9ECE-BE7148BC7DDC}" type="datetimeFigureOut">
              <a:rPr lang="zh-CN" altLang="en-US" smtClean="0"/>
              <a:t>2023/3/8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34C0232-94FA-4EBE-BB9B-79FBE486032D}" type="slidenum">
              <a:rPr lang="zh-CN" altLang="en-US" smtClean="0"/>
              <a:t>‹#›</a:t>
            </a:fld>
            <a:endParaRPr lang="zh-CN" altLang="en-US"/>
          </a:p>
        </p:txBody>
      </p:sp>
    </p:spTree>
    <p:extLst>
      <p:ext uri="{BB962C8B-B14F-4D97-AF65-F5344CB8AC3E}">
        <p14:creationId xmlns:p14="http://schemas.microsoft.com/office/powerpoint/2010/main" val="22997387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1</a:t>
            </a:fld>
            <a:endParaRPr lang="zh-CN" altLang="en-US"/>
          </a:p>
        </p:txBody>
      </p:sp>
    </p:spTree>
    <p:extLst>
      <p:ext uri="{BB962C8B-B14F-4D97-AF65-F5344CB8AC3E}">
        <p14:creationId xmlns:p14="http://schemas.microsoft.com/office/powerpoint/2010/main" val="31322436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10</a:t>
            </a:fld>
            <a:endParaRPr lang="zh-CN" altLang="en-US"/>
          </a:p>
        </p:txBody>
      </p:sp>
    </p:spTree>
    <p:extLst>
      <p:ext uri="{BB962C8B-B14F-4D97-AF65-F5344CB8AC3E}">
        <p14:creationId xmlns:p14="http://schemas.microsoft.com/office/powerpoint/2010/main" val="16421782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11</a:t>
            </a:fld>
            <a:endParaRPr lang="zh-CN" altLang="en-US"/>
          </a:p>
        </p:txBody>
      </p:sp>
    </p:spTree>
    <p:extLst>
      <p:ext uri="{BB962C8B-B14F-4D97-AF65-F5344CB8AC3E}">
        <p14:creationId xmlns:p14="http://schemas.microsoft.com/office/powerpoint/2010/main" val="16421782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12</a:t>
            </a:fld>
            <a:endParaRPr lang="zh-CN" altLang="en-US"/>
          </a:p>
        </p:txBody>
      </p:sp>
    </p:spTree>
    <p:extLst>
      <p:ext uri="{BB962C8B-B14F-4D97-AF65-F5344CB8AC3E}">
        <p14:creationId xmlns:p14="http://schemas.microsoft.com/office/powerpoint/2010/main" val="16421782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13</a:t>
            </a:fld>
            <a:endParaRPr lang="zh-CN" altLang="en-US"/>
          </a:p>
        </p:txBody>
      </p:sp>
    </p:spTree>
    <p:extLst>
      <p:ext uri="{BB962C8B-B14F-4D97-AF65-F5344CB8AC3E}">
        <p14:creationId xmlns:p14="http://schemas.microsoft.com/office/powerpoint/2010/main" val="16421782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14</a:t>
            </a:fld>
            <a:endParaRPr lang="zh-CN" altLang="en-US"/>
          </a:p>
        </p:txBody>
      </p:sp>
    </p:spTree>
    <p:extLst>
      <p:ext uri="{BB962C8B-B14F-4D97-AF65-F5344CB8AC3E}">
        <p14:creationId xmlns:p14="http://schemas.microsoft.com/office/powerpoint/2010/main" val="34120430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15</a:t>
            </a:fld>
            <a:endParaRPr lang="zh-CN" altLang="en-US"/>
          </a:p>
        </p:txBody>
      </p:sp>
    </p:spTree>
    <p:extLst>
      <p:ext uri="{BB962C8B-B14F-4D97-AF65-F5344CB8AC3E}">
        <p14:creationId xmlns:p14="http://schemas.microsoft.com/office/powerpoint/2010/main" val="16874064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16</a:t>
            </a:fld>
            <a:endParaRPr lang="zh-CN" altLang="en-US"/>
          </a:p>
        </p:txBody>
      </p:sp>
    </p:spTree>
    <p:extLst>
      <p:ext uri="{BB962C8B-B14F-4D97-AF65-F5344CB8AC3E}">
        <p14:creationId xmlns:p14="http://schemas.microsoft.com/office/powerpoint/2010/main" val="16874064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17</a:t>
            </a:fld>
            <a:endParaRPr lang="zh-CN" altLang="en-US"/>
          </a:p>
        </p:txBody>
      </p:sp>
    </p:spTree>
    <p:extLst>
      <p:ext uri="{BB962C8B-B14F-4D97-AF65-F5344CB8AC3E}">
        <p14:creationId xmlns:p14="http://schemas.microsoft.com/office/powerpoint/2010/main" val="13530931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18</a:t>
            </a:fld>
            <a:endParaRPr lang="zh-CN" altLang="en-US"/>
          </a:p>
        </p:txBody>
      </p:sp>
    </p:spTree>
    <p:extLst>
      <p:ext uri="{BB962C8B-B14F-4D97-AF65-F5344CB8AC3E}">
        <p14:creationId xmlns:p14="http://schemas.microsoft.com/office/powerpoint/2010/main" val="16874064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19</a:t>
            </a:fld>
            <a:endParaRPr lang="zh-CN" altLang="en-US"/>
          </a:p>
        </p:txBody>
      </p:sp>
    </p:spTree>
    <p:extLst>
      <p:ext uri="{BB962C8B-B14F-4D97-AF65-F5344CB8AC3E}">
        <p14:creationId xmlns:p14="http://schemas.microsoft.com/office/powerpoint/2010/main" val="13530931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a:t>
            </a:fld>
            <a:endParaRPr lang="zh-CN" altLang="en-US"/>
          </a:p>
        </p:txBody>
      </p:sp>
    </p:spTree>
    <p:extLst>
      <p:ext uri="{BB962C8B-B14F-4D97-AF65-F5344CB8AC3E}">
        <p14:creationId xmlns:p14="http://schemas.microsoft.com/office/powerpoint/2010/main" val="21357244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20</a:t>
            </a:fld>
            <a:endParaRPr lang="zh-CN" altLang="en-US"/>
          </a:p>
        </p:txBody>
      </p:sp>
    </p:spTree>
    <p:extLst>
      <p:ext uri="{BB962C8B-B14F-4D97-AF65-F5344CB8AC3E}">
        <p14:creationId xmlns:p14="http://schemas.microsoft.com/office/powerpoint/2010/main" val="13530931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21</a:t>
            </a:fld>
            <a:endParaRPr lang="zh-CN" altLang="en-US"/>
          </a:p>
        </p:txBody>
      </p:sp>
    </p:spTree>
    <p:extLst>
      <p:ext uri="{BB962C8B-B14F-4D97-AF65-F5344CB8AC3E}">
        <p14:creationId xmlns:p14="http://schemas.microsoft.com/office/powerpoint/2010/main" val="135309313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22</a:t>
            </a:fld>
            <a:endParaRPr lang="zh-CN" altLang="en-US"/>
          </a:p>
        </p:txBody>
      </p:sp>
    </p:spTree>
    <p:extLst>
      <p:ext uri="{BB962C8B-B14F-4D97-AF65-F5344CB8AC3E}">
        <p14:creationId xmlns:p14="http://schemas.microsoft.com/office/powerpoint/2010/main" val="13530931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23</a:t>
            </a:fld>
            <a:endParaRPr lang="zh-CN" altLang="en-US"/>
          </a:p>
        </p:txBody>
      </p:sp>
    </p:spTree>
    <p:extLst>
      <p:ext uri="{BB962C8B-B14F-4D97-AF65-F5344CB8AC3E}">
        <p14:creationId xmlns:p14="http://schemas.microsoft.com/office/powerpoint/2010/main" val="13530931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24</a:t>
            </a:fld>
            <a:endParaRPr lang="zh-CN" altLang="en-US"/>
          </a:p>
        </p:txBody>
      </p:sp>
    </p:spTree>
    <p:extLst>
      <p:ext uri="{BB962C8B-B14F-4D97-AF65-F5344CB8AC3E}">
        <p14:creationId xmlns:p14="http://schemas.microsoft.com/office/powerpoint/2010/main" val="34120430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25</a:t>
            </a:fld>
            <a:endParaRPr lang="zh-CN" altLang="en-US"/>
          </a:p>
        </p:txBody>
      </p:sp>
    </p:spTree>
    <p:extLst>
      <p:ext uri="{BB962C8B-B14F-4D97-AF65-F5344CB8AC3E}">
        <p14:creationId xmlns:p14="http://schemas.microsoft.com/office/powerpoint/2010/main" val="13530931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26</a:t>
            </a:fld>
            <a:endParaRPr lang="zh-CN" altLang="en-US"/>
          </a:p>
        </p:txBody>
      </p:sp>
    </p:spTree>
    <p:extLst>
      <p:ext uri="{BB962C8B-B14F-4D97-AF65-F5344CB8AC3E}">
        <p14:creationId xmlns:p14="http://schemas.microsoft.com/office/powerpoint/2010/main" val="13530931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27</a:t>
            </a:fld>
            <a:endParaRPr lang="zh-CN" altLang="en-US"/>
          </a:p>
        </p:txBody>
      </p:sp>
    </p:spTree>
    <p:extLst>
      <p:ext uri="{BB962C8B-B14F-4D97-AF65-F5344CB8AC3E}">
        <p14:creationId xmlns:p14="http://schemas.microsoft.com/office/powerpoint/2010/main" val="13530931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28</a:t>
            </a:fld>
            <a:endParaRPr lang="zh-CN" altLang="en-US"/>
          </a:p>
        </p:txBody>
      </p:sp>
    </p:spTree>
    <p:extLst>
      <p:ext uri="{BB962C8B-B14F-4D97-AF65-F5344CB8AC3E}">
        <p14:creationId xmlns:p14="http://schemas.microsoft.com/office/powerpoint/2010/main" val="13530931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29</a:t>
            </a:fld>
            <a:endParaRPr lang="zh-CN" altLang="en-US"/>
          </a:p>
        </p:txBody>
      </p:sp>
    </p:spTree>
    <p:extLst>
      <p:ext uri="{BB962C8B-B14F-4D97-AF65-F5344CB8AC3E}">
        <p14:creationId xmlns:p14="http://schemas.microsoft.com/office/powerpoint/2010/main" val="13530931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3</a:t>
            </a:fld>
            <a:endParaRPr lang="zh-CN" altLang="en-US"/>
          </a:p>
        </p:txBody>
      </p:sp>
    </p:spTree>
    <p:extLst>
      <p:ext uri="{BB962C8B-B14F-4D97-AF65-F5344CB8AC3E}">
        <p14:creationId xmlns:p14="http://schemas.microsoft.com/office/powerpoint/2010/main" val="34120430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30</a:t>
            </a:fld>
            <a:endParaRPr lang="zh-CN" altLang="en-US"/>
          </a:p>
        </p:txBody>
      </p:sp>
    </p:spTree>
    <p:extLst>
      <p:ext uri="{BB962C8B-B14F-4D97-AF65-F5344CB8AC3E}">
        <p14:creationId xmlns:p14="http://schemas.microsoft.com/office/powerpoint/2010/main" val="13530931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31</a:t>
            </a:fld>
            <a:endParaRPr lang="zh-CN" altLang="en-US"/>
          </a:p>
        </p:txBody>
      </p:sp>
    </p:spTree>
    <p:extLst>
      <p:ext uri="{BB962C8B-B14F-4D97-AF65-F5344CB8AC3E}">
        <p14:creationId xmlns:p14="http://schemas.microsoft.com/office/powerpoint/2010/main" val="13530931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32</a:t>
            </a:fld>
            <a:endParaRPr lang="zh-CN" altLang="en-US"/>
          </a:p>
        </p:txBody>
      </p:sp>
    </p:spTree>
    <p:extLst>
      <p:ext uri="{BB962C8B-B14F-4D97-AF65-F5344CB8AC3E}">
        <p14:creationId xmlns:p14="http://schemas.microsoft.com/office/powerpoint/2010/main" val="13530931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33</a:t>
            </a:fld>
            <a:endParaRPr lang="zh-CN" altLang="en-US"/>
          </a:p>
        </p:txBody>
      </p:sp>
    </p:spTree>
    <p:extLst>
      <p:ext uri="{BB962C8B-B14F-4D97-AF65-F5344CB8AC3E}">
        <p14:creationId xmlns:p14="http://schemas.microsoft.com/office/powerpoint/2010/main" val="13530931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34</a:t>
            </a:fld>
            <a:endParaRPr lang="zh-CN" altLang="en-US"/>
          </a:p>
        </p:txBody>
      </p:sp>
    </p:spTree>
    <p:extLst>
      <p:ext uri="{BB962C8B-B14F-4D97-AF65-F5344CB8AC3E}">
        <p14:creationId xmlns:p14="http://schemas.microsoft.com/office/powerpoint/2010/main" val="135309313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35</a:t>
            </a:fld>
            <a:endParaRPr lang="zh-CN" altLang="en-US"/>
          </a:p>
        </p:txBody>
      </p:sp>
    </p:spTree>
    <p:extLst>
      <p:ext uri="{BB962C8B-B14F-4D97-AF65-F5344CB8AC3E}">
        <p14:creationId xmlns:p14="http://schemas.microsoft.com/office/powerpoint/2010/main" val="13530931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36</a:t>
            </a:fld>
            <a:endParaRPr lang="zh-CN" altLang="en-US"/>
          </a:p>
        </p:txBody>
      </p:sp>
    </p:spTree>
    <p:extLst>
      <p:ext uri="{BB962C8B-B14F-4D97-AF65-F5344CB8AC3E}">
        <p14:creationId xmlns:p14="http://schemas.microsoft.com/office/powerpoint/2010/main" val="40591329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37</a:t>
            </a:fld>
            <a:endParaRPr lang="zh-CN" altLang="en-US"/>
          </a:p>
        </p:txBody>
      </p:sp>
    </p:spTree>
    <p:extLst>
      <p:ext uri="{BB962C8B-B14F-4D97-AF65-F5344CB8AC3E}">
        <p14:creationId xmlns:p14="http://schemas.microsoft.com/office/powerpoint/2010/main" val="13530931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38</a:t>
            </a:fld>
            <a:endParaRPr lang="zh-CN" altLang="en-US"/>
          </a:p>
        </p:txBody>
      </p:sp>
    </p:spTree>
    <p:extLst>
      <p:ext uri="{BB962C8B-B14F-4D97-AF65-F5344CB8AC3E}">
        <p14:creationId xmlns:p14="http://schemas.microsoft.com/office/powerpoint/2010/main" val="3024205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4</a:t>
            </a:fld>
            <a:endParaRPr lang="zh-CN" altLang="en-US"/>
          </a:p>
        </p:txBody>
      </p:sp>
    </p:spTree>
    <p:extLst>
      <p:ext uri="{BB962C8B-B14F-4D97-AF65-F5344CB8AC3E}">
        <p14:creationId xmlns:p14="http://schemas.microsoft.com/office/powerpoint/2010/main" val="1642178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5</a:t>
            </a:fld>
            <a:endParaRPr lang="zh-CN" altLang="en-US"/>
          </a:p>
        </p:txBody>
      </p:sp>
    </p:spTree>
    <p:extLst>
      <p:ext uri="{BB962C8B-B14F-4D97-AF65-F5344CB8AC3E}">
        <p14:creationId xmlns:p14="http://schemas.microsoft.com/office/powerpoint/2010/main" val="16421782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6</a:t>
            </a:fld>
            <a:endParaRPr lang="zh-CN" altLang="en-US"/>
          </a:p>
        </p:txBody>
      </p:sp>
    </p:spTree>
    <p:extLst>
      <p:ext uri="{BB962C8B-B14F-4D97-AF65-F5344CB8AC3E}">
        <p14:creationId xmlns:p14="http://schemas.microsoft.com/office/powerpoint/2010/main" val="16421782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7</a:t>
            </a:fld>
            <a:endParaRPr lang="zh-CN" altLang="en-US"/>
          </a:p>
        </p:txBody>
      </p:sp>
    </p:spTree>
    <p:extLst>
      <p:ext uri="{BB962C8B-B14F-4D97-AF65-F5344CB8AC3E}">
        <p14:creationId xmlns:p14="http://schemas.microsoft.com/office/powerpoint/2010/main" val="16421782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8</a:t>
            </a:fld>
            <a:endParaRPr lang="zh-CN" altLang="en-US"/>
          </a:p>
        </p:txBody>
      </p:sp>
    </p:spTree>
    <p:extLst>
      <p:ext uri="{BB962C8B-B14F-4D97-AF65-F5344CB8AC3E}">
        <p14:creationId xmlns:p14="http://schemas.microsoft.com/office/powerpoint/2010/main" val="16421782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34C0232-94FA-4EBE-BB9B-79FBE486032D}" type="slidenum">
              <a:rPr lang="zh-CN" altLang="en-US" smtClean="0"/>
              <a:t>9</a:t>
            </a:fld>
            <a:endParaRPr lang="zh-CN" altLang="en-US"/>
          </a:p>
        </p:txBody>
      </p:sp>
    </p:spTree>
    <p:extLst>
      <p:ext uri="{BB962C8B-B14F-4D97-AF65-F5344CB8AC3E}">
        <p14:creationId xmlns:p14="http://schemas.microsoft.com/office/powerpoint/2010/main" val="1642178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ags" Target="../tags/tag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尾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268283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153826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过度页1">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842839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119625948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389504920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版权页">
    <p:spTree>
      <p:nvGrpSpPr>
        <p:cNvPr id="1" name=""/>
        <p:cNvGrpSpPr/>
        <p:nvPr/>
      </p:nvGrpSpPr>
      <p:grpSpPr>
        <a:xfrm>
          <a:off x="0" y="0"/>
          <a:ext cx="0" cy="0"/>
          <a:chOff x="0" y="0"/>
          <a:chExt cx="0" cy="0"/>
        </a:xfrm>
      </p:grpSpPr>
      <p:sp>
        <p:nvSpPr>
          <p:cNvPr id="16" name="PA_矩形 1">
            <a:extLst>
              <a:ext uri="{FF2B5EF4-FFF2-40B4-BE49-F238E27FC236}">
                <a16:creationId xmlns:a16="http://schemas.microsoft.com/office/drawing/2014/main" id="{52628317-0CCC-43E6-A63D-DE2E96A2A581}"/>
              </a:ext>
            </a:extLst>
          </p:cNvPr>
          <p:cNvSpPr/>
          <p:nvPr userDrawn="1">
            <p:custDataLst>
              <p:tags r:id="rId1"/>
            </p:custDataLst>
          </p:nvPr>
        </p:nvSpPr>
        <p:spPr>
          <a:xfrm>
            <a:off x="0" y="0"/>
            <a:ext cx="12192000" cy="6858000"/>
          </a:xfrm>
          <a:prstGeom prst="rect">
            <a:avLst/>
          </a:prstGeom>
          <a:blipFill dpi="0" rotWithShape="1">
            <a:blip r:embed="rId3"/>
            <a:srcRect/>
            <a:tile tx="0" ty="0" sx="100000" sy="100000" flip="none" algn="tl"/>
          </a:blip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11">
            <a:extLst>
              <a:ext uri="{FF2B5EF4-FFF2-40B4-BE49-F238E27FC236}">
                <a16:creationId xmlns:a16="http://schemas.microsoft.com/office/drawing/2014/main" id="{7D155B7E-8720-4CD7-BB49-D0562EC47F36}"/>
              </a:ext>
            </a:extLst>
          </p:cNvPr>
          <p:cNvSpPr/>
          <p:nvPr userDrawn="1"/>
        </p:nvSpPr>
        <p:spPr>
          <a:xfrm>
            <a:off x="5079543" y="890588"/>
            <a:ext cx="2031325" cy="646331"/>
          </a:xfrm>
          <a:prstGeom prst="rect">
            <a:avLst/>
          </a:prstGeom>
        </p:spPr>
        <p:txBody>
          <a:bodyPr wrap="none" anchor="ctr">
            <a:spAutoFit/>
          </a:bodyPr>
          <a:lstStyle/>
          <a:p>
            <a:pPr algn="ctr"/>
            <a:r>
              <a:rPr lang="en-US" altLang="zh-CN" sz="3600" b="0" dirty="0" err="1">
                <a:solidFill>
                  <a:srgbClr val="FFFFFF"/>
                </a:solidFill>
                <a:latin typeface="+mn-lt"/>
                <a:cs typeface="+mn-ea"/>
                <a:sym typeface="+mn-lt"/>
              </a:rPr>
              <a:t>版权声明</a:t>
            </a:r>
            <a:endParaRPr lang="en-US" altLang="zh-CN" sz="3600" b="0" dirty="0">
              <a:solidFill>
                <a:srgbClr val="FFFFFF"/>
              </a:solidFill>
              <a:latin typeface="+mn-lt"/>
              <a:cs typeface="+mn-ea"/>
              <a:sym typeface="+mn-lt"/>
            </a:endParaRPr>
          </a:p>
        </p:txBody>
      </p:sp>
      <p:sp>
        <p:nvSpPr>
          <p:cNvPr id="13" name="矩形 12">
            <a:extLst>
              <a:ext uri="{FF2B5EF4-FFF2-40B4-BE49-F238E27FC236}">
                <a16:creationId xmlns:a16="http://schemas.microsoft.com/office/drawing/2014/main" id="{B6534FA3-E9C3-4234-8B60-3071E3EFFE03}"/>
              </a:ext>
            </a:extLst>
          </p:cNvPr>
          <p:cNvSpPr/>
          <p:nvPr userDrawn="1"/>
        </p:nvSpPr>
        <p:spPr>
          <a:xfrm>
            <a:off x="365124" y="1854012"/>
            <a:ext cx="11460162" cy="461665"/>
          </a:xfrm>
          <a:prstGeom prst="rect">
            <a:avLst/>
          </a:prstGeom>
        </p:spPr>
        <p:txBody>
          <a:bodyPr wrap="square" anchor="ctr">
            <a:spAutoFit/>
          </a:bodyPr>
          <a:lstStyle/>
          <a:p>
            <a:pPr algn="ctr"/>
            <a:r>
              <a:rPr lang="en-US" altLang="zh-CN" sz="2400" dirty="0" err="1">
                <a:solidFill>
                  <a:srgbClr val="44BE9B"/>
                </a:solidFill>
                <a:latin typeface="+mn-lt"/>
                <a:cs typeface="+mn-ea"/>
                <a:sym typeface="+mn-lt"/>
              </a:rPr>
              <a:t>感谢您支持原创设计事业，支持设计版权产</a:t>
            </a:r>
            <a:r>
              <a:rPr lang="en-US" altLang="zh-CN" sz="2400" dirty="0">
                <a:solidFill>
                  <a:srgbClr val="44BE9B"/>
                </a:solidFill>
                <a:latin typeface="+mn-lt"/>
                <a:cs typeface="+mn-ea"/>
                <a:sym typeface="+mn-lt"/>
              </a:rPr>
              <a:t>！</a:t>
            </a:r>
          </a:p>
        </p:txBody>
      </p:sp>
      <p:sp>
        <p:nvSpPr>
          <p:cNvPr id="14" name="矩形 13">
            <a:extLst>
              <a:ext uri="{FF2B5EF4-FFF2-40B4-BE49-F238E27FC236}">
                <a16:creationId xmlns:a16="http://schemas.microsoft.com/office/drawing/2014/main" id="{B22DE9F6-2180-43C3-8788-F59E398AFCCE}"/>
              </a:ext>
            </a:extLst>
          </p:cNvPr>
          <p:cNvSpPr/>
          <p:nvPr userDrawn="1"/>
        </p:nvSpPr>
        <p:spPr>
          <a:xfrm>
            <a:off x="976709" y="2632770"/>
            <a:ext cx="10238582" cy="3539430"/>
          </a:xfrm>
          <a:prstGeom prst="rect">
            <a:avLst/>
          </a:prstGeom>
        </p:spPr>
        <p:txBody>
          <a:bodyPr wrap="square" anchor="ctr">
            <a:spAutoFit/>
          </a:bodyPr>
          <a:lstStyle/>
          <a:p>
            <a:pPr algn="l">
              <a:lnSpc>
                <a:spcPct val="200000"/>
              </a:lnSpc>
            </a:pPr>
            <a:r>
              <a:rPr lang="en-US" altLang="zh-CN" sz="1400" dirty="0">
                <a:solidFill>
                  <a:srgbClr val="FFFFFF"/>
                </a:solidFill>
                <a:latin typeface="+mn-lt"/>
                <a:cs typeface="+mn-ea"/>
                <a:sym typeface="+mn-lt"/>
              </a:rPr>
              <a:t>        感谢您下载PPT千图网平台上提供的产品，为了您和千图网以及原创作者的利益，请勿复制、传播、销售，否则将承担法律责任！千图网将对作品进行维权，按照传播下载次数的十倍进行索取赔偿！</a:t>
            </a:r>
          </a:p>
          <a:p>
            <a:pPr algn="l">
              <a:lnSpc>
                <a:spcPct val="200000"/>
              </a:lnSpc>
            </a:pPr>
            <a:r>
              <a:rPr lang="en-US" altLang="zh-CN" sz="1400" dirty="0">
                <a:solidFill>
                  <a:srgbClr val="FFFFFF"/>
                </a:solidFill>
                <a:latin typeface="+mn-lt"/>
                <a:cs typeface="+mn-ea"/>
                <a:sym typeface="+mn-lt"/>
              </a:rPr>
              <a:t>1、千图网网站出售的PPT模版是免版税类（RF：Royalty-free）正版受《中华人民共和国著作法》和《世界版权公约》的保护，作品的所有权、版权和著作权归千图网所有，您下载的是PPT模版素材使用权。</a:t>
            </a:r>
          </a:p>
          <a:p>
            <a:pPr algn="l">
              <a:lnSpc>
                <a:spcPct val="200000"/>
              </a:lnSpc>
            </a:pPr>
            <a:r>
              <a:rPr lang="en-US" altLang="zh-CN" sz="1400" dirty="0">
                <a:solidFill>
                  <a:srgbClr val="FFFFFF"/>
                </a:solidFill>
                <a:latin typeface="+mn-lt"/>
                <a:cs typeface="+mn-ea"/>
                <a:sym typeface="+mn-lt"/>
              </a:rPr>
              <a:t>2、不得将千图网的PPT模版、PPT素材，本身用于再出售，或者出租、出借、转让、分销、发布或者作为礼物供他人使用，不得转授权、出卖、转让本协议或本协议中的权利。</a:t>
            </a:r>
          </a:p>
          <a:p>
            <a:pPr algn="l">
              <a:lnSpc>
                <a:spcPct val="200000"/>
              </a:lnSpc>
            </a:pPr>
            <a:r>
              <a:rPr lang="en-US" altLang="zh-CN" sz="1400" dirty="0">
                <a:solidFill>
                  <a:srgbClr val="FFFFFF"/>
                </a:solidFill>
                <a:latin typeface="+mn-lt"/>
                <a:cs typeface="+mn-ea"/>
                <a:sym typeface="+mn-lt"/>
              </a:rPr>
              <a:t>3、禁止把作品纳入商标或服务标记。</a:t>
            </a:r>
          </a:p>
          <a:p>
            <a:pPr algn="l">
              <a:lnSpc>
                <a:spcPct val="200000"/>
              </a:lnSpc>
            </a:pPr>
            <a:r>
              <a:rPr lang="en-US" altLang="zh-CN" sz="1400" dirty="0">
                <a:solidFill>
                  <a:srgbClr val="FFFFFF"/>
                </a:solidFill>
                <a:latin typeface="+mn-lt"/>
                <a:cs typeface="+mn-ea"/>
                <a:sym typeface="+mn-lt"/>
              </a:rPr>
              <a:t>4、禁止用户用下载格式在网上传播作品。或者作品可以让第三方单独付费或共享免费下载、或通过转移电话服务系统传播。</a:t>
            </a:r>
          </a:p>
        </p:txBody>
      </p:sp>
    </p:spTree>
    <p:extLst>
      <p:ext uri="{BB962C8B-B14F-4D97-AF65-F5344CB8AC3E}">
        <p14:creationId xmlns:p14="http://schemas.microsoft.com/office/powerpoint/2010/main" val="377472895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2988723"/>
      </p:ext>
    </p:extLst>
  </p:cSld>
  <p:clrMap bg1="lt1" tx1="dk1" bg2="lt2" tx2="dk2" accent1="accent1" accent2="accent2" accent3="accent3" accent4="accent4" accent5="accent5" accent6="accent6" hlink="hlink" folHlink="folHlink"/>
  <p:sldLayoutIdLst>
    <p:sldLayoutId id="2147483661" r:id="rId1"/>
    <p:sldLayoutId id="2147483663" r:id="rId2"/>
    <p:sldLayoutId id="2147483667" r:id="rId3"/>
    <p:sldLayoutId id="2147483672" r:id="rId4"/>
    <p:sldLayoutId id="2147483678" r:id="rId5"/>
    <p:sldLayoutId id="2147483677" r:id="rId6"/>
  </p:sldLayoutIdLst>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19.png"/><Relationship Id="rId4" Type="http://schemas.openxmlformats.org/officeDocument/2006/relationships/image" Target="../media/image11.pn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4.xml"/><Relationship Id="rId5" Type="http://schemas.openxmlformats.org/officeDocument/2006/relationships/image" Target="../media/image23.jpeg"/><Relationship Id="rId4" Type="http://schemas.openxmlformats.org/officeDocument/2006/relationships/image" Target="../media/image22.jpe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1.xml"/><Relationship Id="rId1" Type="http://schemas.openxmlformats.org/officeDocument/2006/relationships/slideLayout" Target="../slideLayouts/slideLayout4.xml"/><Relationship Id="rId5" Type="http://schemas.openxmlformats.org/officeDocument/2006/relationships/image" Target="../media/image29.jpeg"/><Relationship Id="rId4" Type="http://schemas.openxmlformats.org/officeDocument/2006/relationships/image" Target="../media/image28.jpe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4.xml"/><Relationship Id="rId1" Type="http://schemas.openxmlformats.org/officeDocument/2006/relationships/tags" Target="../tags/tag6.xml"/><Relationship Id="rId5" Type="http://schemas.openxmlformats.org/officeDocument/2006/relationships/image" Target="../media/image9.png"/><Relationship Id="rId4" Type="http://schemas.openxmlformats.org/officeDocument/2006/relationships/image" Target="../media/image8.png"/></Relationships>
</file>

<file path=ppt/slides/_rels/slide3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6" Type="http://schemas.openxmlformats.org/officeDocument/2006/relationships/image" Target="../media/image2.png"/><Relationship Id="rId5" Type="http://schemas.openxmlformats.org/officeDocument/2006/relationships/notesSlide" Target="../notesSlides/notesSlide38.xml"/><Relationship Id="rId4"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6.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14.jpe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1.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16.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矩形 259">
            <a:extLst>
              <a:ext uri="{FF2B5EF4-FFF2-40B4-BE49-F238E27FC236}">
                <a16:creationId xmlns:a16="http://schemas.microsoft.com/office/drawing/2014/main" id="{E9658C39-C617-44C2-9612-E2A79A297F5A}"/>
              </a:ext>
            </a:extLst>
          </p:cNvPr>
          <p:cNvSpPr>
            <a:spLocks noChangeArrowheads="1"/>
          </p:cNvSpPr>
          <p:nvPr>
            <p:custDataLst>
              <p:tags r:id="rId1"/>
            </p:custDataLst>
          </p:nvPr>
        </p:nvSpPr>
        <p:spPr bwMode="auto">
          <a:xfrm>
            <a:off x="8782757" y="2201479"/>
            <a:ext cx="1671447" cy="830997"/>
          </a:xfrm>
          <a:prstGeom prst="rect">
            <a:avLst/>
          </a:prstGeom>
          <a:noFill/>
          <a:ln>
            <a:noFill/>
          </a:ln>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a:buNone/>
            </a:pPr>
            <a:r>
              <a:rPr lang="zh-CN" altLang="en-US" sz="5400" b="1" kern="5000" spc="300" dirty="0">
                <a:solidFill>
                  <a:sysClr val="windowText" lastClr="000000"/>
                </a:solidFill>
                <a:cs typeface="Arial" panose="020B0604020202020204" pitchFamily="34" charset="0"/>
              </a:rPr>
              <a:t>概论</a:t>
            </a:r>
          </a:p>
        </p:txBody>
      </p:sp>
      <p:sp>
        <p:nvSpPr>
          <p:cNvPr id="5" name="PA_矩形 259">
            <a:extLst>
              <a:ext uri="{FF2B5EF4-FFF2-40B4-BE49-F238E27FC236}">
                <a16:creationId xmlns:a16="http://schemas.microsoft.com/office/drawing/2014/main" id="{58F6E0B6-B992-4A1D-B9FD-C581906ED4A1}"/>
              </a:ext>
            </a:extLst>
          </p:cNvPr>
          <p:cNvSpPr>
            <a:spLocks noChangeArrowheads="1"/>
          </p:cNvSpPr>
          <p:nvPr>
            <p:custDataLst>
              <p:tags r:id="rId2"/>
            </p:custDataLst>
          </p:nvPr>
        </p:nvSpPr>
        <p:spPr bwMode="auto">
          <a:xfrm>
            <a:off x="4671175" y="4053152"/>
            <a:ext cx="6069212" cy="246221"/>
          </a:xfrm>
          <a:prstGeom prst="rect">
            <a:avLst/>
          </a:prstGeom>
          <a:noFill/>
          <a:ln>
            <a:noFill/>
          </a:ln>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a:buNone/>
            </a:pPr>
            <a:r>
              <a:rPr lang="zh-CN" altLang="en-US" sz="1600" dirty="0">
                <a:solidFill>
                  <a:sysClr val="windowText" lastClr="000000"/>
                </a:solidFill>
                <a:cs typeface="Arial" panose="020B0604020202020204" pitchFamily="34" charset="0"/>
              </a:rPr>
              <a:t>授课人：程春       时间：</a:t>
            </a:r>
            <a:r>
              <a:rPr lang="en-US" altLang="zh-CN" sz="1600" dirty="0">
                <a:solidFill>
                  <a:sysClr val="windowText" lastClr="000000"/>
                </a:solidFill>
                <a:cs typeface="Arial" panose="020B0604020202020204" pitchFamily="34" charset="0"/>
              </a:rPr>
              <a:t>2023</a:t>
            </a:r>
            <a:r>
              <a:rPr lang="zh-CN" altLang="en-US" sz="1600">
                <a:solidFill>
                  <a:sysClr val="windowText" lastClr="000000"/>
                </a:solidFill>
                <a:cs typeface="Arial" panose="020B0604020202020204" pitchFamily="34" charset="0"/>
              </a:rPr>
              <a:t>年春夏学期</a:t>
            </a:r>
            <a:endParaRPr lang="en-US" altLang="zh-CN" sz="1600" dirty="0">
              <a:solidFill>
                <a:sysClr val="windowText" lastClr="000000"/>
              </a:solidFill>
              <a:cs typeface="Arial" panose="020B0604020202020204" pitchFamily="34" charset="0"/>
            </a:endParaRPr>
          </a:p>
        </p:txBody>
      </p:sp>
      <p:sp>
        <p:nvSpPr>
          <p:cNvPr id="9" name="文本框 8">
            <a:extLst>
              <a:ext uri="{FF2B5EF4-FFF2-40B4-BE49-F238E27FC236}">
                <a16:creationId xmlns:a16="http://schemas.microsoft.com/office/drawing/2014/main" id="{EFC70706-481B-4752-ACC3-5C6F0993CE8D}"/>
              </a:ext>
            </a:extLst>
          </p:cNvPr>
          <p:cNvSpPr txBox="1"/>
          <p:nvPr/>
        </p:nvSpPr>
        <p:spPr>
          <a:xfrm>
            <a:off x="9195176" y="555823"/>
            <a:ext cx="2646878" cy="978729"/>
          </a:xfrm>
          <a:prstGeom prst="rect">
            <a:avLst/>
          </a:prstGeom>
          <a:noFill/>
        </p:spPr>
        <p:txBody>
          <a:bodyPr wrap="none" rtlCol="0" anchor="ctr">
            <a:spAutoFit/>
          </a:bodyPr>
          <a:lstStyle/>
          <a:p>
            <a:pPr>
              <a:lnSpc>
                <a:spcPct val="120000"/>
              </a:lnSpc>
            </a:pPr>
            <a:r>
              <a:rPr lang="zh-CN" altLang="en-US" sz="4800" b="1" dirty="0">
                <a:solidFill>
                  <a:schemeClr val="tx1">
                    <a:lumMod val="75000"/>
                    <a:lumOff val="25000"/>
                  </a:schemeClr>
                </a:solidFill>
                <a:latin typeface="方正有猫在_GBK" panose="02000000000000000000" pitchFamily="2" charset="-122"/>
                <a:ea typeface="方正有猫在_GBK" panose="02000000000000000000" pitchFamily="2" charset="-122"/>
              </a:rPr>
              <a:t>开讲啦！</a:t>
            </a:r>
          </a:p>
        </p:txBody>
      </p:sp>
      <p:pic>
        <p:nvPicPr>
          <p:cNvPr id="11" name="图片 10">
            <a:extLst>
              <a:ext uri="{FF2B5EF4-FFF2-40B4-BE49-F238E27FC236}">
                <a16:creationId xmlns:a16="http://schemas.microsoft.com/office/drawing/2014/main" id="{7F9E8E92-6587-48DD-B299-370A81BE0A84}"/>
              </a:ext>
            </a:extLst>
          </p:cNvPr>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flipH="1">
            <a:off x="72428" y="928356"/>
            <a:ext cx="5207913" cy="4748543"/>
          </a:xfrm>
          <a:prstGeom prst="rect">
            <a:avLst/>
          </a:prstGeom>
        </p:spPr>
      </p:pic>
      <p:grpSp>
        <p:nvGrpSpPr>
          <p:cNvPr id="16" name="组合 15">
            <a:extLst>
              <a:ext uri="{FF2B5EF4-FFF2-40B4-BE49-F238E27FC236}">
                <a16:creationId xmlns:a16="http://schemas.microsoft.com/office/drawing/2014/main" id="{BFF94A7B-57E5-4D8B-B01C-2C7B7F50E83E}"/>
              </a:ext>
            </a:extLst>
          </p:cNvPr>
          <p:cNvGrpSpPr/>
          <p:nvPr/>
        </p:nvGrpSpPr>
        <p:grpSpPr>
          <a:xfrm>
            <a:off x="0" y="5645729"/>
            <a:ext cx="12192000" cy="1244334"/>
            <a:chOff x="0" y="5645729"/>
            <a:chExt cx="12192000" cy="1244334"/>
          </a:xfrm>
        </p:grpSpPr>
        <p:sp>
          <p:nvSpPr>
            <p:cNvPr id="14" name="矩形 13">
              <a:extLst>
                <a:ext uri="{FF2B5EF4-FFF2-40B4-BE49-F238E27FC236}">
                  <a16:creationId xmlns:a16="http://schemas.microsoft.com/office/drawing/2014/main" id="{DAC68F4A-44F1-4603-A383-D56F83DF97ED}"/>
                </a:ext>
              </a:extLst>
            </p:cNvPr>
            <p:cNvSpPr/>
            <p:nvPr/>
          </p:nvSpPr>
          <p:spPr>
            <a:xfrm>
              <a:off x="0" y="5676899"/>
              <a:ext cx="12192000" cy="1213164"/>
            </a:xfrm>
            <a:prstGeom prst="rect">
              <a:avLst/>
            </a:prstGeom>
            <a:solidFill>
              <a:srgbClr val="033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90BE2E99-B319-4F6F-A039-AB9C5DECCCB1}"/>
                </a:ext>
              </a:extLst>
            </p:cNvPr>
            <p:cNvSpPr/>
            <p:nvPr/>
          </p:nvSpPr>
          <p:spPr>
            <a:xfrm>
              <a:off x="0" y="5645729"/>
              <a:ext cx="12192000" cy="30480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 name="Picture 2" descr="D:\2.教学备课\1授课\2-2020春夏\2备课\1课件资料成果版\1课件和讲义\3国家安全\国家安全.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71845" y="1641894"/>
            <a:ext cx="4949825" cy="1468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1303013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2000"/>
                            </p:stCondLst>
                            <p:childTnLst>
                              <p:par>
                                <p:cTn id="21" presetID="53" presetClass="entr" presetSubtype="16"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p:cTn id="23" dur="500" fill="hold"/>
                                        <p:tgtEl>
                                          <p:spTgt spid="2"/>
                                        </p:tgtEl>
                                        <p:attrNameLst>
                                          <p:attrName>ppt_w</p:attrName>
                                        </p:attrNameLst>
                                      </p:cBhvr>
                                      <p:tavLst>
                                        <p:tav tm="0">
                                          <p:val>
                                            <p:fltVal val="0"/>
                                          </p:val>
                                        </p:tav>
                                        <p:tav tm="100000">
                                          <p:val>
                                            <p:strVal val="#ppt_w"/>
                                          </p:val>
                                        </p:tav>
                                      </p:tavLst>
                                    </p:anim>
                                    <p:anim calcmode="lin" valueType="num">
                                      <p:cBhvr>
                                        <p:cTn id="24" dur="500" fill="hold"/>
                                        <p:tgtEl>
                                          <p:spTgt spid="2"/>
                                        </p:tgtEl>
                                        <p:attrNameLst>
                                          <p:attrName>ppt_h</p:attrName>
                                        </p:attrNameLst>
                                      </p:cBhvr>
                                      <p:tavLst>
                                        <p:tav tm="0">
                                          <p:val>
                                            <p:fltVal val="0"/>
                                          </p:val>
                                        </p:tav>
                                        <p:tav tm="100000">
                                          <p:val>
                                            <p:strVal val="#ppt_h"/>
                                          </p:val>
                                        </p:tav>
                                      </p:tavLst>
                                    </p:anim>
                                    <p:animEffect transition="in" filter="fade">
                                      <p:cBhvr>
                                        <p:cTn id="25" dur="500"/>
                                        <p:tgtEl>
                                          <p:spTgt spid="2"/>
                                        </p:tgtEl>
                                      </p:cBhvr>
                                    </p:animEffect>
                                  </p:childTnLst>
                                </p:cTn>
                              </p:par>
                            </p:childTnLst>
                          </p:cTn>
                        </p:par>
                        <p:par>
                          <p:cTn id="26" fill="hold">
                            <p:stCondLst>
                              <p:cond delay="2500"/>
                            </p:stCondLst>
                            <p:childTnLst>
                              <p:par>
                                <p:cTn id="27" presetID="42" presetClass="entr" presetSubtype="0"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1000"/>
                                        <p:tgtEl>
                                          <p:spTgt spid="5"/>
                                        </p:tgtEl>
                                      </p:cBhvr>
                                    </p:animEffect>
                                    <p:anim calcmode="lin" valueType="num">
                                      <p:cBhvr>
                                        <p:cTn id="30" dur="1000" fill="hold"/>
                                        <p:tgtEl>
                                          <p:spTgt spid="5"/>
                                        </p:tgtEl>
                                        <p:attrNameLst>
                                          <p:attrName>ppt_x</p:attrName>
                                        </p:attrNameLst>
                                      </p:cBhvr>
                                      <p:tavLst>
                                        <p:tav tm="0">
                                          <p:val>
                                            <p:strVal val="#ppt_x"/>
                                          </p:val>
                                        </p:tav>
                                        <p:tav tm="100000">
                                          <p:val>
                                            <p:strVal val="#ppt_x"/>
                                          </p:val>
                                        </p:tav>
                                      </p:tavLst>
                                    </p:anim>
                                    <p:anim calcmode="lin" valueType="num">
                                      <p:cBhvr>
                                        <p:cTn id="31"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E9891813-F14D-47C1-B3A9-F4F4463FAEA9}"/>
              </a:ext>
            </a:extLst>
          </p:cNvPr>
          <p:cNvSpPr/>
          <p:nvPr/>
        </p:nvSpPr>
        <p:spPr>
          <a:xfrm>
            <a:off x="303461" y="336798"/>
            <a:ext cx="424954" cy="424954"/>
          </a:xfrm>
          <a:prstGeom prst="ellipse">
            <a:avLst/>
          </a:prstGeom>
          <a:solidFill>
            <a:srgbClr val="033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6BB96586-CC78-4050-9648-42A24C638759}"/>
              </a:ext>
            </a:extLst>
          </p:cNvPr>
          <p:cNvSpPr txBox="1"/>
          <p:nvPr/>
        </p:nvSpPr>
        <p:spPr>
          <a:xfrm>
            <a:off x="875874" y="276773"/>
            <a:ext cx="9792126" cy="535531"/>
          </a:xfrm>
          <a:prstGeom prst="rect">
            <a:avLst/>
          </a:prstGeom>
          <a:noFill/>
        </p:spPr>
        <p:txBody>
          <a:bodyPr wrap="square" rtlCol="0" anchor="ctr">
            <a:spAutoFit/>
          </a:bodyPr>
          <a:lstStyle/>
          <a:p>
            <a:pPr>
              <a:lnSpc>
                <a:spcPct val="120000"/>
              </a:lnSpc>
            </a:pPr>
            <a:r>
              <a:rPr lang="en-US" altLang="zh-CN" sz="2400" spc="300" dirty="0">
                <a:latin typeface="+mn-ea"/>
              </a:rPr>
              <a:t>1.</a:t>
            </a:r>
            <a:r>
              <a:rPr lang="zh-CN" altLang="en-US" sz="2400" spc="300" dirty="0">
                <a:latin typeface="+mn-ea"/>
              </a:rPr>
              <a:t>国家安全的概念</a:t>
            </a:r>
            <a:r>
              <a:rPr lang="en-US" altLang="zh-CN" sz="1600" dirty="0">
                <a:solidFill>
                  <a:schemeClr val="tx1">
                    <a:lumMod val="75000"/>
                    <a:lumOff val="25000"/>
                  </a:schemeClr>
                </a:solidFill>
                <a:latin typeface="+mn-ea"/>
              </a:rPr>
              <a:t> The concept of national security</a:t>
            </a:r>
          </a:p>
        </p:txBody>
      </p:sp>
      <p:cxnSp>
        <p:nvCxnSpPr>
          <p:cNvPr id="4" name="直接连接符 3">
            <a:extLst>
              <a:ext uri="{FF2B5EF4-FFF2-40B4-BE49-F238E27FC236}">
                <a16:creationId xmlns:a16="http://schemas.microsoft.com/office/drawing/2014/main" id="{BBBC3749-C35C-45DD-B9AA-7C2F092547D2}"/>
              </a:ext>
            </a:extLst>
          </p:cNvPr>
          <p:cNvCxnSpPr>
            <a:cxnSpLocks/>
          </p:cNvCxnSpPr>
          <p:nvPr/>
        </p:nvCxnSpPr>
        <p:spPr>
          <a:xfrm>
            <a:off x="979166" y="761752"/>
            <a:ext cx="10323834" cy="0"/>
          </a:xfrm>
          <a:prstGeom prst="line">
            <a:avLst/>
          </a:prstGeom>
          <a:ln w="12700">
            <a:solidFill>
              <a:schemeClr val="tx1">
                <a:lumMod val="75000"/>
                <a:lumOff val="25000"/>
              </a:schemeClr>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979166" y="956345"/>
            <a:ext cx="9012122" cy="738231"/>
          </a:xfrm>
          <a:prstGeom prst="rect">
            <a:avLst/>
          </a:prstGeom>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国家安全是一个复合概念：国家</a:t>
            </a:r>
            <a:r>
              <a:rPr lang="en-US" altLang="zh-CN" dirty="0"/>
              <a:t>+</a:t>
            </a:r>
            <a:r>
              <a:rPr lang="zh-CN" altLang="en-US" dirty="0"/>
              <a:t>安全</a:t>
            </a:r>
          </a:p>
        </p:txBody>
      </p:sp>
      <p:sp>
        <p:nvSpPr>
          <p:cNvPr id="23" name="Freeform 5"/>
          <p:cNvSpPr/>
          <p:nvPr/>
        </p:nvSpPr>
        <p:spPr bwMode="auto">
          <a:xfrm>
            <a:off x="859955" y="3212778"/>
            <a:ext cx="1479797" cy="13342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24" name="TextBox 23"/>
          <p:cNvSpPr txBox="1"/>
          <p:nvPr/>
        </p:nvSpPr>
        <p:spPr>
          <a:xfrm>
            <a:off x="1075979" y="3431124"/>
            <a:ext cx="1082597" cy="861774"/>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zh-CN" altLang="en-US" sz="2800" b="1" dirty="0"/>
              <a:t>安全</a:t>
            </a:r>
            <a:endParaRPr lang="en-US" altLang="zh-CN" sz="2800" b="1" dirty="0"/>
          </a:p>
          <a:p>
            <a:pPr algn="ctr"/>
            <a:r>
              <a:rPr lang="zh-CN" altLang="en-US" sz="2800" b="1" dirty="0"/>
              <a:t>？</a:t>
            </a:r>
          </a:p>
        </p:txBody>
      </p:sp>
      <p:pic>
        <p:nvPicPr>
          <p:cNvPr id="1026" name="Picture 2" descr="C:\Users\春哥\Desktop\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19913" y="2111267"/>
            <a:ext cx="6420853" cy="43632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345219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E9891813-F14D-47C1-B3A9-F4F4463FAEA9}"/>
              </a:ext>
            </a:extLst>
          </p:cNvPr>
          <p:cNvSpPr/>
          <p:nvPr/>
        </p:nvSpPr>
        <p:spPr>
          <a:xfrm>
            <a:off x="303461" y="336798"/>
            <a:ext cx="424954" cy="424954"/>
          </a:xfrm>
          <a:prstGeom prst="ellipse">
            <a:avLst/>
          </a:prstGeom>
          <a:solidFill>
            <a:srgbClr val="033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6BB96586-CC78-4050-9648-42A24C638759}"/>
              </a:ext>
            </a:extLst>
          </p:cNvPr>
          <p:cNvSpPr txBox="1"/>
          <p:nvPr/>
        </p:nvSpPr>
        <p:spPr>
          <a:xfrm>
            <a:off x="875874" y="276773"/>
            <a:ext cx="9792126" cy="535531"/>
          </a:xfrm>
          <a:prstGeom prst="rect">
            <a:avLst/>
          </a:prstGeom>
          <a:noFill/>
        </p:spPr>
        <p:txBody>
          <a:bodyPr wrap="square" rtlCol="0" anchor="ctr">
            <a:spAutoFit/>
          </a:bodyPr>
          <a:lstStyle/>
          <a:p>
            <a:pPr>
              <a:lnSpc>
                <a:spcPct val="120000"/>
              </a:lnSpc>
            </a:pPr>
            <a:r>
              <a:rPr lang="en-US" altLang="zh-CN" sz="2400" spc="300" dirty="0">
                <a:latin typeface="+mn-ea"/>
              </a:rPr>
              <a:t>1.</a:t>
            </a:r>
            <a:r>
              <a:rPr lang="zh-CN" altLang="en-US" sz="2400" spc="300" dirty="0">
                <a:latin typeface="+mn-ea"/>
              </a:rPr>
              <a:t>国家安全的概念</a:t>
            </a:r>
            <a:r>
              <a:rPr lang="en-US" altLang="zh-CN" sz="1600" dirty="0">
                <a:solidFill>
                  <a:schemeClr val="tx1">
                    <a:lumMod val="75000"/>
                    <a:lumOff val="25000"/>
                  </a:schemeClr>
                </a:solidFill>
                <a:latin typeface="+mn-ea"/>
              </a:rPr>
              <a:t> The concept of national security</a:t>
            </a:r>
          </a:p>
        </p:txBody>
      </p:sp>
      <p:cxnSp>
        <p:nvCxnSpPr>
          <p:cNvPr id="4" name="直接连接符 3">
            <a:extLst>
              <a:ext uri="{FF2B5EF4-FFF2-40B4-BE49-F238E27FC236}">
                <a16:creationId xmlns:a16="http://schemas.microsoft.com/office/drawing/2014/main" id="{BBBC3749-C35C-45DD-B9AA-7C2F092547D2}"/>
              </a:ext>
            </a:extLst>
          </p:cNvPr>
          <p:cNvCxnSpPr>
            <a:cxnSpLocks/>
          </p:cNvCxnSpPr>
          <p:nvPr/>
        </p:nvCxnSpPr>
        <p:spPr>
          <a:xfrm>
            <a:off x="979166" y="761752"/>
            <a:ext cx="10323834" cy="0"/>
          </a:xfrm>
          <a:prstGeom prst="line">
            <a:avLst/>
          </a:prstGeom>
          <a:ln w="12700">
            <a:solidFill>
              <a:schemeClr val="tx1">
                <a:lumMod val="75000"/>
                <a:lumOff val="25000"/>
              </a:schemeClr>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979166" y="956345"/>
            <a:ext cx="9012122" cy="738231"/>
          </a:xfrm>
          <a:prstGeom prst="rect">
            <a:avLst/>
          </a:prstGeom>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国家安全是一个复合概念：国家</a:t>
            </a:r>
            <a:r>
              <a:rPr lang="en-US" altLang="zh-CN" dirty="0"/>
              <a:t>+</a:t>
            </a:r>
            <a:r>
              <a:rPr lang="zh-CN" altLang="en-US" dirty="0"/>
              <a:t>安全</a:t>
            </a:r>
          </a:p>
        </p:txBody>
      </p:sp>
      <p:sp>
        <p:nvSpPr>
          <p:cNvPr id="23" name="Freeform 5"/>
          <p:cNvSpPr/>
          <p:nvPr/>
        </p:nvSpPr>
        <p:spPr bwMode="auto">
          <a:xfrm>
            <a:off x="859955" y="3212778"/>
            <a:ext cx="1479797" cy="13342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24" name="TextBox 23"/>
          <p:cNvSpPr txBox="1"/>
          <p:nvPr/>
        </p:nvSpPr>
        <p:spPr>
          <a:xfrm>
            <a:off x="1075979" y="3431124"/>
            <a:ext cx="1082597" cy="861774"/>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zh-CN" altLang="en-US" sz="2800" b="1" dirty="0"/>
              <a:t>安全</a:t>
            </a:r>
            <a:endParaRPr lang="en-US" altLang="zh-CN" sz="2800" b="1" dirty="0"/>
          </a:p>
          <a:p>
            <a:pPr algn="ctr"/>
            <a:r>
              <a:rPr lang="zh-CN" altLang="en-US" sz="2800" b="1" dirty="0"/>
              <a:t>？</a:t>
            </a:r>
          </a:p>
        </p:txBody>
      </p:sp>
      <p:pic>
        <p:nvPicPr>
          <p:cNvPr id="2050" name="Picture 2" descr="C:\Users\春哥\Desktop\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77285" y="2197398"/>
            <a:ext cx="7188200" cy="4191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612058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E9891813-F14D-47C1-B3A9-F4F4463FAEA9}"/>
              </a:ext>
            </a:extLst>
          </p:cNvPr>
          <p:cNvSpPr/>
          <p:nvPr/>
        </p:nvSpPr>
        <p:spPr>
          <a:xfrm>
            <a:off x="303461" y="336798"/>
            <a:ext cx="424954" cy="424954"/>
          </a:xfrm>
          <a:prstGeom prst="ellipse">
            <a:avLst/>
          </a:prstGeom>
          <a:solidFill>
            <a:srgbClr val="033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6BB96586-CC78-4050-9648-42A24C638759}"/>
              </a:ext>
            </a:extLst>
          </p:cNvPr>
          <p:cNvSpPr txBox="1"/>
          <p:nvPr/>
        </p:nvSpPr>
        <p:spPr>
          <a:xfrm>
            <a:off x="875874" y="276773"/>
            <a:ext cx="9792126" cy="535531"/>
          </a:xfrm>
          <a:prstGeom prst="rect">
            <a:avLst/>
          </a:prstGeom>
          <a:noFill/>
        </p:spPr>
        <p:txBody>
          <a:bodyPr wrap="square" rtlCol="0" anchor="ctr">
            <a:spAutoFit/>
          </a:bodyPr>
          <a:lstStyle/>
          <a:p>
            <a:pPr>
              <a:lnSpc>
                <a:spcPct val="120000"/>
              </a:lnSpc>
            </a:pPr>
            <a:r>
              <a:rPr lang="en-US" altLang="zh-CN" sz="2400" spc="300" dirty="0">
                <a:latin typeface="+mn-ea"/>
              </a:rPr>
              <a:t>1.</a:t>
            </a:r>
            <a:r>
              <a:rPr lang="zh-CN" altLang="en-US" sz="2400" spc="300" dirty="0">
                <a:latin typeface="+mn-ea"/>
              </a:rPr>
              <a:t>国家安全的概念</a:t>
            </a:r>
            <a:r>
              <a:rPr lang="en-US" altLang="zh-CN" sz="1600" dirty="0">
                <a:solidFill>
                  <a:schemeClr val="tx1">
                    <a:lumMod val="75000"/>
                    <a:lumOff val="25000"/>
                  </a:schemeClr>
                </a:solidFill>
                <a:latin typeface="+mn-ea"/>
              </a:rPr>
              <a:t> The concept of national security</a:t>
            </a:r>
          </a:p>
        </p:txBody>
      </p:sp>
      <p:cxnSp>
        <p:nvCxnSpPr>
          <p:cNvPr id="4" name="直接连接符 3">
            <a:extLst>
              <a:ext uri="{FF2B5EF4-FFF2-40B4-BE49-F238E27FC236}">
                <a16:creationId xmlns:a16="http://schemas.microsoft.com/office/drawing/2014/main" id="{BBBC3749-C35C-45DD-B9AA-7C2F092547D2}"/>
              </a:ext>
            </a:extLst>
          </p:cNvPr>
          <p:cNvCxnSpPr>
            <a:cxnSpLocks/>
          </p:cNvCxnSpPr>
          <p:nvPr/>
        </p:nvCxnSpPr>
        <p:spPr>
          <a:xfrm>
            <a:off x="979166" y="761752"/>
            <a:ext cx="10323834" cy="0"/>
          </a:xfrm>
          <a:prstGeom prst="line">
            <a:avLst/>
          </a:prstGeom>
          <a:ln w="12700">
            <a:solidFill>
              <a:schemeClr val="tx1">
                <a:lumMod val="75000"/>
                <a:lumOff val="25000"/>
              </a:schemeClr>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V="1">
            <a:off x="2339752" y="3269979"/>
            <a:ext cx="189334" cy="32088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V="1">
            <a:off x="2529086" y="3269979"/>
            <a:ext cx="429871" cy="912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979166" y="956345"/>
            <a:ext cx="9012122" cy="738231"/>
          </a:xfrm>
          <a:prstGeom prst="rect">
            <a:avLst/>
          </a:prstGeom>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国家安全是一个复合概念：国家</a:t>
            </a:r>
            <a:r>
              <a:rPr lang="en-US" altLang="zh-CN" dirty="0"/>
              <a:t>+</a:t>
            </a:r>
            <a:r>
              <a:rPr lang="zh-CN" altLang="en-US" dirty="0"/>
              <a:t>安全</a:t>
            </a:r>
          </a:p>
        </p:txBody>
      </p:sp>
      <p:sp>
        <p:nvSpPr>
          <p:cNvPr id="23" name="Freeform 5"/>
          <p:cNvSpPr/>
          <p:nvPr/>
        </p:nvSpPr>
        <p:spPr bwMode="auto">
          <a:xfrm>
            <a:off x="859955" y="2962528"/>
            <a:ext cx="1479797" cy="13342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24" name="TextBox 23"/>
          <p:cNvSpPr txBox="1"/>
          <p:nvPr/>
        </p:nvSpPr>
        <p:spPr>
          <a:xfrm>
            <a:off x="1075979" y="3180874"/>
            <a:ext cx="1082597" cy="861774"/>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zh-CN" altLang="en-US" sz="2800" b="1" dirty="0"/>
              <a:t>国家</a:t>
            </a:r>
            <a:endParaRPr lang="en-US" altLang="zh-CN" sz="2800" b="1" dirty="0"/>
          </a:p>
          <a:p>
            <a:pPr algn="ctr"/>
            <a:r>
              <a:rPr lang="zh-CN" altLang="en-US" sz="2800" b="1" dirty="0"/>
              <a:t>安全</a:t>
            </a:r>
          </a:p>
        </p:txBody>
      </p:sp>
      <p:grpSp>
        <p:nvGrpSpPr>
          <p:cNvPr id="9" name="组合 8"/>
          <p:cNvGrpSpPr/>
          <p:nvPr/>
        </p:nvGrpSpPr>
        <p:grpSpPr>
          <a:xfrm>
            <a:off x="2981197" y="2523860"/>
            <a:ext cx="2304797" cy="1813124"/>
            <a:chOff x="4030056" y="1991932"/>
            <a:chExt cx="2304797" cy="2304797"/>
          </a:xfrm>
        </p:grpSpPr>
        <p:pic>
          <p:nvPicPr>
            <p:cNvPr id="7" name="Picture 2" descr="C:\Users\春哥\Downloads\87560126e1305dee1611820563.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4030056" y="1991932"/>
              <a:ext cx="2304797" cy="2304797"/>
            </a:xfrm>
            <a:prstGeom prst="rect">
              <a:avLst/>
            </a:prstGeom>
            <a:noFill/>
            <a:extLst>
              <a:ext uri="{909E8E84-426E-40DD-AFC4-6F175D3DCCD1}">
                <a14:hiddenFill xmlns:a14="http://schemas.microsoft.com/office/drawing/2010/main">
                  <a:solidFill>
                    <a:srgbClr val="FFFFFF"/>
                  </a:solidFill>
                </a14:hiddenFill>
              </a:ext>
            </a:extLst>
          </p:spPr>
        </p:pic>
        <p:sp>
          <p:nvSpPr>
            <p:cNvPr id="19" name="文本框 19">
              <a:extLst>
                <a:ext uri="{FF2B5EF4-FFF2-40B4-BE49-F238E27FC236}">
                  <a16:creationId xmlns:a16="http://schemas.microsoft.com/office/drawing/2014/main" id="{2CF01750-7A0D-4169-A63B-6877571FDD0D}"/>
                </a:ext>
              </a:extLst>
            </p:cNvPr>
            <p:cNvSpPr txBox="1"/>
            <p:nvPr/>
          </p:nvSpPr>
          <p:spPr>
            <a:xfrm>
              <a:off x="4623710" y="2932231"/>
              <a:ext cx="1513057" cy="1062699"/>
            </a:xfrm>
            <a:prstGeom prst="rect">
              <a:avLst/>
            </a:prstGeom>
            <a:noFill/>
          </p:spPr>
          <p:txBody>
            <a:bodyPr wrap="square" rtlCol="0" anchor="ctr">
              <a:spAutoFit/>
            </a:bodyPr>
            <a:lstStyle/>
            <a:p>
              <a:pPr algn="ctr">
                <a:lnSpc>
                  <a:spcPct val="120000"/>
                </a:lnSpc>
              </a:pPr>
              <a:r>
                <a:rPr lang="zh-CN" altLang="en-US" sz="4400" b="1" spc="300" dirty="0">
                  <a:latin typeface="+mj-ea"/>
                  <a:ea typeface="+mj-ea"/>
                </a:rPr>
                <a:t>安全</a:t>
              </a:r>
              <a:endParaRPr lang="en-US" altLang="zh-CN" sz="4400" b="1" spc="300" dirty="0">
                <a:latin typeface="+mj-ea"/>
                <a:ea typeface="+mj-ea"/>
              </a:endParaRPr>
            </a:p>
          </p:txBody>
        </p:sp>
      </p:grpSp>
      <p:grpSp>
        <p:nvGrpSpPr>
          <p:cNvPr id="5" name="组合 4"/>
          <p:cNvGrpSpPr/>
          <p:nvPr/>
        </p:nvGrpSpPr>
        <p:grpSpPr>
          <a:xfrm>
            <a:off x="3659243" y="336798"/>
            <a:ext cx="9933467" cy="9740664"/>
            <a:chOff x="4735213" y="-1469203"/>
            <a:chExt cx="9011609" cy="9740664"/>
          </a:xfrm>
        </p:grpSpPr>
        <p:pic>
          <p:nvPicPr>
            <p:cNvPr id="2052" name="Picture 4" descr="C:\Users\春哥\Downloads\5c751c947056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5213" y="-1469203"/>
              <a:ext cx="9011609" cy="9740664"/>
            </a:xfrm>
            <a:prstGeom prst="rect">
              <a:avLst/>
            </a:prstGeom>
            <a:noFill/>
            <a:extLst>
              <a:ext uri="{909E8E84-426E-40DD-AFC4-6F175D3DCCD1}">
                <a14:hiddenFill xmlns:a14="http://schemas.microsoft.com/office/drawing/2010/main">
                  <a:solidFill>
                    <a:srgbClr val="FFFFFF"/>
                  </a:solidFill>
                </a14:hiddenFill>
              </a:ext>
            </a:extLst>
          </p:spPr>
        </p:pic>
        <p:sp>
          <p:nvSpPr>
            <p:cNvPr id="26" name="矩形 30"/>
            <p:cNvSpPr>
              <a:spLocks noChangeArrowheads="1"/>
            </p:cNvSpPr>
            <p:nvPr/>
          </p:nvSpPr>
          <p:spPr bwMode="auto">
            <a:xfrm>
              <a:off x="6141083" y="3006129"/>
              <a:ext cx="5835721" cy="1938992"/>
            </a:xfrm>
            <a:prstGeom prst="rect">
              <a:avLst/>
            </a:prstGeom>
            <a:noFill/>
            <a:ln w="9525">
              <a:noFill/>
              <a:miter lim="800000"/>
              <a:headEnd/>
              <a:tailEnd/>
            </a:ln>
          </p:spPr>
          <p:txBody>
            <a:bodyPr wrap="square">
              <a:spAutoFit/>
            </a:bodyPr>
            <a:lstStyle/>
            <a:p>
              <a:pPr algn="just">
                <a:lnSpc>
                  <a:spcPct val="150000"/>
                </a:lnSpc>
              </a:pPr>
              <a:r>
                <a:rPr lang="zh-CN" altLang="en-US" sz="1600" dirty="0">
                  <a:solidFill>
                    <a:srgbClr val="262626"/>
                  </a:solidFill>
                  <a:latin typeface="Times New Roman"/>
                  <a:ea typeface="微软雅黑" pitchFamily="34" charset="-122"/>
                  <a:cs typeface="Times New Roman"/>
                </a:rPr>
                <a:t>►►</a:t>
              </a:r>
              <a:r>
                <a:rPr lang="en-US" altLang="zh-CN" sz="1600" b="1" dirty="0">
                  <a:solidFill>
                    <a:srgbClr val="262626"/>
                  </a:solidFill>
                  <a:latin typeface="微软雅黑" pitchFamily="34" charset="-122"/>
                  <a:ea typeface="微软雅黑" pitchFamily="34" charset="-122"/>
                </a:rPr>
                <a:t>A.</a:t>
              </a:r>
              <a:r>
                <a:rPr lang="zh-CN" altLang="en-US" sz="1600" b="1" dirty="0">
                  <a:solidFill>
                    <a:srgbClr val="262626"/>
                  </a:solidFill>
                  <a:latin typeface="微软雅黑" pitchFamily="34" charset="-122"/>
                  <a:ea typeface="微软雅黑" pitchFamily="34" charset="-122"/>
                </a:rPr>
                <a:t>状态说</a:t>
              </a:r>
              <a:r>
                <a:rPr lang="zh-CN" altLang="en-US" sz="1600" dirty="0">
                  <a:solidFill>
                    <a:srgbClr val="262626"/>
                  </a:solidFill>
                  <a:latin typeface="微软雅黑" pitchFamily="34" charset="-122"/>
                  <a:ea typeface="微软雅黑" pitchFamily="34" charset="-122"/>
                </a:rPr>
                <a:t>：①指主体客观上没有危险，不受威胁的状态；②指主体主观上不存在恐惧的状态</a:t>
              </a:r>
              <a:endParaRPr lang="en-US" altLang="zh-CN" sz="1600" dirty="0">
                <a:solidFill>
                  <a:srgbClr val="262626"/>
                </a:solidFill>
                <a:latin typeface="微软雅黑" pitchFamily="34" charset="-122"/>
                <a:ea typeface="微软雅黑" pitchFamily="34" charset="-122"/>
              </a:endParaRPr>
            </a:p>
            <a:p>
              <a:pPr algn="just">
                <a:lnSpc>
                  <a:spcPct val="150000"/>
                </a:lnSpc>
              </a:pPr>
              <a:r>
                <a:rPr lang="zh-CN" altLang="en-US" sz="1600" dirty="0">
                  <a:solidFill>
                    <a:srgbClr val="262626"/>
                  </a:solidFill>
                  <a:latin typeface="Times New Roman"/>
                  <a:ea typeface="微软雅黑" pitchFamily="34" charset="-122"/>
                  <a:cs typeface="Times New Roman"/>
                </a:rPr>
                <a:t>►► </a:t>
              </a:r>
              <a:r>
                <a:rPr lang="en-US" altLang="zh-CN" sz="1600" b="1" dirty="0">
                  <a:solidFill>
                    <a:srgbClr val="262626"/>
                  </a:solidFill>
                  <a:latin typeface="微软雅黑" pitchFamily="34" charset="-122"/>
                  <a:ea typeface="微软雅黑" pitchFamily="34" charset="-122"/>
                </a:rPr>
                <a:t>B.</a:t>
              </a:r>
              <a:r>
                <a:rPr lang="zh-CN" altLang="en-US" sz="1600" b="1" dirty="0">
                  <a:solidFill>
                    <a:srgbClr val="262626"/>
                  </a:solidFill>
                  <a:latin typeface="微软雅黑" pitchFamily="34" charset="-122"/>
                  <a:ea typeface="微软雅黑" pitchFamily="34" charset="-122"/>
                </a:rPr>
                <a:t>利益说</a:t>
              </a:r>
              <a:r>
                <a:rPr lang="zh-CN" altLang="en-US" sz="1600" dirty="0">
                  <a:solidFill>
                    <a:srgbClr val="262626"/>
                  </a:solidFill>
                  <a:latin typeface="微软雅黑" pitchFamily="34" charset="-122"/>
                  <a:ea typeface="微软雅黑" pitchFamily="34" charset="-122"/>
                </a:rPr>
                <a:t>：安全是由主体有利的需要而产生的利益</a:t>
              </a:r>
              <a:endParaRPr lang="en-US" altLang="zh-CN" sz="1600" dirty="0">
                <a:solidFill>
                  <a:srgbClr val="262626"/>
                </a:solidFill>
                <a:latin typeface="微软雅黑" pitchFamily="34" charset="-122"/>
                <a:ea typeface="微软雅黑" pitchFamily="34" charset="-122"/>
              </a:endParaRPr>
            </a:p>
            <a:p>
              <a:pPr algn="just">
                <a:lnSpc>
                  <a:spcPct val="150000"/>
                </a:lnSpc>
              </a:pPr>
              <a:r>
                <a:rPr lang="zh-CN" altLang="en-US" sz="1600" dirty="0">
                  <a:solidFill>
                    <a:srgbClr val="262626"/>
                  </a:solidFill>
                  <a:latin typeface="Times New Roman"/>
                  <a:ea typeface="微软雅黑" pitchFamily="34" charset="-122"/>
                  <a:cs typeface="Times New Roman"/>
                </a:rPr>
                <a:t>►► </a:t>
              </a:r>
              <a:r>
                <a:rPr lang="en-US" altLang="zh-CN" sz="1600" b="1" dirty="0">
                  <a:solidFill>
                    <a:srgbClr val="262626"/>
                  </a:solidFill>
                  <a:latin typeface="微软雅黑" pitchFamily="34" charset="-122"/>
                  <a:ea typeface="微软雅黑" pitchFamily="34" charset="-122"/>
                </a:rPr>
                <a:t>C.</a:t>
              </a:r>
              <a:r>
                <a:rPr lang="zh-CN" altLang="en-US" sz="1600" b="1" dirty="0">
                  <a:solidFill>
                    <a:srgbClr val="262626"/>
                  </a:solidFill>
                  <a:latin typeface="微软雅黑" pitchFamily="34" charset="-122"/>
                  <a:ea typeface="微软雅黑" pitchFamily="34" charset="-122"/>
                </a:rPr>
                <a:t>能力说</a:t>
              </a:r>
              <a:r>
                <a:rPr lang="zh-CN" altLang="en-US" sz="1600" dirty="0">
                  <a:solidFill>
                    <a:srgbClr val="262626"/>
                  </a:solidFill>
                  <a:latin typeface="微软雅黑" pitchFamily="34" charset="-122"/>
                  <a:ea typeface="微软雅黑" pitchFamily="34" charset="-122"/>
                </a:rPr>
                <a:t>：安全是主体面临威胁时有能力免于威胁</a:t>
              </a:r>
            </a:p>
            <a:p>
              <a:pPr algn="just">
                <a:lnSpc>
                  <a:spcPct val="150000"/>
                </a:lnSpc>
              </a:pPr>
              <a:endParaRPr lang="zh-CN" altLang="en-US" sz="1600" dirty="0">
                <a:solidFill>
                  <a:srgbClr val="262626"/>
                </a:solidFill>
                <a:latin typeface="微软雅黑" pitchFamily="34" charset="-122"/>
                <a:ea typeface="微软雅黑" pitchFamily="34" charset="-122"/>
              </a:endParaRPr>
            </a:p>
          </p:txBody>
        </p:sp>
      </p:grpSp>
      <p:pic>
        <p:nvPicPr>
          <p:cNvPr id="4098" name="Picture 2" descr="C:\Users\春哥\Downloads\5c7552ff92dbb.pn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6389351" y="2772006"/>
            <a:ext cx="2806450" cy="1327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271537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E9891813-F14D-47C1-B3A9-F4F4463FAEA9}"/>
              </a:ext>
            </a:extLst>
          </p:cNvPr>
          <p:cNvSpPr/>
          <p:nvPr/>
        </p:nvSpPr>
        <p:spPr>
          <a:xfrm>
            <a:off x="303461" y="336798"/>
            <a:ext cx="424954" cy="424954"/>
          </a:xfrm>
          <a:prstGeom prst="ellipse">
            <a:avLst/>
          </a:prstGeom>
          <a:solidFill>
            <a:srgbClr val="033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6BB96586-CC78-4050-9648-42A24C638759}"/>
              </a:ext>
            </a:extLst>
          </p:cNvPr>
          <p:cNvSpPr txBox="1"/>
          <p:nvPr/>
        </p:nvSpPr>
        <p:spPr>
          <a:xfrm>
            <a:off x="875874" y="276773"/>
            <a:ext cx="9792126" cy="535531"/>
          </a:xfrm>
          <a:prstGeom prst="rect">
            <a:avLst/>
          </a:prstGeom>
          <a:noFill/>
        </p:spPr>
        <p:txBody>
          <a:bodyPr wrap="square" rtlCol="0" anchor="ctr">
            <a:spAutoFit/>
          </a:bodyPr>
          <a:lstStyle/>
          <a:p>
            <a:pPr>
              <a:lnSpc>
                <a:spcPct val="120000"/>
              </a:lnSpc>
            </a:pPr>
            <a:r>
              <a:rPr lang="en-US" altLang="zh-CN" sz="2400" spc="300" dirty="0">
                <a:latin typeface="+mn-ea"/>
              </a:rPr>
              <a:t>1.</a:t>
            </a:r>
            <a:r>
              <a:rPr lang="zh-CN" altLang="en-US" sz="2400" spc="300" dirty="0">
                <a:latin typeface="+mn-ea"/>
              </a:rPr>
              <a:t>国家安全的概念</a:t>
            </a:r>
            <a:r>
              <a:rPr lang="en-US" altLang="zh-CN" sz="1600" dirty="0">
                <a:solidFill>
                  <a:schemeClr val="tx1">
                    <a:lumMod val="75000"/>
                    <a:lumOff val="25000"/>
                  </a:schemeClr>
                </a:solidFill>
                <a:latin typeface="+mn-ea"/>
              </a:rPr>
              <a:t> The concept of national security</a:t>
            </a:r>
          </a:p>
        </p:txBody>
      </p:sp>
      <p:cxnSp>
        <p:nvCxnSpPr>
          <p:cNvPr id="4" name="直接连接符 3">
            <a:extLst>
              <a:ext uri="{FF2B5EF4-FFF2-40B4-BE49-F238E27FC236}">
                <a16:creationId xmlns:a16="http://schemas.microsoft.com/office/drawing/2014/main" id="{BBBC3749-C35C-45DD-B9AA-7C2F092547D2}"/>
              </a:ext>
            </a:extLst>
          </p:cNvPr>
          <p:cNvCxnSpPr>
            <a:cxnSpLocks/>
          </p:cNvCxnSpPr>
          <p:nvPr/>
        </p:nvCxnSpPr>
        <p:spPr>
          <a:xfrm>
            <a:off x="979166" y="761752"/>
            <a:ext cx="10323834" cy="0"/>
          </a:xfrm>
          <a:prstGeom prst="line">
            <a:avLst/>
          </a:prstGeom>
          <a:ln w="12700">
            <a:solidFill>
              <a:schemeClr val="tx1">
                <a:lumMod val="75000"/>
                <a:lumOff val="25000"/>
              </a:schemeClr>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979166" y="956345"/>
            <a:ext cx="9012122" cy="738231"/>
          </a:xfrm>
          <a:prstGeom prst="rect">
            <a:avLst/>
          </a:prstGeom>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国家安全是一个复合概念：国家</a:t>
            </a:r>
            <a:r>
              <a:rPr lang="en-US" altLang="zh-CN" dirty="0"/>
              <a:t>+</a:t>
            </a:r>
            <a:r>
              <a:rPr lang="zh-CN" altLang="en-US" dirty="0"/>
              <a:t>安全</a:t>
            </a:r>
          </a:p>
        </p:txBody>
      </p:sp>
      <p:sp>
        <p:nvSpPr>
          <p:cNvPr id="20" name="KSO_Shape"/>
          <p:cNvSpPr/>
          <p:nvPr/>
        </p:nvSpPr>
        <p:spPr>
          <a:xfrm>
            <a:off x="979166" y="2375548"/>
            <a:ext cx="9061450" cy="3719822"/>
          </a:xfrm>
          <a:custGeom>
            <a:avLst/>
            <a:gdLst>
              <a:gd name="connsiteX0" fmla="*/ 164232 w 4473856"/>
              <a:gd name="connsiteY0" fmla="*/ 0 h 2985492"/>
              <a:gd name="connsiteX1" fmla="*/ 1295417 w 4473856"/>
              <a:gd name="connsiteY1" fmla="*/ 0 h 2985492"/>
              <a:gd name="connsiteX2" fmla="*/ 3017015 w 4473856"/>
              <a:gd name="connsiteY2" fmla="*/ 0 h 2985492"/>
              <a:gd name="connsiteX3" fmla="*/ 3407018 w 4473856"/>
              <a:gd name="connsiteY3" fmla="*/ 0 h 2985492"/>
              <a:gd name="connsiteX4" fmla="*/ 4473856 w 4473856"/>
              <a:gd name="connsiteY4" fmla="*/ 1066838 h 2985492"/>
              <a:gd name="connsiteX5" fmla="*/ 4473856 w 4473856"/>
              <a:gd name="connsiteY5" fmla="*/ 1619411 h 2985492"/>
              <a:gd name="connsiteX6" fmla="*/ 4473856 w 4473856"/>
              <a:gd name="connsiteY6" fmla="*/ 1763347 h 2985492"/>
              <a:gd name="connsiteX7" fmla="*/ 4473856 w 4473856"/>
              <a:gd name="connsiteY7" fmla="*/ 2821260 h 2985492"/>
              <a:gd name="connsiteX8" fmla="*/ 4309624 w 4473856"/>
              <a:gd name="connsiteY8" fmla="*/ 2985492 h 2985492"/>
              <a:gd name="connsiteX9" fmla="*/ 164232 w 4473856"/>
              <a:gd name="connsiteY9" fmla="*/ 2985492 h 2985492"/>
              <a:gd name="connsiteX10" fmla="*/ 0 w 4473856"/>
              <a:gd name="connsiteY10" fmla="*/ 2821260 h 2985492"/>
              <a:gd name="connsiteX11" fmla="*/ 0 w 4473856"/>
              <a:gd name="connsiteY11" fmla="*/ 164232 h 2985492"/>
              <a:gd name="connsiteX12" fmla="*/ 164232 w 4473856"/>
              <a:gd name="connsiteY12" fmla="*/ 0 h 29854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473856" h="2985492">
                <a:moveTo>
                  <a:pt x="164232" y="0"/>
                </a:moveTo>
                <a:lnTo>
                  <a:pt x="1295417" y="0"/>
                </a:lnTo>
                <a:lnTo>
                  <a:pt x="3017015" y="0"/>
                </a:lnTo>
                <a:lnTo>
                  <a:pt x="3407018" y="0"/>
                </a:lnTo>
                <a:cubicBezTo>
                  <a:pt x="3996216" y="0"/>
                  <a:pt x="4473856" y="477640"/>
                  <a:pt x="4473856" y="1066838"/>
                </a:cubicBezTo>
                <a:lnTo>
                  <a:pt x="4473856" y="1619411"/>
                </a:lnTo>
                <a:lnTo>
                  <a:pt x="4473856" y="1763347"/>
                </a:lnTo>
                <a:lnTo>
                  <a:pt x="4473856" y="2821260"/>
                </a:lnTo>
                <a:cubicBezTo>
                  <a:pt x="4473856" y="2911963"/>
                  <a:pt x="4400327" y="2985492"/>
                  <a:pt x="4309624" y="2985492"/>
                </a:cubicBezTo>
                <a:lnTo>
                  <a:pt x="164232" y="2985492"/>
                </a:lnTo>
                <a:cubicBezTo>
                  <a:pt x="73529" y="2985492"/>
                  <a:pt x="0" y="2911963"/>
                  <a:pt x="0" y="2821260"/>
                </a:cubicBezTo>
                <a:lnTo>
                  <a:pt x="0" y="164232"/>
                </a:lnTo>
                <a:cubicBezTo>
                  <a:pt x="0" y="73529"/>
                  <a:pt x="73529" y="0"/>
                  <a:pt x="164232" y="0"/>
                </a:cubicBezTo>
                <a:close/>
              </a:path>
            </a:pathLst>
          </a:custGeom>
          <a:solidFill>
            <a:srgbClr val="CC121B"/>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a:contourClr>
                <a:srgbClr val="FFFFFF"/>
              </a:contourClr>
            </a:sp3d>
          </a:bodyPr>
          <a:lstStyle/>
          <a:p>
            <a:pPr algn="ctr" fontAlgn="auto">
              <a:spcBef>
                <a:spcPts val="0"/>
              </a:spcBef>
              <a:spcAft>
                <a:spcPts val="0"/>
              </a:spcAft>
              <a:defRPr/>
            </a:pPr>
            <a:endParaRPr lang="zh-CN" altLang="en-US">
              <a:solidFill>
                <a:srgbClr val="FFFFFF"/>
              </a:solidFill>
            </a:endParaRPr>
          </a:p>
        </p:txBody>
      </p:sp>
      <p:pic>
        <p:nvPicPr>
          <p:cNvPr id="21" name="Picture 2" descr="C:\Users\Air\Desktop\temp\国家安全法.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4812" y="2510551"/>
            <a:ext cx="2489869" cy="245675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2" name="TextBox 21"/>
          <p:cNvSpPr txBox="1"/>
          <p:nvPr/>
        </p:nvSpPr>
        <p:spPr>
          <a:xfrm>
            <a:off x="3770815" y="2719398"/>
            <a:ext cx="5879835" cy="2400657"/>
          </a:xfrm>
          <a:prstGeom prst="rect">
            <a:avLst/>
          </a:prstGeom>
          <a:noFill/>
        </p:spPr>
        <p:txBody>
          <a:bodyPr wrap="square">
            <a:spAutoFit/>
          </a:bodyPr>
          <a:lstStyle/>
          <a:p>
            <a:pPr algn="just">
              <a:lnSpc>
                <a:spcPct val="150000"/>
              </a:lnSpc>
              <a:defRPr/>
            </a:pPr>
            <a:r>
              <a:rPr lang="zh-CN" altLang="zh-CN" sz="2000" b="1" dirty="0">
                <a:solidFill>
                  <a:schemeClr val="bg1"/>
                </a:solidFill>
                <a:latin typeface="微软雅黑" panose="020B0503020204020204" pitchFamily="34" charset="-122"/>
                <a:ea typeface="微软雅黑" panose="020B0503020204020204" pitchFamily="34" charset="-122"/>
              </a:rPr>
              <a:t>所谓</a:t>
            </a:r>
            <a:r>
              <a:rPr lang="zh-CN" altLang="zh-CN" sz="3600" b="1" dirty="0">
                <a:solidFill>
                  <a:schemeClr val="bg1"/>
                </a:solidFill>
                <a:latin typeface="微软雅黑" panose="020B0503020204020204" pitchFamily="34" charset="-122"/>
                <a:ea typeface="微软雅黑" panose="020B0503020204020204" pitchFamily="34" charset="-122"/>
              </a:rPr>
              <a:t>国家安全</a:t>
            </a:r>
            <a:r>
              <a:rPr lang="zh-CN" altLang="zh-CN" sz="2000" b="1" dirty="0">
                <a:solidFill>
                  <a:schemeClr val="bg1"/>
                </a:solidFill>
                <a:latin typeface="微软雅黑" panose="020B0503020204020204" pitchFamily="34" charset="-122"/>
                <a:ea typeface="微软雅黑" panose="020B0503020204020204" pitchFamily="34" charset="-122"/>
              </a:rPr>
              <a:t>是指国家政权</a:t>
            </a:r>
            <a:r>
              <a:rPr lang="zh-CN" altLang="en-US" sz="2000" b="1" dirty="0">
                <a:solidFill>
                  <a:schemeClr val="bg1"/>
                </a:solidFill>
                <a:latin typeface="微软雅黑" panose="020B0503020204020204" pitchFamily="34" charset="-122"/>
                <a:ea typeface="微软雅黑" panose="020B0503020204020204" pitchFamily="34" charset="-122"/>
              </a:rPr>
              <a:t>、</a:t>
            </a:r>
            <a:r>
              <a:rPr lang="zh-CN" altLang="zh-CN" sz="2000" b="1" dirty="0">
                <a:solidFill>
                  <a:schemeClr val="bg1"/>
                </a:solidFill>
                <a:latin typeface="微软雅黑" panose="020B0503020204020204" pitchFamily="34" charset="-122"/>
                <a:ea typeface="微软雅黑" panose="020B0503020204020204" pitchFamily="34" charset="-122"/>
              </a:rPr>
              <a:t>主权</a:t>
            </a:r>
            <a:r>
              <a:rPr lang="zh-CN" altLang="en-US" sz="2000" b="1" dirty="0">
                <a:solidFill>
                  <a:schemeClr val="bg1"/>
                </a:solidFill>
                <a:latin typeface="微软雅黑" panose="020B0503020204020204" pitchFamily="34" charset="-122"/>
                <a:ea typeface="微软雅黑" panose="020B0503020204020204" pitchFamily="34" charset="-122"/>
              </a:rPr>
              <a:t>、</a:t>
            </a:r>
            <a:r>
              <a:rPr lang="zh-CN" altLang="zh-CN" sz="2000" b="1" dirty="0">
                <a:solidFill>
                  <a:schemeClr val="bg1"/>
                </a:solidFill>
                <a:latin typeface="微软雅黑" panose="020B0503020204020204" pitchFamily="34" charset="-122"/>
                <a:ea typeface="微软雅黑" panose="020B0503020204020204" pitchFamily="34" charset="-122"/>
              </a:rPr>
              <a:t>统一和领土完整</a:t>
            </a:r>
            <a:r>
              <a:rPr lang="zh-CN" altLang="en-US" sz="2000" b="1" dirty="0">
                <a:solidFill>
                  <a:schemeClr val="bg1"/>
                </a:solidFill>
                <a:latin typeface="微软雅黑" panose="020B0503020204020204" pitchFamily="34" charset="-122"/>
                <a:ea typeface="微软雅黑" panose="020B0503020204020204" pitchFamily="34" charset="-122"/>
              </a:rPr>
              <a:t>、</a:t>
            </a:r>
            <a:r>
              <a:rPr lang="zh-CN" altLang="zh-CN" sz="2000" b="1" dirty="0">
                <a:solidFill>
                  <a:schemeClr val="bg1"/>
                </a:solidFill>
                <a:latin typeface="微软雅黑" panose="020B0503020204020204" pitchFamily="34" charset="-122"/>
                <a:ea typeface="微软雅黑" panose="020B0503020204020204" pitchFamily="34" charset="-122"/>
              </a:rPr>
              <a:t>人民福祉</a:t>
            </a:r>
            <a:r>
              <a:rPr lang="zh-CN" altLang="en-US" sz="2000" b="1" dirty="0">
                <a:solidFill>
                  <a:schemeClr val="bg1"/>
                </a:solidFill>
                <a:latin typeface="微软雅黑" panose="020B0503020204020204" pitchFamily="34" charset="-122"/>
                <a:ea typeface="微软雅黑" panose="020B0503020204020204" pitchFamily="34" charset="-122"/>
              </a:rPr>
              <a:t>、</a:t>
            </a:r>
            <a:r>
              <a:rPr lang="zh-CN" altLang="zh-CN" sz="2000" b="1" dirty="0">
                <a:solidFill>
                  <a:schemeClr val="bg1"/>
                </a:solidFill>
                <a:latin typeface="微软雅黑" panose="020B0503020204020204" pitchFamily="34" charset="-122"/>
                <a:ea typeface="微软雅黑" panose="020B0503020204020204" pitchFamily="34" charset="-122"/>
              </a:rPr>
              <a:t>经济社会可持续发展和国家其他重大利益，相对处于没有危险和不受内外威胁的状态，以及保障持续安全状态的能力</a:t>
            </a:r>
            <a:r>
              <a:rPr lang="zh-CN" altLang="zh-CN" sz="2400" b="1" dirty="0">
                <a:solidFill>
                  <a:schemeClr val="bg1"/>
                </a:solidFill>
                <a:latin typeface="微软雅黑" panose="020B0503020204020204" pitchFamily="34" charset="-122"/>
                <a:ea typeface="微软雅黑" panose="020B0503020204020204" pitchFamily="34" charset="-122"/>
              </a:rPr>
              <a:t>。</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5864139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2" presetClass="entr" presetSubtype="4"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 calcmode="lin" valueType="num">
                                      <p:cBhvr additive="base">
                                        <p:cTn id="10" dur="500" fill="hold"/>
                                        <p:tgtEl>
                                          <p:spTgt spid="22"/>
                                        </p:tgtEl>
                                        <p:attrNameLst>
                                          <p:attrName>ppt_x</p:attrName>
                                        </p:attrNameLst>
                                      </p:cBhvr>
                                      <p:tavLst>
                                        <p:tav tm="0">
                                          <p:val>
                                            <p:strVal val="#ppt_x"/>
                                          </p:val>
                                        </p:tav>
                                        <p:tav tm="100000">
                                          <p:val>
                                            <p:strVal val="#ppt_x"/>
                                          </p:val>
                                        </p:tav>
                                      </p:tavLst>
                                    </p:anim>
                                    <p:anim calcmode="lin" valueType="num">
                                      <p:cBhvr additive="base">
                                        <p:cTn id="1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5F03F958-AE97-4130-8476-A73A6DA840B9}"/>
              </a:ext>
            </a:extLst>
          </p:cNvPr>
          <p:cNvSpPr/>
          <p:nvPr/>
        </p:nvSpPr>
        <p:spPr>
          <a:xfrm>
            <a:off x="0" y="4635500"/>
            <a:ext cx="12192000" cy="2222500"/>
          </a:xfrm>
          <a:prstGeom prst="rect">
            <a:avLst/>
          </a:prstGeom>
          <a:solidFill>
            <a:srgbClr val="033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4BC5B3DA-2A70-45A3-BBE5-BF0F90314800}"/>
              </a:ext>
            </a:extLst>
          </p:cNvPr>
          <p:cNvSpPr txBox="1"/>
          <p:nvPr/>
        </p:nvSpPr>
        <p:spPr>
          <a:xfrm>
            <a:off x="4125854" y="1418987"/>
            <a:ext cx="4092692" cy="768415"/>
          </a:xfrm>
          <a:prstGeom prst="rect">
            <a:avLst/>
          </a:prstGeom>
          <a:noFill/>
        </p:spPr>
        <p:txBody>
          <a:bodyPr wrap="square" rtlCol="0" anchor="ctr">
            <a:spAutoFit/>
          </a:bodyPr>
          <a:lstStyle/>
          <a:p>
            <a:pPr algn="ctr">
              <a:lnSpc>
                <a:spcPct val="120000"/>
              </a:lnSpc>
            </a:pPr>
            <a:r>
              <a:rPr lang="zh-CN" altLang="en-US" sz="4000" b="1" spc="300" dirty="0">
                <a:latin typeface="+mj-ea"/>
                <a:ea typeface="+mj-ea"/>
              </a:rPr>
              <a:t>第二部分</a:t>
            </a:r>
          </a:p>
        </p:txBody>
      </p:sp>
      <p:sp>
        <p:nvSpPr>
          <p:cNvPr id="20" name="文本框 19">
            <a:extLst>
              <a:ext uri="{FF2B5EF4-FFF2-40B4-BE49-F238E27FC236}">
                <a16:creationId xmlns:a16="http://schemas.microsoft.com/office/drawing/2014/main" id="{2CF01750-7A0D-4169-A63B-6877571FDD0D}"/>
              </a:ext>
            </a:extLst>
          </p:cNvPr>
          <p:cNvSpPr txBox="1"/>
          <p:nvPr/>
        </p:nvSpPr>
        <p:spPr>
          <a:xfrm>
            <a:off x="2209239" y="2337382"/>
            <a:ext cx="8242010" cy="1648528"/>
          </a:xfrm>
          <a:prstGeom prst="rect">
            <a:avLst/>
          </a:prstGeom>
          <a:noFill/>
        </p:spPr>
        <p:txBody>
          <a:bodyPr wrap="square" rtlCol="0" anchor="ctr">
            <a:spAutoFit/>
          </a:bodyPr>
          <a:lstStyle/>
          <a:p>
            <a:pPr algn="ctr">
              <a:lnSpc>
                <a:spcPct val="120000"/>
              </a:lnSpc>
            </a:pPr>
            <a:r>
              <a:rPr lang="zh-CN" altLang="en-US" sz="4400" b="1" spc="300" dirty="0">
                <a:latin typeface="+mj-ea"/>
                <a:ea typeface="+mj-ea"/>
              </a:rPr>
              <a:t>国家安全的体系构成</a:t>
            </a:r>
            <a:endParaRPr lang="en-US" altLang="zh-CN" sz="4400" b="1" spc="300" dirty="0">
              <a:latin typeface="+mj-ea"/>
              <a:ea typeface="+mj-ea"/>
            </a:endParaRPr>
          </a:p>
          <a:p>
            <a:pPr algn="ctr">
              <a:lnSpc>
                <a:spcPct val="120000"/>
              </a:lnSpc>
            </a:pPr>
            <a:r>
              <a:rPr lang="zh-CN" altLang="en-US" sz="4400" b="1" spc="300" dirty="0">
                <a:latin typeface="+mj-ea"/>
                <a:ea typeface="+mj-ea"/>
              </a:rPr>
              <a:t>与总体国家安全观</a:t>
            </a:r>
            <a:endParaRPr lang="en-US" altLang="zh-CN" sz="4400" b="1" spc="300" dirty="0">
              <a:latin typeface="+mj-ea"/>
              <a:ea typeface="+mj-ea"/>
            </a:endParaRPr>
          </a:p>
        </p:txBody>
      </p:sp>
      <p:sp>
        <p:nvSpPr>
          <p:cNvPr id="21" name="矩形 20">
            <a:extLst>
              <a:ext uri="{FF2B5EF4-FFF2-40B4-BE49-F238E27FC236}">
                <a16:creationId xmlns:a16="http://schemas.microsoft.com/office/drawing/2014/main" id="{51BE9768-DA90-4E91-9EB2-FBCB00DC3F09}"/>
              </a:ext>
            </a:extLst>
          </p:cNvPr>
          <p:cNvSpPr/>
          <p:nvPr/>
        </p:nvSpPr>
        <p:spPr>
          <a:xfrm>
            <a:off x="2088448" y="4076222"/>
            <a:ext cx="8757915" cy="369332"/>
          </a:xfrm>
          <a:prstGeom prst="rect">
            <a:avLst/>
          </a:prstGeom>
        </p:spPr>
        <p:txBody>
          <a:bodyPr wrap="square">
            <a:spAutoFit/>
          </a:bodyPr>
          <a:lstStyle/>
          <a:p>
            <a:pPr algn="ctr"/>
            <a:r>
              <a:rPr lang="en-US" altLang="zh-CN" b="1" dirty="0">
                <a:cs typeface="Arial" panose="020B0604020202020204" pitchFamily="34" charset="0"/>
              </a:rPr>
              <a:t>The Architecture of National Security and a Holistic View of National Security </a:t>
            </a:r>
            <a:endParaRPr lang="zh-CN" altLang="en-US" b="1" dirty="0">
              <a:cs typeface="Arial" panose="020B0604020202020204" pitchFamily="34" charset="0"/>
            </a:endParaRPr>
          </a:p>
        </p:txBody>
      </p:sp>
    </p:spTree>
    <p:extLst>
      <p:ext uri="{BB962C8B-B14F-4D97-AF65-F5344CB8AC3E}">
        <p14:creationId xmlns:p14="http://schemas.microsoft.com/office/powerpoint/2010/main" val="104938640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par>
                          <p:cTn id="8" fill="hold">
                            <p:stCondLst>
                              <p:cond delay="500"/>
                            </p:stCondLst>
                            <p:childTnLst>
                              <p:par>
                                <p:cTn id="9" presetID="37"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1000"/>
                                        <p:tgtEl>
                                          <p:spTgt spid="21"/>
                                        </p:tgtEl>
                                      </p:cBhvr>
                                    </p:animEffect>
                                    <p:anim calcmode="lin" valueType="num">
                                      <p:cBhvr>
                                        <p:cTn id="12" dur="1000" fill="hold"/>
                                        <p:tgtEl>
                                          <p:spTgt spid="21"/>
                                        </p:tgtEl>
                                        <p:attrNameLst>
                                          <p:attrName>ppt_x</p:attrName>
                                        </p:attrNameLst>
                                      </p:cBhvr>
                                      <p:tavLst>
                                        <p:tav tm="0">
                                          <p:val>
                                            <p:strVal val="#ppt_x"/>
                                          </p:val>
                                        </p:tav>
                                        <p:tav tm="100000">
                                          <p:val>
                                            <p:strVal val="#ppt_x"/>
                                          </p:val>
                                        </p:tav>
                                      </p:tavLst>
                                    </p:anim>
                                    <p:anim calcmode="lin" valueType="num">
                                      <p:cBhvr>
                                        <p:cTn id="13" dur="900" decel="100000" fill="hold"/>
                                        <p:tgtEl>
                                          <p:spTgt spid="21"/>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E9891813-F14D-47C1-B3A9-F4F4463FAEA9}"/>
              </a:ext>
            </a:extLst>
          </p:cNvPr>
          <p:cNvSpPr/>
          <p:nvPr/>
        </p:nvSpPr>
        <p:spPr>
          <a:xfrm>
            <a:off x="303461" y="336798"/>
            <a:ext cx="424954" cy="424954"/>
          </a:xfrm>
          <a:prstGeom prst="ellipse">
            <a:avLst/>
          </a:prstGeom>
          <a:solidFill>
            <a:srgbClr val="033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6BB96586-CC78-4050-9648-42A24C638759}"/>
              </a:ext>
            </a:extLst>
          </p:cNvPr>
          <p:cNvSpPr txBox="1"/>
          <p:nvPr/>
        </p:nvSpPr>
        <p:spPr>
          <a:xfrm>
            <a:off x="875874" y="295560"/>
            <a:ext cx="10427126" cy="497957"/>
          </a:xfrm>
          <a:prstGeom prst="rect">
            <a:avLst/>
          </a:prstGeom>
          <a:noFill/>
        </p:spPr>
        <p:txBody>
          <a:bodyPr wrap="square" rtlCol="0" anchor="ctr">
            <a:spAutoFit/>
          </a:bodyPr>
          <a:lstStyle/>
          <a:p>
            <a:pPr>
              <a:lnSpc>
                <a:spcPct val="120000"/>
              </a:lnSpc>
            </a:pPr>
            <a:r>
              <a:rPr lang="en-US" altLang="zh-CN" sz="2400" spc="300" dirty="0">
                <a:latin typeface="+mn-ea"/>
              </a:rPr>
              <a:t>2.</a:t>
            </a:r>
            <a:r>
              <a:rPr lang="zh-CN" altLang="en-US" sz="2400" spc="300" dirty="0">
                <a:latin typeface="+mn-ea"/>
              </a:rPr>
              <a:t>国家安全体系的构成与总体国家安全观</a:t>
            </a:r>
            <a:endParaRPr lang="en-US" altLang="zh-CN" sz="1600" dirty="0">
              <a:solidFill>
                <a:schemeClr val="tx1">
                  <a:lumMod val="75000"/>
                  <a:lumOff val="25000"/>
                </a:schemeClr>
              </a:solidFill>
              <a:latin typeface="+mn-ea"/>
            </a:endParaRPr>
          </a:p>
        </p:txBody>
      </p:sp>
      <p:cxnSp>
        <p:nvCxnSpPr>
          <p:cNvPr id="4" name="直接连接符 3">
            <a:extLst>
              <a:ext uri="{FF2B5EF4-FFF2-40B4-BE49-F238E27FC236}">
                <a16:creationId xmlns:a16="http://schemas.microsoft.com/office/drawing/2014/main" id="{BBBC3749-C35C-45DD-B9AA-7C2F092547D2}"/>
              </a:ext>
            </a:extLst>
          </p:cNvPr>
          <p:cNvCxnSpPr>
            <a:cxnSpLocks/>
          </p:cNvCxnSpPr>
          <p:nvPr/>
        </p:nvCxnSpPr>
        <p:spPr>
          <a:xfrm>
            <a:off x="979166" y="761752"/>
            <a:ext cx="10323834" cy="0"/>
          </a:xfrm>
          <a:prstGeom prst="line">
            <a:avLst/>
          </a:prstGeom>
          <a:ln w="12700">
            <a:solidFill>
              <a:schemeClr val="tx1">
                <a:lumMod val="75000"/>
                <a:lumOff val="25000"/>
              </a:schemeClr>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 name="Freeform 6">
            <a:extLst>
              <a:ext uri="{FF2B5EF4-FFF2-40B4-BE49-F238E27FC236}">
                <a16:creationId xmlns:a16="http://schemas.microsoft.com/office/drawing/2014/main" id="{EA64B812-C872-4789-BA3F-8087D1F79F6E}"/>
              </a:ext>
            </a:extLst>
          </p:cNvPr>
          <p:cNvSpPr>
            <a:spLocks/>
          </p:cNvSpPr>
          <p:nvPr/>
        </p:nvSpPr>
        <p:spPr bwMode="auto">
          <a:xfrm>
            <a:off x="7966746" y="802784"/>
            <a:ext cx="2483834" cy="2452750"/>
          </a:xfrm>
          <a:custGeom>
            <a:avLst/>
            <a:gdLst>
              <a:gd name="T0" fmla="*/ 675 w 675"/>
              <a:gd name="T1" fmla="*/ 90 h 411"/>
              <a:gd name="T2" fmla="*/ 505 w 675"/>
              <a:gd name="T3" fmla="*/ 45 h 411"/>
              <a:gd name="T4" fmla="*/ 338 w 675"/>
              <a:gd name="T5" fmla="*/ 0 h 411"/>
              <a:gd name="T6" fmla="*/ 170 w 675"/>
              <a:gd name="T7" fmla="*/ 45 h 411"/>
              <a:gd name="T8" fmla="*/ 0 w 675"/>
              <a:gd name="T9" fmla="*/ 90 h 411"/>
              <a:gd name="T10" fmla="*/ 0 w 675"/>
              <a:gd name="T11" fmla="*/ 90 h 411"/>
              <a:gd name="T12" fmla="*/ 0 w 675"/>
              <a:gd name="T13" fmla="*/ 411 h 411"/>
              <a:gd name="T14" fmla="*/ 675 w 675"/>
              <a:gd name="T15" fmla="*/ 411 h 411"/>
              <a:gd name="T16" fmla="*/ 675 w 675"/>
              <a:gd name="T17" fmla="*/ 90 h 411"/>
              <a:gd name="T18" fmla="*/ 675 w 675"/>
              <a:gd name="T19" fmla="*/ 90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5" h="411">
                <a:moveTo>
                  <a:pt x="675" y="90"/>
                </a:moveTo>
                <a:lnTo>
                  <a:pt x="505" y="45"/>
                </a:lnTo>
                <a:lnTo>
                  <a:pt x="338" y="0"/>
                </a:lnTo>
                <a:lnTo>
                  <a:pt x="170" y="45"/>
                </a:lnTo>
                <a:lnTo>
                  <a:pt x="0" y="90"/>
                </a:lnTo>
                <a:lnTo>
                  <a:pt x="0" y="90"/>
                </a:lnTo>
                <a:lnTo>
                  <a:pt x="0" y="411"/>
                </a:lnTo>
                <a:lnTo>
                  <a:pt x="675" y="411"/>
                </a:lnTo>
                <a:lnTo>
                  <a:pt x="675" y="90"/>
                </a:lnTo>
                <a:lnTo>
                  <a:pt x="675" y="90"/>
                </a:lnTo>
                <a:close/>
              </a:path>
            </a:pathLst>
          </a:custGeom>
          <a:solidFill>
            <a:schemeClr val="accent1"/>
          </a:soli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5" tIns="45693" rIns="91385" bIns="45693" anchor="ctr"/>
          <a:lstStyle/>
          <a:p>
            <a:pPr algn="ctr"/>
            <a:r>
              <a:rPr lang="zh-CN" altLang="en-US" sz="3200" b="1" spc="300" dirty="0">
                <a:solidFill>
                  <a:schemeClr val="bg1"/>
                </a:solidFill>
                <a:effectLst>
                  <a:innerShdw blurRad="114300" dist="127000" dir="16200000">
                    <a:prstClr val="black">
                      <a:alpha val="30000"/>
                    </a:prstClr>
                  </a:innerShdw>
                </a:effectLst>
                <a:latin typeface="Agency FB" panose="020B0503020202020204" pitchFamily="34" charset="0"/>
                <a:ea typeface="微软雅黑" panose="020B0503020204020204" pitchFamily="34" charset="-122"/>
                <a:cs typeface="+mn-ea"/>
                <a:sym typeface="Agency FB" panose="020B0503020202020204" pitchFamily="34" charset="0"/>
              </a:rPr>
              <a:t>（一）</a:t>
            </a:r>
            <a:endParaRPr lang="en-US" altLang="zh-CN" sz="3200" b="1" spc="300" dirty="0">
              <a:solidFill>
                <a:schemeClr val="bg1"/>
              </a:solidFill>
              <a:effectLst>
                <a:innerShdw blurRad="114300" dist="127000" dir="16200000">
                  <a:prstClr val="black">
                    <a:alpha val="30000"/>
                  </a:prstClr>
                </a:innerShdw>
              </a:effectLst>
              <a:latin typeface="Agency FB" panose="020B0503020202020204" pitchFamily="34" charset="0"/>
              <a:ea typeface="微软雅黑" panose="020B0503020204020204" pitchFamily="34" charset="-122"/>
              <a:cs typeface="+mn-ea"/>
              <a:sym typeface="Agency FB" panose="020B0503020202020204" pitchFamily="34" charset="0"/>
            </a:endParaRPr>
          </a:p>
          <a:p>
            <a:pPr algn="ctr"/>
            <a:r>
              <a:rPr lang="zh-CN" altLang="en-US" sz="1600" b="1" dirty="0">
                <a:solidFill>
                  <a:schemeClr val="lt1"/>
                </a:solidFill>
                <a:latin typeface="Agency FB" panose="020B0503020202020204" pitchFamily="34" charset="0"/>
                <a:ea typeface="微软雅黑" panose="020B0503020204020204" pitchFamily="34" charset="-122"/>
                <a:cs typeface="+mn-ea"/>
                <a:sym typeface="Agency FB" panose="020B0503020202020204" pitchFamily="34" charset="0"/>
              </a:rPr>
              <a:t>什么是国家安全体系。</a:t>
            </a:r>
          </a:p>
        </p:txBody>
      </p:sp>
      <p:sp>
        <p:nvSpPr>
          <p:cNvPr id="6" name="Freeform 7">
            <a:extLst>
              <a:ext uri="{FF2B5EF4-FFF2-40B4-BE49-F238E27FC236}">
                <a16:creationId xmlns:a16="http://schemas.microsoft.com/office/drawing/2014/main" id="{8B9DE64C-3C50-4E7B-8EB4-FF3DE64AFF55}"/>
              </a:ext>
            </a:extLst>
          </p:cNvPr>
          <p:cNvSpPr>
            <a:spLocks/>
          </p:cNvSpPr>
          <p:nvPr/>
        </p:nvSpPr>
        <p:spPr bwMode="auto">
          <a:xfrm>
            <a:off x="7966746" y="3465395"/>
            <a:ext cx="2483834" cy="1964674"/>
          </a:xfrm>
          <a:custGeom>
            <a:avLst/>
            <a:gdLst>
              <a:gd name="T0" fmla="*/ 0 w 675"/>
              <a:gd name="T1" fmla="*/ 0 h 253"/>
              <a:gd name="T2" fmla="*/ 0 w 675"/>
              <a:gd name="T3" fmla="*/ 163 h 253"/>
              <a:gd name="T4" fmla="*/ 0 w 675"/>
              <a:gd name="T5" fmla="*/ 163 h 253"/>
              <a:gd name="T6" fmla="*/ 170 w 675"/>
              <a:gd name="T7" fmla="*/ 208 h 253"/>
              <a:gd name="T8" fmla="*/ 338 w 675"/>
              <a:gd name="T9" fmla="*/ 253 h 253"/>
              <a:gd name="T10" fmla="*/ 505 w 675"/>
              <a:gd name="T11" fmla="*/ 208 h 253"/>
              <a:gd name="T12" fmla="*/ 675 w 675"/>
              <a:gd name="T13" fmla="*/ 163 h 253"/>
              <a:gd name="T14" fmla="*/ 675 w 675"/>
              <a:gd name="T15" fmla="*/ 163 h 253"/>
              <a:gd name="T16" fmla="*/ 675 w 675"/>
              <a:gd name="T17" fmla="*/ 0 h 253"/>
              <a:gd name="T18" fmla="*/ 0 w 675"/>
              <a:gd name="T19" fmla="*/ 0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5" h="253">
                <a:moveTo>
                  <a:pt x="0" y="0"/>
                </a:moveTo>
                <a:lnTo>
                  <a:pt x="0" y="163"/>
                </a:lnTo>
                <a:lnTo>
                  <a:pt x="0" y="163"/>
                </a:lnTo>
                <a:lnTo>
                  <a:pt x="170" y="208"/>
                </a:lnTo>
                <a:lnTo>
                  <a:pt x="338" y="253"/>
                </a:lnTo>
                <a:lnTo>
                  <a:pt x="505" y="208"/>
                </a:lnTo>
                <a:lnTo>
                  <a:pt x="675" y="163"/>
                </a:lnTo>
                <a:lnTo>
                  <a:pt x="675" y="163"/>
                </a:lnTo>
                <a:lnTo>
                  <a:pt x="675" y="0"/>
                </a:lnTo>
                <a:lnTo>
                  <a:pt x="0" y="0"/>
                </a:lnTo>
                <a:close/>
              </a:path>
            </a:pathLst>
          </a:custGeom>
          <a:solidFill>
            <a:schemeClr val="accent2"/>
          </a:soli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5" tIns="45693" rIns="91385" bIns="45693" anchor="ctr"/>
          <a:lstStyle/>
          <a:p>
            <a:pPr algn="ctr"/>
            <a:r>
              <a:rPr lang="zh-CN" altLang="en-US" sz="3200" b="1" spc="300" dirty="0">
                <a:solidFill>
                  <a:schemeClr val="bg1"/>
                </a:solidFill>
                <a:effectLst>
                  <a:innerShdw blurRad="114300" dist="127000" dir="16200000">
                    <a:prstClr val="black">
                      <a:alpha val="30000"/>
                    </a:prstClr>
                  </a:innerShdw>
                </a:effectLst>
                <a:latin typeface="Agency FB" panose="020B0503020202020204" pitchFamily="34" charset="0"/>
                <a:ea typeface="微软雅黑" panose="020B0503020204020204" pitchFamily="34" charset="-122"/>
                <a:cs typeface="+mn-ea"/>
                <a:sym typeface="Agency FB" panose="020B0503020202020204" pitchFamily="34" charset="0"/>
              </a:rPr>
              <a:t>（二）</a:t>
            </a:r>
            <a:endParaRPr lang="en-US" altLang="zh-CN" sz="3200" b="1" spc="300" dirty="0">
              <a:solidFill>
                <a:schemeClr val="bg1"/>
              </a:solidFill>
              <a:effectLst>
                <a:innerShdw blurRad="114300" dist="127000" dir="16200000">
                  <a:prstClr val="black">
                    <a:alpha val="30000"/>
                  </a:prstClr>
                </a:innerShdw>
              </a:effectLst>
              <a:latin typeface="Agency FB" panose="020B0503020202020204" pitchFamily="34" charset="0"/>
              <a:ea typeface="微软雅黑" panose="020B0503020204020204" pitchFamily="34" charset="-122"/>
              <a:cs typeface="+mn-ea"/>
              <a:sym typeface="Agency FB" panose="020B0503020202020204" pitchFamily="34" charset="0"/>
            </a:endParaRPr>
          </a:p>
          <a:p>
            <a:pPr algn="ctr"/>
            <a:r>
              <a:rPr lang="zh-CN" altLang="en-US" sz="1600" b="1" dirty="0">
                <a:latin typeface="Agency FB" panose="020B0503020202020204" pitchFamily="34" charset="0"/>
                <a:ea typeface="微软雅黑" panose="020B0503020204020204" pitchFamily="34" charset="-122"/>
                <a:cs typeface="+mn-ea"/>
                <a:sym typeface="Agency FB" panose="020B0503020202020204" pitchFamily="34" charset="0"/>
              </a:rPr>
              <a:t>国家安全体系的变化</a:t>
            </a:r>
          </a:p>
        </p:txBody>
      </p:sp>
      <p:cxnSp>
        <p:nvCxnSpPr>
          <p:cNvPr id="7" name="直接连接符 6">
            <a:extLst>
              <a:ext uri="{FF2B5EF4-FFF2-40B4-BE49-F238E27FC236}">
                <a16:creationId xmlns:a16="http://schemas.microsoft.com/office/drawing/2014/main" id="{A261C143-552F-44F1-B7D2-558E1C4AC07A}"/>
              </a:ext>
            </a:extLst>
          </p:cNvPr>
          <p:cNvCxnSpPr>
            <a:stCxn id="5" idx="6"/>
          </p:cNvCxnSpPr>
          <p:nvPr/>
        </p:nvCxnSpPr>
        <p:spPr>
          <a:xfrm flipH="1">
            <a:off x="1491085" y="3255534"/>
            <a:ext cx="6475661"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91E92E17-36D8-4233-8897-3AC4356E7D7E}"/>
              </a:ext>
            </a:extLst>
          </p:cNvPr>
          <p:cNvCxnSpPr>
            <a:stCxn id="6" idx="0"/>
          </p:cNvCxnSpPr>
          <p:nvPr/>
        </p:nvCxnSpPr>
        <p:spPr>
          <a:xfrm flipH="1">
            <a:off x="1491086" y="3465395"/>
            <a:ext cx="6475660" cy="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extBox 13">
            <a:extLst>
              <a:ext uri="{FF2B5EF4-FFF2-40B4-BE49-F238E27FC236}">
                <a16:creationId xmlns:a16="http://schemas.microsoft.com/office/drawing/2014/main" id="{4A78DCD8-5F8D-4A83-A34F-2C5A071F88EF}"/>
              </a:ext>
            </a:extLst>
          </p:cNvPr>
          <p:cNvSpPr txBox="1"/>
          <p:nvPr/>
        </p:nvSpPr>
        <p:spPr>
          <a:xfrm flipH="1">
            <a:off x="1491086" y="1768056"/>
            <a:ext cx="2784731" cy="430787"/>
          </a:xfrm>
          <a:prstGeom prst="rect">
            <a:avLst/>
          </a:prstGeom>
          <a:noFill/>
          <a:ln>
            <a:noFill/>
          </a:ln>
        </p:spPr>
        <p:txBody>
          <a:bodyPr wrap="square" lIns="91379" tIns="45690" rIns="91379" bIns="45690">
            <a:spAutoFit/>
          </a:bodyPr>
          <a:lstStyle>
            <a:defPPr>
              <a:defRPr lang="zh-CN"/>
            </a:defPPr>
            <a:lvl1pPr algn="ctr" eaLnBrk="0" hangingPunct="0">
              <a:defRPr sz="2200" b="1">
                <a:solidFill>
                  <a:srgbClr val="333333"/>
                </a:solidFill>
                <a:latin typeface="微软雅黑" pitchFamily="34" charset="-122"/>
                <a:ea typeface="微软雅黑" pitchFamily="34" charset="-122"/>
              </a:defRPr>
            </a:lvl1pPr>
            <a:lvl2pPr marL="742950" indent="-285750" eaLnBrk="0" hangingPunct="0">
              <a:defRPr>
                <a:latin typeface="Arial" charset="0"/>
                <a:ea typeface="宋体" charset="-122"/>
              </a:defRPr>
            </a:lvl2pPr>
            <a:lvl3pPr marL="1143000" indent="-228600" eaLnBrk="0" hangingPunct="0">
              <a:defRPr>
                <a:latin typeface="Arial" charset="0"/>
                <a:ea typeface="宋体" charset="-122"/>
              </a:defRPr>
            </a:lvl3pPr>
            <a:lvl4pPr marL="1600200" indent="-228600" eaLnBrk="0" hangingPunct="0">
              <a:defRPr>
                <a:latin typeface="Arial" charset="0"/>
                <a:ea typeface="宋体" charset="-122"/>
              </a:defRPr>
            </a:lvl4pPr>
            <a:lvl5pPr marL="2057400" indent="-228600" eaLnBrk="0" hangingPunct="0">
              <a:defRPr>
                <a:latin typeface="Arial" charset="0"/>
                <a:ea typeface="宋体" charset="-122"/>
              </a:defRPr>
            </a:lvl5pPr>
            <a:lvl6pPr marL="2514600" indent="-228600" eaLnBrk="0" fontAlgn="base" hangingPunct="0">
              <a:spcBef>
                <a:spcPct val="0"/>
              </a:spcBef>
              <a:spcAft>
                <a:spcPct val="0"/>
              </a:spcAft>
              <a:defRPr>
                <a:latin typeface="Arial" charset="0"/>
                <a:ea typeface="宋体" charset="-122"/>
              </a:defRPr>
            </a:lvl6pPr>
            <a:lvl7pPr marL="2971800" indent="-228600" eaLnBrk="0" fontAlgn="base" hangingPunct="0">
              <a:spcBef>
                <a:spcPct val="0"/>
              </a:spcBef>
              <a:spcAft>
                <a:spcPct val="0"/>
              </a:spcAft>
              <a:defRPr>
                <a:latin typeface="Arial" charset="0"/>
                <a:ea typeface="宋体" charset="-122"/>
              </a:defRPr>
            </a:lvl7pPr>
            <a:lvl8pPr marL="3429000" indent="-228600" eaLnBrk="0" fontAlgn="base" hangingPunct="0">
              <a:spcBef>
                <a:spcPct val="0"/>
              </a:spcBef>
              <a:spcAft>
                <a:spcPct val="0"/>
              </a:spcAft>
              <a:defRPr>
                <a:latin typeface="Arial" charset="0"/>
                <a:ea typeface="宋体" charset="-122"/>
              </a:defRPr>
            </a:lvl8pPr>
            <a:lvl9pPr marL="3886200" indent="-228600" eaLnBrk="0" fontAlgn="base" hangingPunct="0">
              <a:spcBef>
                <a:spcPct val="0"/>
              </a:spcBef>
              <a:spcAft>
                <a:spcPct val="0"/>
              </a:spcAft>
              <a:defRPr>
                <a:latin typeface="Arial" charset="0"/>
                <a:ea typeface="宋体" charset="-122"/>
              </a:defRPr>
            </a:lvl9pPr>
          </a:lstStyle>
          <a:p>
            <a:pPr algn="l"/>
            <a:r>
              <a:rPr lang="zh-CN" altLang="en-US" dirty="0">
                <a:solidFill>
                  <a:schemeClr val="accent1"/>
                </a:solidFill>
                <a:latin typeface="Agency FB" panose="020B0503020202020204" pitchFamily="34" charset="0"/>
                <a:cs typeface="+mn-ea"/>
                <a:sym typeface="Agency FB" panose="020B0503020202020204" pitchFamily="34" charset="0"/>
              </a:rPr>
              <a:t>国家安全体系</a:t>
            </a:r>
          </a:p>
        </p:txBody>
      </p:sp>
      <p:sp>
        <p:nvSpPr>
          <p:cNvPr id="10" name="TextBox 14">
            <a:extLst>
              <a:ext uri="{FF2B5EF4-FFF2-40B4-BE49-F238E27FC236}">
                <a16:creationId xmlns:a16="http://schemas.microsoft.com/office/drawing/2014/main" id="{6FB46FC9-EE1C-4A90-AB6D-9F18000B7992}"/>
              </a:ext>
            </a:extLst>
          </p:cNvPr>
          <p:cNvSpPr txBox="1"/>
          <p:nvPr/>
        </p:nvSpPr>
        <p:spPr>
          <a:xfrm>
            <a:off x="1491085" y="2178216"/>
            <a:ext cx="5971998" cy="1052541"/>
          </a:xfrm>
          <a:prstGeom prst="rect">
            <a:avLst/>
          </a:prstGeom>
          <a:noFill/>
        </p:spPr>
        <p:txBody>
          <a:bodyPr wrap="square" lIns="91385" tIns="45693" rIns="91385" bIns="45693" rtlCol="0">
            <a:spAutoFit/>
          </a:bodyPr>
          <a:lstStyle/>
          <a:p>
            <a:pPr>
              <a:lnSpc>
                <a:spcPct val="130000"/>
              </a:lnSpc>
            </a:pPr>
            <a:r>
              <a:rPr lang="zh-CN" altLang="en-US" sz="1600" dirty="0">
                <a:solidFill>
                  <a:schemeClr val="tx1">
                    <a:lumMod val="75000"/>
                    <a:lumOff val="25000"/>
                  </a:schemeClr>
                </a:solidFill>
                <a:latin typeface="Agency FB" panose="020B0503020202020204" pitchFamily="34" charset="0"/>
                <a:ea typeface="微软雅黑" panose="020B0503020204020204" pitchFamily="34" charset="-122"/>
                <a:cs typeface="+mn-ea"/>
                <a:sym typeface="Agency FB" panose="020B0503020202020204" pitchFamily="34" charset="0"/>
              </a:rPr>
              <a:t>是指若干与国家安全问题有关的要素（领域、目标、指涉对象、治理角色等等）相互联系、作用、制约，结合形成的具备特定功能的有机整体。</a:t>
            </a:r>
          </a:p>
        </p:txBody>
      </p:sp>
      <p:sp>
        <p:nvSpPr>
          <p:cNvPr id="11" name="TextBox 15">
            <a:extLst>
              <a:ext uri="{FF2B5EF4-FFF2-40B4-BE49-F238E27FC236}">
                <a16:creationId xmlns:a16="http://schemas.microsoft.com/office/drawing/2014/main" id="{07807CE1-B6ED-437A-BD77-58EC308AB6F0}"/>
              </a:ext>
            </a:extLst>
          </p:cNvPr>
          <p:cNvSpPr txBox="1"/>
          <p:nvPr/>
        </p:nvSpPr>
        <p:spPr>
          <a:xfrm flipH="1">
            <a:off x="1491084" y="3679243"/>
            <a:ext cx="5971998" cy="430827"/>
          </a:xfrm>
          <a:prstGeom prst="rect">
            <a:avLst/>
          </a:prstGeom>
          <a:noFill/>
          <a:ln>
            <a:noFill/>
          </a:ln>
        </p:spPr>
        <p:txBody>
          <a:bodyPr wrap="square" lIns="91379" tIns="45690" rIns="91379" bIns="45690">
            <a:spAutoFit/>
          </a:bodyPr>
          <a:lstStyle>
            <a:defPPr>
              <a:defRPr lang="zh-CN"/>
            </a:defPPr>
            <a:lvl1pPr eaLnBrk="0" hangingPunct="0">
              <a:defRPr sz="2200" b="1">
                <a:solidFill>
                  <a:srgbClr val="333333"/>
                </a:solidFill>
                <a:latin typeface="微软雅黑" pitchFamily="34" charset="-122"/>
                <a:ea typeface="微软雅黑" pitchFamily="34" charset="-122"/>
              </a:defRPr>
            </a:lvl1pPr>
            <a:lvl2pPr marL="742950" indent="-285750" eaLnBrk="0" hangingPunct="0">
              <a:defRPr>
                <a:latin typeface="Arial" charset="0"/>
                <a:ea typeface="宋体" charset="-122"/>
              </a:defRPr>
            </a:lvl2pPr>
            <a:lvl3pPr marL="1143000" indent="-228600" eaLnBrk="0" hangingPunct="0">
              <a:defRPr>
                <a:latin typeface="Arial" charset="0"/>
                <a:ea typeface="宋体" charset="-122"/>
              </a:defRPr>
            </a:lvl3pPr>
            <a:lvl4pPr marL="1600200" indent="-228600" eaLnBrk="0" hangingPunct="0">
              <a:defRPr>
                <a:latin typeface="Arial" charset="0"/>
                <a:ea typeface="宋体" charset="-122"/>
              </a:defRPr>
            </a:lvl4pPr>
            <a:lvl5pPr marL="2057400" indent="-228600" eaLnBrk="0" hangingPunct="0">
              <a:defRPr>
                <a:latin typeface="Arial" charset="0"/>
                <a:ea typeface="宋体" charset="-122"/>
              </a:defRPr>
            </a:lvl5pPr>
            <a:lvl6pPr marL="2514600" indent="-228600" eaLnBrk="0" fontAlgn="base" hangingPunct="0">
              <a:spcBef>
                <a:spcPct val="0"/>
              </a:spcBef>
              <a:spcAft>
                <a:spcPct val="0"/>
              </a:spcAft>
              <a:defRPr>
                <a:latin typeface="Arial" charset="0"/>
                <a:ea typeface="宋体" charset="-122"/>
              </a:defRPr>
            </a:lvl6pPr>
            <a:lvl7pPr marL="2971800" indent="-228600" eaLnBrk="0" fontAlgn="base" hangingPunct="0">
              <a:spcBef>
                <a:spcPct val="0"/>
              </a:spcBef>
              <a:spcAft>
                <a:spcPct val="0"/>
              </a:spcAft>
              <a:defRPr>
                <a:latin typeface="Arial" charset="0"/>
                <a:ea typeface="宋体" charset="-122"/>
              </a:defRPr>
            </a:lvl7pPr>
            <a:lvl8pPr marL="3429000" indent="-228600" eaLnBrk="0" fontAlgn="base" hangingPunct="0">
              <a:spcBef>
                <a:spcPct val="0"/>
              </a:spcBef>
              <a:spcAft>
                <a:spcPct val="0"/>
              </a:spcAft>
              <a:defRPr>
                <a:latin typeface="Arial" charset="0"/>
                <a:ea typeface="宋体" charset="-122"/>
              </a:defRPr>
            </a:lvl8pPr>
            <a:lvl9pPr marL="3886200" indent="-228600" eaLnBrk="0" fontAlgn="base" hangingPunct="0">
              <a:spcBef>
                <a:spcPct val="0"/>
              </a:spcBef>
              <a:spcAft>
                <a:spcPct val="0"/>
              </a:spcAft>
              <a:defRPr>
                <a:latin typeface="Arial" charset="0"/>
                <a:ea typeface="宋体" charset="-122"/>
              </a:defRPr>
            </a:lvl9pPr>
          </a:lstStyle>
          <a:p>
            <a:r>
              <a:rPr lang="zh-CN" altLang="en-US" dirty="0">
                <a:solidFill>
                  <a:schemeClr val="accent2"/>
                </a:solidFill>
                <a:latin typeface="Agency FB" panose="020B0503020202020204" pitchFamily="34" charset="0"/>
                <a:cs typeface="+mn-ea"/>
                <a:sym typeface="Agency FB" panose="020B0503020202020204" pitchFamily="34" charset="0"/>
              </a:rPr>
              <a:t>我国国家安全体系的发展变化</a:t>
            </a:r>
          </a:p>
        </p:txBody>
      </p:sp>
      <p:graphicFrame>
        <p:nvGraphicFramePr>
          <p:cNvPr id="13" name="表格 12">
            <a:extLst>
              <a:ext uri="{FF2B5EF4-FFF2-40B4-BE49-F238E27FC236}">
                <a16:creationId xmlns:a16="http://schemas.microsoft.com/office/drawing/2014/main" id="{7F9CE99E-892A-41B5-9CD1-E8500505957F}"/>
              </a:ext>
            </a:extLst>
          </p:cNvPr>
          <p:cNvGraphicFramePr>
            <a:graphicFrameLocks noGrp="1"/>
          </p:cNvGraphicFramePr>
          <p:nvPr>
            <p:extLst>
              <p:ext uri="{D42A27DB-BD31-4B8C-83A1-F6EECF244321}">
                <p14:modId xmlns:p14="http://schemas.microsoft.com/office/powerpoint/2010/main" val="658117092"/>
              </p:ext>
            </p:extLst>
          </p:nvPr>
        </p:nvGraphicFramePr>
        <p:xfrm>
          <a:off x="606392" y="4239340"/>
          <a:ext cx="6997566" cy="659924"/>
        </p:xfrm>
        <a:graphic>
          <a:graphicData uri="http://schemas.openxmlformats.org/drawingml/2006/table">
            <a:tbl>
              <a:tblPr firstRow="1" firstCol="1" bandRow="1">
                <a:tableStyleId>{5C22544A-7EE6-4342-B048-85BDC9FD1C3A}</a:tableStyleId>
              </a:tblPr>
              <a:tblGrid>
                <a:gridCol w="1064432">
                  <a:extLst>
                    <a:ext uri="{9D8B030D-6E8A-4147-A177-3AD203B41FA5}">
                      <a16:colId xmlns:a16="http://schemas.microsoft.com/office/drawing/2014/main" val="20000"/>
                    </a:ext>
                  </a:extLst>
                </a:gridCol>
                <a:gridCol w="1197504">
                  <a:extLst>
                    <a:ext uri="{9D8B030D-6E8A-4147-A177-3AD203B41FA5}">
                      <a16:colId xmlns:a16="http://schemas.microsoft.com/office/drawing/2014/main" val="20002"/>
                    </a:ext>
                  </a:extLst>
                </a:gridCol>
                <a:gridCol w="1135781">
                  <a:extLst>
                    <a:ext uri="{9D8B030D-6E8A-4147-A177-3AD203B41FA5}">
                      <a16:colId xmlns:a16="http://schemas.microsoft.com/office/drawing/2014/main" val="20003"/>
                    </a:ext>
                  </a:extLst>
                </a:gridCol>
                <a:gridCol w="1280160">
                  <a:extLst>
                    <a:ext uri="{9D8B030D-6E8A-4147-A177-3AD203B41FA5}">
                      <a16:colId xmlns:a16="http://schemas.microsoft.com/office/drawing/2014/main" val="20004"/>
                    </a:ext>
                  </a:extLst>
                </a:gridCol>
                <a:gridCol w="943276">
                  <a:extLst>
                    <a:ext uri="{9D8B030D-6E8A-4147-A177-3AD203B41FA5}">
                      <a16:colId xmlns:a16="http://schemas.microsoft.com/office/drawing/2014/main" val="20005"/>
                    </a:ext>
                  </a:extLst>
                </a:gridCol>
                <a:gridCol w="1376413">
                  <a:extLst>
                    <a:ext uri="{9D8B030D-6E8A-4147-A177-3AD203B41FA5}">
                      <a16:colId xmlns:a16="http://schemas.microsoft.com/office/drawing/2014/main" val="20006"/>
                    </a:ext>
                  </a:extLst>
                </a:gridCol>
              </a:tblGrid>
              <a:tr h="659924">
                <a:tc>
                  <a:txBody>
                    <a:bodyPr/>
                    <a:lstStyle/>
                    <a:p>
                      <a:pPr algn="just">
                        <a:spcAft>
                          <a:spcPts val="0"/>
                        </a:spcAft>
                      </a:pPr>
                      <a:endParaRPr lang="zh-CN" sz="1050" kern="100" dirty="0">
                        <a:effectLst/>
                      </a:endParaRPr>
                    </a:p>
                    <a:p>
                      <a:pPr algn="ctr">
                        <a:spcAft>
                          <a:spcPts val="0"/>
                        </a:spcAft>
                      </a:pPr>
                      <a:r>
                        <a:rPr lang="en-US" sz="1050" kern="100" dirty="0">
                          <a:effectLst/>
                        </a:rPr>
                        <a:t> </a:t>
                      </a:r>
                      <a:endParaRPr lang="zh-CN" sz="1050" kern="100" dirty="0">
                        <a:effectLst/>
                        <a:latin typeface="Calibri"/>
                        <a:ea typeface="宋体"/>
                        <a:cs typeface="Times New Roman"/>
                      </a:endParaRPr>
                    </a:p>
                  </a:txBody>
                  <a:tcPr marL="68580" marR="68580" marT="0" marB="0"/>
                </a:tc>
                <a:tc>
                  <a:txBody>
                    <a:bodyPr/>
                    <a:lstStyle/>
                    <a:p>
                      <a:pPr algn="ctr">
                        <a:spcAft>
                          <a:spcPts val="0"/>
                        </a:spcAft>
                      </a:pPr>
                      <a:r>
                        <a:rPr lang="zh-CN" sz="1800" kern="100" dirty="0">
                          <a:effectLst/>
                        </a:rPr>
                        <a:t>安全</a:t>
                      </a:r>
                      <a:r>
                        <a:rPr lang="zh-CN" altLang="en-US" sz="1800" kern="100" dirty="0">
                          <a:effectLst/>
                        </a:rPr>
                        <a:t>的</a:t>
                      </a:r>
                      <a:endParaRPr lang="en-US" altLang="zh-CN" sz="1800" kern="100" dirty="0">
                        <a:effectLst/>
                      </a:endParaRPr>
                    </a:p>
                    <a:p>
                      <a:pPr algn="ctr">
                        <a:spcAft>
                          <a:spcPts val="0"/>
                        </a:spcAft>
                      </a:pPr>
                      <a:r>
                        <a:rPr lang="zh-CN" sz="1800" kern="100" dirty="0">
                          <a:effectLst/>
                        </a:rPr>
                        <a:t>领域</a:t>
                      </a:r>
                      <a:endParaRPr lang="zh-CN" sz="1800" kern="100" dirty="0">
                        <a:effectLst/>
                        <a:latin typeface="Calibri"/>
                        <a:ea typeface="宋体"/>
                        <a:cs typeface="Times New Roman"/>
                      </a:endParaRPr>
                    </a:p>
                  </a:txBody>
                  <a:tcPr marL="68580" marR="68580" marT="0" marB="0" anchor="ctr"/>
                </a:tc>
                <a:tc>
                  <a:txBody>
                    <a:bodyPr/>
                    <a:lstStyle/>
                    <a:p>
                      <a:pPr algn="ctr">
                        <a:spcAft>
                          <a:spcPts val="0"/>
                        </a:spcAft>
                      </a:pPr>
                      <a:r>
                        <a:rPr lang="zh-CN" altLang="zh-CN" sz="1800" kern="100" dirty="0">
                          <a:effectLst/>
                        </a:rPr>
                        <a:t>指涉</a:t>
                      </a:r>
                      <a:endParaRPr lang="en-US" altLang="zh-CN" sz="1800" kern="100" dirty="0">
                        <a:effectLst/>
                      </a:endParaRPr>
                    </a:p>
                    <a:p>
                      <a:pPr algn="ctr">
                        <a:spcAft>
                          <a:spcPts val="0"/>
                        </a:spcAft>
                      </a:pPr>
                      <a:r>
                        <a:rPr lang="zh-CN" altLang="zh-CN" sz="1800" kern="100" dirty="0">
                          <a:effectLst/>
                        </a:rPr>
                        <a:t>对象</a:t>
                      </a:r>
                      <a:endParaRPr lang="zh-CN" sz="1800" kern="100" dirty="0">
                        <a:effectLst/>
                        <a:latin typeface="Calibri"/>
                        <a:ea typeface="宋体"/>
                        <a:cs typeface="Times New Roman"/>
                      </a:endParaRPr>
                    </a:p>
                  </a:txBody>
                  <a:tcPr marL="68580" marR="68580" marT="0" marB="0" anchor="ctr"/>
                </a:tc>
                <a:tc>
                  <a:txBody>
                    <a:bodyPr/>
                    <a:lstStyle/>
                    <a:p>
                      <a:pPr algn="ctr">
                        <a:spcAft>
                          <a:spcPts val="0"/>
                        </a:spcAft>
                      </a:pPr>
                      <a:r>
                        <a:rPr lang="zh-CN" altLang="zh-CN" sz="1800" kern="100" dirty="0">
                          <a:effectLst/>
                        </a:rPr>
                        <a:t>安全的</a:t>
                      </a:r>
                      <a:endParaRPr lang="en-US" altLang="zh-CN" sz="1800" kern="100" dirty="0">
                        <a:effectLst/>
                      </a:endParaRPr>
                    </a:p>
                    <a:p>
                      <a:pPr algn="ctr">
                        <a:spcAft>
                          <a:spcPts val="0"/>
                        </a:spcAft>
                      </a:pPr>
                      <a:r>
                        <a:rPr lang="zh-CN" altLang="zh-CN" sz="1800" kern="100" dirty="0">
                          <a:effectLst/>
                        </a:rPr>
                        <a:t>目标</a:t>
                      </a:r>
                      <a:endParaRPr lang="zh-CN" altLang="zh-CN" sz="1800" kern="100" dirty="0">
                        <a:effectLst/>
                        <a:latin typeface="Calibri"/>
                        <a:ea typeface="宋体"/>
                        <a:cs typeface="Times New Roman"/>
                      </a:endParaRPr>
                    </a:p>
                  </a:txBody>
                  <a:tcPr marL="68580" marR="68580" marT="0" marB="0" anchor="ctr"/>
                </a:tc>
                <a:tc>
                  <a:txBody>
                    <a:bodyPr/>
                    <a:lstStyle/>
                    <a:p>
                      <a:pPr algn="ctr">
                        <a:spcAft>
                          <a:spcPts val="0"/>
                        </a:spcAft>
                      </a:pPr>
                      <a:r>
                        <a:rPr lang="zh-CN" sz="1800" kern="100" dirty="0">
                          <a:effectLst/>
                        </a:rPr>
                        <a:t>空间</a:t>
                      </a:r>
                      <a:endParaRPr lang="en-US" altLang="zh-CN" sz="1800" kern="100" dirty="0">
                        <a:effectLst/>
                      </a:endParaRPr>
                    </a:p>
                    <a:p>
                      <a:pPr algn="ctr">
                        <a:spcAft>
                          <a:spcPts val="0"/>
                        </a:spcAft>
                      </a:pPr>
                      <a:r>
                        <a:rPr lang="zh-CN" sz="1800" kern="100" dirty="0">
                          <a:effectLst/>
                        </a:rPr>
                        <a:t>区域</a:t>
                      </a:r>
                      <a:endParaRPr lang="zh-CN" sz="1800" kern="100" dirty="0">
                        <a:effectLst/>
                        <a:latin typeface="Calibri"/>
                        <a:ea typeface="宋体"/>
                        <a:cs typeface="Times New Roman"/>
                      </a:endParaRPr>
                    </a:p>
                  </a:txBody>
                  <a:tcPr marL="68580" marR="68580" marT="0" marB="0" anchor="ctr"/>
                </a:tc>
                <a:tc>
                  <a:txBody>
                    <a:bodyPr/>
                    <a:lstStyle/>
                    <a:p>
                      <a:pPr algn="ctr">
                        <a:spcAft>
                          <a:spcPts val="0"/>
                        </a:spcAft>
                      </a:pPr>
                      <a:r>
                        <a:rPr lang="zh-CN" sz="1800" kern="100" dirty="0">
                          <a:effectLst/>
                        </a:rPr>
                        <a:t>治理</a:t>
                      </a:r>
                      <a:endParaRPr lang="en-US" altLang="zh-CN" sz="1800" kern="100" dirty="0">
                        <a:effectLst/>
                      </a:endParaRPr>
                    </a:p>
                    <a:p>
                      <a:pPr algn="ctr">
                        <a:spcAft>
                          <a:spcPts val="0"/>
                        </a:spcAft>
                      </a:pPr>
                      <a:r>
                        <a:rPr lang="zh-CN" sz="1800" kern="100" dirty="0">
                          <a:effectLst/>
                        </a:rPr>
                        <a:t>角色</a:t>
                      </a:r>
                      <a:endParaRPr lang="zh-CN" sz="1800" kern="100" dirty="0">
                        <a:effectLst/>
                        <a:latin typeface="Calibri"/>
                        <a:ea typeface="宋体"/>
                        <a:cs typeface="Times New Roman"/>
                      </a:endParaRPr>
                    </a:p>
                  </a:txBody>
                  <a:tcPr marL="68580" marR="68580" marT="0" marB="0" anchor="ctr"/>
                </a:tc>
                <a:extLst>
                  <a:ext uri="{0D108BD9-81ED-4DB2-BD59-A6C34878D82A}">
                    <a16:rowId xmlns:a16="http://schemas.microsoft.com/office/drawing/2014/main" val="10000"/>
                  </a:ext>
                </a:extLst>
              </a:tr>
            </a:tbl>
          </a:graphicData>
        </a:graphic>
      </p:graphicFrame>
      <p:graphicFrame>
        <p:nvGraphicFramePr>
          <p:cNvPr id="14" name="表格 13">
            <a:extLst>
              <a:ext uri="{FF2B5EF4-FFF2-40B4-BE49-F238E27FC236}">
                <a16:creationId xmlns:a16="http://schemas.microsoft.com/office/drawing/2014/main" id="{5CBA579B-2AE4-4E8A-BBC0-22029FAC7D52}"/>
              </a:ext>
            </a:extLst>
          </p:cNvPr>
          <p:cNvGraphicFramePr>
            <a:graphicFrameLocks noGrp="1"/>
          </p:cNvGraphicFramePr>
          <p:nvPr>
            <p:extLst>
              <p:ext uri="{D42A27DB-BD31-4B8C-83A1-F6EECF244321}">
                <p14:modId xmlns:p14="http://schemas.microsoft.com/office/powerpoint/2010/main" val="1756458653"/>
              </p:ext>
            </p:extLst>
          </p:nvPr>
        </p:nvGraphicFramePr>
        <p:xfrm>
          <a:off x="606392" y="5118654"/>
          <a:ext cx="6997566" cy="659924"/>
        </p:xfrm>
        <a:graphic>
          <a:graphicData uri="http://schemas.openxmlformats.org/drawingml/2006/table">
            <a:tbl>
              <a:tblPr firstRow="1" firstCol="1" bandRow="1">
                <a:tableStyleId>{5C22544A-7EE6-4342-B048-85BDC9FD1C3A}</a:tableStyleId>
              </a:tblPr>
              <a:tblGrid>
                <a:gridCol w="1087654">
                  <a:extLst>
                    <a:ext uri="{9D8B030D-6E8A-4147-A177-3AD203B41FA5}">
                      <a16:colId xmlns:a16="http://schemas.microsoft.com/office/drawing/2014/main" val="20000"/>
                    </a:ext>
                  </a:extLst>
                </a:gridCol>
                <a:gridCol w="1126332">
                  <a:extLst>
                    <a:ext uri="{9D8B030D-6E8A-4147-A177-3AD203B41FA5}">
                      <a16:colId xmlns:a16="http://schemas.microsoft.com/office/drawing/2014/main" val="20002"/>
                    </a:ext>
                  </a:extLst>
                </a:gridCol>
                <a:gridCol w="1174106">
                  <a:extLst>
                    <a:ext uri="{9D8B030D-6E8A-4147-A177-3AD203B41FA5}">
                      <a16:colId xmlns:a16="http://schemas.microsoft.com/office/drawing/2014/main" val="20003"/>
                    </a:ext>
                  </a:extLst>
                </a:gridCol>
                <a:gridCol w="1241659">
                  <a:extLst>
                    <a:ext uri="{9D8B030D-6E8A-4147-A177-3AD203B41FA5}">
                      <a16:colId xmlns:a16="http://schemas.microsoft.com/office/drawing/2014/main" val="20004"/>
                    </a:ext>
                  </a:extLst>
                </a:gridCol>
                <a:gridCol w="1001028">
                  <a:extLst>
                    <a:ext uri="{9D8B030D-6E8A-4147-A177-3AD203B41FA5}">
                      <a16:colId xmlns:a16="http://schemas.microsoft.com/office/drawing/2014/main" val="20005"/>
                    </a:ext>
                  </a:extLst>
                </a:gridCol>
                <a:gridCol w="1366787">
                  <a:extLst>
                    <a:ext uri="{9D8B030D-6E8A-4147-A177-3AD203B41FA5}">
                      <a16:colId xmlns:a16="http://schemas.microsoft.com/office/drawing/2014/main" val="20006"/>
                    </a:ext>
                  </a:extLst>
                </a:gridCol>
              </a:tblGrid>
              <a:tr h="659924">
                <a:tc>
                  <a:txBody>
                    <a:bodyPr/>
                    <a:lstStyle/>
                    <a:p>
                      <a:pPr algn="ctr">
                        <a:spcAft>
                          <a:spcPts val="0"/>
                        </a:spcAft>
                      </a:pPr>
                      <a:r>
                        <a:rPr lang="zh-CN" sz="1800" kern="100" dirty="0">
                          <a:effectLst/>
                        </a:rPr>
                        <a:t>上世纪</a:t>
                      </a:r>
                    </a:p>
                    <a:p>
                      <a:pPr algn="ctr">
                        <a:spcAft>
                          <a:spcPts val="0"/>
                        </a:spcAft>
                      </a:pPr>
                      <a:r>
                        <a:rPr lang="en-US" sz="1800" kern="100" dirty="0">
                          <a:effectLst/>
                        </a:rPr>
                        <a:t>80</a:t>
                      </a:r>
                      <a:r>
                        <a:rPr lang="zh-CN" sz="1800" kern="100" dirty="0">
                          <a:effectLst/>
                        </a:rPr>
                        <a:t>年代前</a:t>
                      </a:r>
                      <a:endParaRPr lang="zh-CN" sz="1800" kern="100" dirty="0">
                        <a:effectLst/>
                        <a:latin typeface="Calibri"/>
                        <a:ea typeface="宋体"/>
                        <a:cs typeface="Times New Roman"/>
                      </a:endParaRPr>
                    </a:p>
                  </a:txBody>
                  <a:tcPr marL="68580" marR="68580" marT="0" marB="0" anchor="ctr"/>
                </a:tc>
                <a:tc>
                  <a:txBody>
                    <a:bodyPr/>
                    <a:lstStyle/>
                    <a:p>
                      <a:pPr algn="ctr">
                        <a:spcAft>
                          <a:spcPts val="0"/>
                        </a:spcAft>
                      </a:pPr>
                      <a:r>
                        <a:rPr lang="zh-CN" sz="1800" kern="100" dirty="0">
                          <a:effectLst/>
                        </a:rPr>
                        <a:t>政治安全</a:t>
                      </a:r>
                    </a:p>
                    <a:p>
                      <a:pPr algn="ctr">
                        <a:spcAft>
                          <a:spcPts val="0"/>
                        </a:spcAft>
                      </a:pPr>
                      <a:r>
                        <a:rPr lang="zh-CN" sz="1800" kern="100" dirty="0">
                          <a:effectLst/>
                        </a:rPr>
                        <a:t>军事安全</a:t>
                      </a:r>
                      <a:endParaRPr lang="zh-CN" sz="1800" kern="100" dirty="0">
                        <a:effectLst/>
                        <a:latin typeface="Calibri"/>
                        <a:ea typeface="宋体"/>
                        <a:cs typeface="Times New Roman"/>
                      </a:endParaRPr>
                    </a:p>
                  </a:txBody>
                  <a:tcPr marL="68580" marR="68580" marT="0" marB="0" anchor="ctr"/>
                </a:tc>
                <a:tc>
                  <a:txBody>
                    <a:bodyPr/>
                    <a:lstStyle/>
                    <a:p>
                      <a:pPr algn="ctr">
                        <a:spcAft>
                          <a:spcPts val="0"/>
                        </a:spcAft>
                      </a:pPr>
                      <a:r>
                        <a:rPr lang="zh-CN" altLang="en-US" sz="1800" b="1" kern="100" dirty="0">
                          <a:solidFill>
                            <a:schemeClr val="lt1"/>
                          </a:solidFill>
                          <a:effectLst/>
                          <a:latin typeface="+mn-lt"/>
                          <a:ea typeface="+mn-ea"/>
                          <a:cs typeface="+mn-cs"/>
                        </a:rPr>
                        <a:t>主权</a:t>
                      </a:r>
                      <a:endParaRPr lang="en-US" altLang="zh-CN" sz="1800" b="1" kern="100" dirty="0">
                        <a:solidFill>
                          <a:schemeClr val="lt1"/>
                        </a:solidFill>
                        <a:effectLst/>
                        <a:latin typeface="+mn-lt"/>
                        <a:ea typeface="+mn-ea"/>
                        <a:cs typeface="+mn-cs"/>
                      </a:endParaRPr>
                    </a:p>
                    <a:p>
                      <a:pPr algn="ctr">
                        <a:spcAft>
                          <a:spcPts val="0"/>
                        </a:spcAft>
                      </a:pPr>
                      <a:r>
                        <a:rPr lang="zh-CN" altLang="en-US" sz="1800" b="1" kern="100" dirty="0">
                          <a:solidFill>
                            <a:schemeClr val="lt1"/>
                          </a:solidFill>
                          <a:effectLst/>
                          <a:latin typeface="+mn-lt"/>
                          <a:ea typeface="+mn-ea"/>
                          <a:cs typeface="+mn-cs"/>
                        </a:rPr>
                        <a:t>国家</a:t>
                      </a:r>
                    </a:p>
                  </a:txBody>
                  <a:tcPr marL="68580" marR="68580" marT="0" marB="0" anchor="ctr"/>
                </a:tc>
                <a:tc>
                  <a:txBody>
                    <a:bodyPr/>
                    <a:lstStyle/>
                    <a:p>
                      <a:pPr algn="ctr">
                        <a:spcAft>
                          <a:spcPts val="0"/>
                        </a:spcAft>
                      </a:pPr>
                      <a:r>
                        <a:rPr lang="zh-CN" altLang="en-US" sz="1800" b="1" kern="100" dirty="0">
                          <a:solidFill>
                            <a:schemeClr val="lt1"/>
                          </a:solidFill>
                          <a:effectLst/>
                          <a:latin typeface="+mn-lt"/>
                          <a:ea typeface="+mn-ea"/>
                          <a:cs typeface="+mn-cs"/>
                        </a:rPr>
                        <a:t>生存安全</a:t>
                      </a:r>
                    </a:p>
                  </a:txBody>
                  <a:tcPr marL="68580" marR="68580" marT="0" marB="0" anchor="ctr"/>
                </a:tc>
                <a:tc>
                  <a:txBody>
                    <a:bodyPr/>
                    <a:lstStyle/>
                    <a:p>
                      <a:pPr algn="ctr">
                        <a:spcAft>
                          <a:spcPts val="0"/>
                        </a:spcAft>
                      </a:pPr>
                      <a:r>
                        <a:rPr lang="zh-CN" sz="1800" kern="100" dirty="0">
                          <a:effectLst/>
                        </a:rPr>
                        <a:t>国内</a:t>
                      </a:r>
                      <a:endParaRPr lang="en-US" altLang="zh-CN" sz="1800" kern="100" dirty="0">
                        <a:effectLst/>
                      </a:endParaRPr>
                    </a:p>
                    <a:p>
                      <a:pPr algn="ctr">
                        <a:spcAft>
                          <a:spcPts val="0"/>
                        </a:spcAft>
                      </a:pPr>
                      <a:r>
                        <a:rPr lang="zh-CN" sz="1800" kern="100" dirty="0">
                          <a:effectLst/>
                        </a:rPr>
                        <a:t>安全</a:t>
                      </a:r>
                      <a:endParaRPr lang="zh-CN" sz="1800" kern="100" dirty="0">
                        <a:effectLst/>
                        <a:latin typeface="Calibri"/>
                        <a:ea typeface="宋体"/>
                        <a:cs typeface="Times New Roman"/>
                      </a:endParaRPr>
                    </a:p>
                  </a:txBody>
                  <a:tcPr marL="68580" marR="68580" marT="0" marB="0" anchor="ctr"/>
                </a:tc>
                <a:tc>
                  <a:txBody>
                    <a:bodyPr/>
                    <a:lstStyle/>
                    <a:p>
                      <a:pPr algn="ctr">
                        <a:spcAft>
                          <a:spcPts val="0"/>
                        </a:spcAft>
                      </a:pPr>
                      <a:r>
                        <a:rPr lang="zh-CN" sz="1800" kern="100" dirty="0">
                          <a:effectLst/>
                        </a:rPr>
                        <a:t>政府和军队</a:t>
                      </a:r>
                      <a:endParaRPr lang="zh-CN" sz="1800" kern="100" dirty="0">
                        <a:effectLst/>
                        <a:latin typeface="Calibri"/>
                        <a:ea typeface="宋体"/>
                        <a:cs typeface="Times New Roman"/>
                      </a:endParaRPr>
                    </a:p>
                  </a:txBody>
                  <a:tcPr marL="68580" marR="68580" marT="0" marB="0" anchor="ctr"/>
                </a:tc>
                <a:extLst>
                  <a:ext uri="{0D108BD9-81ED-4DB2-BD59-A6C34878D82A}">
                    <a16:rowId xmlns:a16="http://schemas.microsoft.com/office/drawing/2014/main" val="10000"/>
                  </a:ext>
                </a:extLst>
              </a:tr>
            </a:tbl>
          </a:graphicData>
        </a:graphic>
      </p:graphicFrame>
      <p:graphicFrame>
        <p:nvGraphicFramePr>
          <p:cNvPr id="15" name="表格 14">
            <a:extLst>
              <a:ext uri="{FF2B5EF4-FFF2-40B4-BE49-F238E27FC236}">
                <a16:creationId xmlns:a16="http://schemas.microsoft.com/office/drawing/2014/main" id="{A7EFBEE3-EDA9-4380-8F3E-6A5293B0083B}"/>
              </a:ext>
            </a:extLst>
          </p:cNvPr>
          <p:cNvGraphicFramePr>
            <a:graphicFrameLocks noGrp="1"/>
          </p:cNvGraphicFramePr>
          <p:nvPr>
            <p:extLst>
              <p:ext uri="{D42A27DB-BD31-4B8C-83A1-F6EECF244321}">
                <p14:modId xmlns:p14="http://schemas.microsoft.com/office/powerpoint/2010/main" val="3024529333"/>
              </p:ext>
            </p:extLst>
          </p:nvPr>
        </p:nvGraphicFramePr>
        <p:xfrm>
          <a:off x="606392" y="5997968"/>
          <a:ext cx="6997566" cy="659924"/>
        </p:xfrm>
        <a:graphic>
          <a:graphicData uri="http://schemas.openxmlformats.org/drawingml/2006/table">
            <a:tbl>
              <a:tblPr firstRow="1" firstCol="1" bandRow="1">
                <a:tableStyleId>{5C22544A-7EE6-4342-B048-85BDC9FD1C3A}</a:tableStyleId>
              </a:tblPr>
              <a:tblGrid>
                <a:gridCol w="1087654">
                  <a:extLst>
                    <a:ext uri="{9D8B030D-6E8A-4147-A177-3AD203B41FA5}">
                      <a16:colId xmlns:a16="http://schemas.microsoft.com/office/drawing/2014/main" val="20000"/>
                    </a:ext>
                  </a:extLst>
                </a:gridCol>
                <a:gridCol w="1126332">
                  <a:extLst>
                    <a:ext uri="{9D8B030D-6E8A-4147-A177-3AD203B41FA5}">
                      <a16:colId xmlns:a16="http://schemas.microsoft.com/office/drawing/2014/main" val="20002"/>
                    </a:ext>
                  </a:extLst>
                </a:gridCol>
                <a:gridCol w="1193357">
                  <a:extLst>
                    <a:ext uri="{9D8B030D-6E8A-4147-A177-3AD203B41FA5}">
                      <a16:colId xmlns:a16="http://schemas.microsoft.com/office/drawing/2014/main" val="20003"/>
                    </a:ext>
                  </a:extLst>
                </a:gridCol>
                <a:gridCol w="1222408">
                  <a:extLst>
                    <a:ext uri="{9D8B030D-6E8A-4147-A177-3AD203B41FA5}">
                      <a16:colId xmlns:a16="http://schemas.microsoft.com/office/drawing/2014/main" val="20004"/>
                    </a:ext>
                  </a:extLst>
                </a:gridCol>
                <a:gridCol w="1001028">
                  <a:extLst>
                    <a:ext uri="{9D8B030D-6E8A-4147-A177-3AD203B41FA5}">
                      <a16:colId xmlns:a16="http://schemas.microsoft.com/office/drawing/2014/main" val="20005"/>
                    </a:ext>
                  </a:extLst>
                </a:gridCol>
                <a:gridCol w="1366787">
                  <a:extLst>
                    <a:ext uri="{9D8B030D-6E8A-4147-A177-3AD203B41FA5}">
                      <a16:colId xmlns:a16="http://schemas.microsoft.com/office/drawing/2014/main" val="20006"/>
                    </a:ext>
                  </a:extLst>
                </a:gridCol>
              </a:tblGrid>
              <a:tr h="659924">
                <a:tc>
                  <a:txBody>
                    <a:bodyPr/>
                    <a:lstStyle/>
                    <a:p>
                      <a:pPr algn="ctr">
                        <a:spcAft>
                          <a:spcPts val="0"/>
                        </a:spcAft>
                      </a:pPr>
                      <a:r>
                        <a:rPr lang="zh-CN" sz="1800" kern="100" dirty="0">
                          <a:effectLst/>
                        </a:rPr>
                        <a:t>上世纪</a:t>
                      </a:r>
                    </a:p>
                    <a:p>
                      <a:pPr algn="ctr">
                        <a:spcAft>
                          <a:spcPts val="0"/>
                        </a:spcAft>
                      </a:pPr>
                      <a:r>
                        <a:rPr lang="en-US" sz="1800" kern="100" dirty="0">
                          <a:effectLst/>
                        </a:rPr>
                        <a:t>80</a:t>
                      </a:r>
                      <a:r>
                        <a:rPr lang="zh-CN" sz="1800" kern="100" dirty="0">
                          <a:effectLst/>
                        </a:rPr>
                        <a:t>年代</a:t>
                      </a:r>
                      <a:r>
                        <a:rPr lang="zh-CN" altLang="en-US" sz="1800" kern="100" dirty="0">
                          <a:effectLst/>
                        </a:rPr>
                        <a:t>后</a:t>
                      </a:r>
                      <a:endParaRPr lang="zh-CN" sz="1800" kern="100" dirty="0">
                        <a:effectLst/>
                        <a:latin typeface="Calibri"/>
                        <a:ea typeface="宋体"/>
                        <a:cs typeface="Times New Roman"/>
                      </a:endParaRPr>
                    </a:p>
                  </a:txBody>
                  <a:tcPr marL="68580" marR="68580" marT="0" marB="0" anchor="ctr"/>
                </a:tc>
                <a:tc>
                  <a:txBody>
                    <a:bodyPr/>
                    <a:lstStyle/>
                    <a:p>
                      <a:pPr algn="ctr">
                        <a:spcAft>
                          <a:spcPts val="0"/>
                        </a:spcAft>
                      </a:pPr>
                      <a:r>
                        <a:rPr lang="zh-CN" altLang="zh-CN" sz="1800" b="1" kern="100" dirty="0">
                          <a:solidFill>
                            <a:schemeClr val="lt1"/>
                          </a:solidFill>
                          <a:effectLst/>
                          <a:latin typeface="+mn-lt"/>
                          <a:ea typeface="+mn-ea"/>
                          <a:cs typeface="+mn-cs"/>
                        </a:rPr>
                        <a:t>非传统安全领域</a:t>
                      </a:r>
                      <a:endParaRPr lang="zh-CN" sz="1800" kern="100" dirty="0">
                        <a:effectLst/>
                        <a:latin typeface="Calibri"/>
                        <a:ea typeface="宋体"/>
                        <a:cs typeface="Times New Roman"/>
                      </a:endParaRPr>
                    </a:p>
                  </a:txBody>
                  <a:tcPr marL="68580" marR="68580" marT="0" marB="0" anchor="ctr"/>
                </a:tc>
                <a:tc>
                  <a:txBody>
                    <a:bodyPr/>
                    <a:lstStyle/>
                    <a:p>
                      <a:pPr algn="ctr">
                        <a:spcAft>
                          <a:spcPts val="0"/>
                        </a:spcAft>
                      </a:pPr>
                      <a:r>
                        <a:rPr lang="zh-CN" altLang="zh-CN" sz="1800" b="1" kern="100" dirty="0">
                          <a:solidFill>
                            <a:schemeClr val="lt1"/>
                          </a:solidFill>
                          <a:effectLst/>
                          <a:latin typeface="+mn-lt"/>
                          <a:ea typeface="+mn-ea"/>
                          <a:cs typeface="+mn-cs"/>
                        </a:rPr>
                        <a:t>社会</a:t>
                      </a:r>
                      <a:endParaRPr lang="en-US" altLang="zh-CN" sz="1800" b="1" kern="100" dirty="0">
                        <a:solidFill>
                          <a:schemeClr val="lt1"/>
                        </a:solidFill>
                        <a:effectLst/>
                        <a:latin typeface="+mn-lt"/>
                        <a:ea typeface="+mn-ea"/>
                        <a:cs typeface="+mn-cs"/>
                      </a:endParaRPr>
                    </a:p>
                    <a:p>
                      <a:pPr algn="ctr">
                        <a:spcAft>
                          <a:spcPts val="0"/>
                        </a:spcAft>
                      </a:pPr>
                      <a:r>
                        <a:rPr lang="zh-CN" altLang="zh-CN" sz="1800" b="1" kern="100" dirty="0">
                          <a:solidFill>
                            <a:schemeClr val="lt1"/>
                          </a:solidFill>
                          <a:effectLst/>
                          <a:latin typeface="+mn-lt"/>
                          <a:ea typeface="+mn-ea"/>
                          <a:cs typeface="+mn-cs"/>
                        </a:rPr>
                        <a:t>公众</a:t>
                      </a:r>
                    </a:p>
                  </a:txBody>
                  <a:tcPr marL="68580" marR="68580" marT="0" marB="0" anchor="ctr"/>
                </a:tc>
                <a:tc>
                  <a:txBody>
                    <a:bodyPr/>
                    <a:lstStyle/>
                    <a:p>
                      <a:pPr algn="ctr">
                        <a:spcAft>
                          <a:spcPts val="0"/>
                        </a:spcAft>
                      </a:pPr>
                      <a:r>
                        <a:rPr lang="zh-CN" altLang="en-US" sz="1800" b="1" kern="100" dirty="0">
                          <a:solidFill>
                            <a:schemeClr val="lt1"/>
                          </a:solidFill>
                          <a:effectLst/>
                          <a:latin typeface="+mn-lt"/>
                          <a:ea typeface="+mn-ea"/>
                          <a:cs typeface="+mn-cs"/>
                        </a:rPr>
                        <a:t>发展安全</a:t>
                      </a:r>
                    </a:p>
                  </a:txBody>
                  <a:tcPr marL="68580" marR="68580" marT="0" marB="0" anchor="ctr"/>
                </a:tc>
                <a:tc>
                  <a:txBody>
                    <a:bodyPr/>
                    <a:lstStyle/>
                    <a:p>
                      <a:pPr algn="ctr">
                        <a:spcAft>
                          <a:spcPts val="0"/>
                        </a:spcAft>
                      </a:pPr>
                      <a:r>
                        <a:rPr lang="zh-CN" altLang="en-US" sz="1800" kern="100" dirty="0">
                          <a:effectLst/>
                        </a:rPr>
                        <a:t>国际</a:t>
                      </a:r>
                      <a:endParaRPr lang="en-US" altLang="zh-CN" sz="1800" kern="100" dirty="0">
                        <a:effectLst/>
                      </a:endParaRPr>
                    </a:p>
                    <a:p>
                      <a:pPr algn="ctr">
                        <a:spcAft>
                          <a:spcPts val="0"/>
                        </a:spcAft>
                      </a:pPr>
                      <a:r>
                        <a:rPr lang="zh-CN" sz="1800" kern="100" dirty="0">
                          <a:effectLst/>
                        </a:rPr>
                        <a:t>安全</a:t>
                      </a:r>
                      <a:endParaRPr lang="zh-CN" sz="1800" kern="100" dirty="0">
                        <a:effectLst/>
                        <a:latin typeface="Calibri"/>
                        <a:ea typeface="宋体"/>
                        <a:cs typeface="Times New Roman"/>
                      </a:endParaRPr>
                    </a:p>
                  </a:txBody>
                  <a:tcPr marL="68580" marR="68580" marT="0" marB="0" anchor="ctr"/>
                </a:tc>
                <a:tc>
                  <a:txBody>
                    <a:bodyPr/>
                    <a:lstStyle/>
                    <a:p>
                      <a:pPr algn="ctr">
                        <a:spcAft>
                          <a:spcPts val="0"/>
                        </a:spcAft>
                      </a:pPr>
                      <a:r>
                        <a:rPr lang="zh-CN" altLang="en-US" sz="1800" kern="100" dirty="0">
                          <a:effectLst/>
                        </a:rPr>
                        <a:t>科技公司</a:t>
                      </a:r>
                    </a:p>
                    <a:p>
                      <a:pPr algn="ctr">
                        <a:spcAft>
                          <a:spcPts val="0"/>
                        </a:spcAft>
                      </a:pPr>
                      <a:r>
                        <a:rPr lang="zh-CN" altLang="en-US" sz="1800" kern="100" dirty="0">
                          <a:effectLst/>
                        </a:rPr>
                        <a:t>越发重要</a:t>
                      </a:r>
                    </a:p>
                  </a:txBody>
                  <a:tcPr marL="68580" marR="68580" marT="0" marB="0" anchor="ct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41385043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1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p:tgtEl>
                                          <p:spTgt spid="5"/>
                                        </p:tgtEl>
                                        <p:attrNameLst>
                                          <p:attrName>ppt_y</p:attrName>
                                        </p:attrNameLst>
                                      </p:cBhvr>
                                      <p:tavLst>
                                        <p:tav tm="0">
                                          <p:val>
                                            <p:strVal val="#ppt_y+#ppt_h*1.125000"/>
                                          </p:val>
                                        </p:tav>
                                        <p:tav tm="100000">
                                          <p:val>
                                            <p:strVal val="#ppt_y"/>
                                          </p:val>
                                        </p:tav>
                                      </p:tavLst>
                                    </p:anim>
                                    <p:animEffect transition="in" filter="wipe(up)">
                                      <p:cBhvr>
                                        <p:cTn id="12" dur="500"/>
                                        <p:tgtEl>
                                          <p:spTgt spid="5"/>
                                        </p:tgtEl>
                                      </p:cBhvr>
                                    </p:animEffect>
                                  </p:childTnLst>
                                </p:cTn>
                              </p:par>
                              <p:par>
                                <p:cTn id="13" presetID="12" presetClass="entr" presetSubtype="1"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p:tgtEl>
                                          <p:spTgt spid="6"/>
                                        </p:tgtEl>
                                        <p:attrNameLst>
                                          <p:attrName>ppt_y</p:attrName>
                                        </p:attrNameLst>
                                      </p:cBhvr>
                                      <p:tavLst>
                                        <p:tav tm="0">
                                          <p:val>
                                            <p:strVal val="#ppt_y-#ppt_h*1.125000"/>
                                          </p:val>
                                        </p:tav>
                                        <p:tav tm="100000">
                                          <p:val>
                                            <p:strVal val="#ppt_y"/>
                                          </p:val>
                                        </p:tav>
                                      </p:tavLst>
                                    </p:anim>
                                    <p:animEffect transition="in" filter="wipe(down)">
                                      <p:cBhvr>
                                        <p:cTn id="16" dur="500"/>
                                        <p:tgtEl>
                                          <p:spTgt spid="6"/>
                                        </p:tgtEl>
                                      </p:cBhvr>
                                    </p:animEffect>
                                  </p:childTnLst>
                                </p:cTn>
                              </p:par>
                              <p:par>
                                <p:cTn id="17" presetID="22" presetClass="entr" presetSubtype="2" fill="hold" nodeType="withEffect">
                                  <p:stCondLst>
                                    <p:cond delay="400"/>
                                  </p:stCondLst>
                                  <p:childTnLst>
                                    <p:set>
                                      <p:cBhvr>
                                        <p:cTn id="18" dur="1" fill="hold">
                                          <p:stCondLst>
                                            <p:cond delay="0"/>
                                          </p:stCondLst>
                                        </p:cTn>
                                        <p:tgtEl>
                                          <p:spTgt spid="7"/>
                                        </p:tgtEl>
                                        <p:attrNameLst>
                                          <p:attrName>style.visibility</p:attrName>
                                        </p:attrNameLst>
                                      </p:cBhvr>
                                      <p:to>
                                        <p:strVal val="visible"/>
                                      </p:to>
                                    </p:set>
                                    <p:animEffect transition="in" filter="wipe(right)">
                                      <p:cBhvr>
                                        <p:cTn id="19" dur="500"/>
                                        <p:tgtEl>
                                          <p:spTgt spid="7"/>
                                        </p:tgtEl>
                                      </p:cBhvr>
                                    </p:animEffect>
                                  </p:childTnLst>
                                </p:cTn>
                              </p:par>
                              <p:par>
                                <p:cTn id="20" presetID="22" presetClass="entr" presetSubtype="2" fill="hold" nodeType="withEffect">
                                  <p:stCondLst>
                                    <p:cond delay="400"/>
                                  </p:stCondLst>
                                  <p:childTnLst>
                                    <p:set>
                                      <p:cBhvr>
                                        <p:cTn id="21" dur="1" fill="hold">
                                          <p:stCondLst>
                                            <p:cond delay="0"/>
                                          </p:stCondLst>
                                        </p:cTn>
                                        <p:tgtEl>
                                          <p:spTgt spid="8"/>
                                        </p:tgtEl>
                                        <p:attrNameLst>
                                          <p:attrName>style.visibility</p:attrName>
                                        </p:attrNameLst>
                                      </p:cBhvr>
                                      <p:to>
                                        <p:strVal val="visible"/>
                                      </p:to>
                                    </p:set>
                                    <p:animEffect transition="in" filter="wipe(right)">
                                      <p:cBhvr>
                                        <p:cTn id="22" dur="500"/>
                                        <p:tgtEl>
                                          <p:spTgt spid="8"/>
                                        </p:tgtEl>
                                      </p:cBhvr>
                                    </p:animEffect>
                                  </p:childTnLst>
                                </p:cTn>
                              </p:par>
                              <p:par>
                                <p:cTn id="23" presetID="10" presetClass="entr" presetSubtype="0" fill="hold" grpId="0" nodeType="withEffect">
                                  <p:stCondLst>
                                    <p:cond delay="1000"/>
                                  </p:stCondLst>
                                  <p:iterate type="lt">
                                    <p:tmPct val="10000"/>
                                  </p:iterate>
                                  <p:childTnLst>
                                    <p:set>
                                      <p:cBhvr>
                                        <p:cTn id="24" dur="1" fill="hold">
                                          <p:stCondLst>
                                            <p:cond delay="0"/>
                                          </p:stCondLst>
                                        </p:cTn>
                                        <p:tgtEl>
                                          <p:spTgt spid="9"/>
                                        </p:tgtEl>
                                        <p:attrNameLst>
                                          <p:attrName>style.visibility</p:attrName>
                                        </p:attrNameLst>
                                      </p:cBhvr>
                                      <p:to>
                                        <p:strVal val="visible"/>
                                      </p:to>
                                    </p:set>
                                    <p:animEffect transition="in" filter="fade">
                                      <p:cBhvr>
                                        <p:cTn id="25" dur="100"/>
                                        <p:tgtEl>
                                          <p:spTgt spid="9"/>
                                        </p:tgtEl>
                                      </p:cBhvr>
                                    </p:animEffect>
                                  </p:childTnLst>
                                </p:cTn>
                              </p:par>
                              <p:par>
                                <p:cTn id="26" presetID="10" presetClass="entr" presetSubtype="0" fill="hold" grpId="0" nodeType="withEffect">
                                  <p:stCondLst>
                                    <p:cond delay="1000"/>
                                  </p:stCondLst>
                                  <p:iterate type="lt">
                                    <p:tmPct val="10000"/>
                                  </p:iterate>
                                  <p:childTnLst>
                                    <p:set>
                                      <p:cBhvr>
                                        <p:cTn id="27" dur="1" fill="hold">
                                          <p:stCondLst>
                                            <p:cond delay="0"/>
                                          </p:stCondLst>
                                        </p:cTn>
                                        <p:tgtEl>
                                          <p:spTgt spid="10"/>
                                        </p:tgtEl>
                                        <p:attrNameLst>
                                          <p:attrName>style.visibility</p:attrName>
                                        </p:attrNameLst>
                                      </p:cBhvr>
                                      <p:to>
                                        <p:strVal val="visible"/>
                                      </p:to>
                                    </p:set>
                                    <p:animEffect transition="in" filter="fade">
                                      <p:cBhvr>
                                        <p:cTn id="28" dur="1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iterate type="lt">
                                    <p:tmPct val="10000"/>
                                  </p:iterate>
                                  <p:childTnLst>
                                    <p:set>
                                      <p:cBhvr>
                                        <p:cTn id="32" dur="1" fill="hold">
                                          <p:stCondLst>
                                            <p:cond delay="0"/>
                                          </p:stCondLst>
                                        </p:cTn>
                                        <p:tgtEl>
                                          <p:spTgt spid="11"/>
                                        </p:tgtEl>
                                        <p:attrNameLst>
                                          <p:attrName>style.visibility</p:attrName>
                                        </p:attrNameLst>
                                      </p:cBhvr>
                                      <p:to>
                                        <p:strVal val="visible"/>
                                      </p:to>
                                    </p:set>
                                    <p:animEffect transition="in" filter="fade">
                                      <p:cBhvr>
                                        <p:cTn id="33" dur="100"/>
                                        <p:tgtEl>
                                          <p:spTgt spid="11"/>
                                        </p:tgtEl>
                                      </p:cBhvr>
                                    </p:animEffect>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barn(inVertical)">
                                      <p:cBhvr>
                                        <p:cTn id="38" dur="500"/>
                                        <p:tgtEl>
                                          <p:spTgt spid="14"/>
                                        </p:tgtEl>
                                      </p:cBhvr>
                                    </p:animEffect>
                                  </p:childTnLst>
                                </p:cTn>
                              </p:par>
                              <p:par>
                                <p:cTn id="39" presetID="16" presetClass="entr" presetSubtype="21" fill="hold" nodeType="with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barn(inVertical)">
                                      <p:cBhvr>
                                        <p:cTn id="41" dur="500"/>
                                        <p:tgtEl>
                                          <p:spTgt spid="13"/>
                                        </p:tgtEl>
                                      </p:cBhvr>
                                    </p:animEffect>
                                  </p:childTnLst>
                                </p:cTn>
                              </p:par>
                              <p:par>
                                <p:cTn id="42" presetID="16" presetClass="entr" presetSubtype="21" fill="hold"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barn(inVertical)">
                                      <p:cBhvr>
                                        <p:cTn id="4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p:bldP spid="10"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E9891813-F14D-47C1-B3A9-F4F4463FAEA9}"/>
              </a:ext>
            </a:extLst>
          </p:cNvPr>
          <p:cNvSpPr/>
          <p:nvPr/>
        </p:nvSpPr>
        <p:spPr>
          <a:xfrm>
            <a:off x="303461" y="336798"/>
            <a:ext cx="424954" cy="424954"/>
          </a:xfrm>
          <a:prstGeom prst="ellipse">
            <a:avLst/>
          </a:prstGeom>
          <a:solidFill>
            <a:srgbClr val="033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6BB96586-CC78-4050-9648-42A24C638759}"/>
              </a:ext>
            </a:extLst>
          </p:cNvPr>
          <p:cNvSpPr txBox="1"/>
          <p:nvPr/>
        </p:nvSpPr>
        <p:spPr>
          <a:xfrm>
            <a:off x="875874" y="295560"/>
            <a:ext cx="10427126" cy="497957"/>
          </a:xfrm>
          <a:prstGeom prst="rect">
            <a:avLst/>
          </a:prstGeom>
          <a:noFill/>
        </p:spPr>
        <p:txBody>
          <a:bodyPr wrap="square" rtlCol="0" anchor="ctr">
            <a:spAutoFit/>
          </a:bodyPr>
          <a:lstStyle/>
          <a:p>
            <a:pPr>
              <a:lnSpc>
                <a:spcPct val="120000"/>
              </a:lnSpc>
            </a:pPr>
            <a:r>
              <a:rPr lang="en-US" altLang="zh-CN" sz="2400" spc="300" dirty="0">
                <a:latin typeface="+mn-ea"/>
              </a:rPr>
              <a:t>2.</a:t>
            </a:r>
            <a:r>
              <a:rPr lang="zh-CN" altLang="en-US" sz="2400" spc="300" dirty="0">
                <a:latin typeface="+mn-ea"/>
              </a:rPr>
              <a:t>国家安全体系的构成与总体国家安全观</a:t>
            </a:r>
            <a:endParaRPr lang="en-US" altLang="zh-CN" sz="1600" dirty="0">
              <a:solidFill>
                <a:schemeClr val="tx1">
                  <a:lumMod val="75000"/>
                  <a:lumOff val="25000"/>
                </a:schemeClr>
              </a:solidFill>
              <a:latin typeface="+mn-ea"/>
            </a:endParaRPr>
          </a:p>
        </p:txBody>
      </p:sp>
      <p:cxnSp>
        <p:nvCxnSpPr>
          <p:cNvPr id="4" name="直接连接符 3">
            <a:extLst>
              <a:ext uri="{FF2B5EF4-FFF2-40B4-BE49-F238E27FC236}">
                <a16:creationId xmlns:a16="http://schemas.microsoft.com/office/drawing/2014/main" id="{BBBC3749-C35C-45DD-B9AA-7C2F092547D2}"/>
              </a:ext>
            </a:extLst>
          </p:cNvPr>
          <p:cNvCxnSpPr>
            <a:cxnSpLocks/>
          </p:cNvCxnSpPr>
          <p:nvPr/>
        </p:nvCxnSpPr>
        <p:spPr>
          <a:xfrm>
            <a:off x="979166" y="761752"/>
            <a:ext cx="10323834" cy="0"/>
          </a:xfrm>
          <a:prstGeom prst="line">
            <a:avLst/>
          </a:prstGeom>
          <a:ln w="12700">
            <a:solidFill>
              <a:schemeClr val="tx1">
                <a:lumMod val="75000"/>
                <a:lumOff val="25000"/>
              </a:schemeClr>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415" y="1339650"/>
            <a:ext cx="7016750" cy="2482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descr="C:\Users\春哥\Desktop\“基因编辑婴儿”事件为何争议巨大？.jp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7985160" y="1191802"/>
            <a:ext cx="3182848" cy="5216828"/>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Users\春哥\Desktop\“基因编辑婴儿”事件为何争议巨大？.jp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875874" y="4458984"/>
            <a:ext cx="5031766" cy="224213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9">
            <a:extLst>
              <a:ext uri="{FF2B5EF4-FFF2-40B4-BE49-F238E27FC236}">
                <a16:creationId xmlns:a16="http://schemas.microsoft.com/office/drawing/2014/main" id="{D2987E2C-44D6-46D5-99D4-1D9EFBE39EB0}"/>
              </a:ext>
            </a:extLst>
          </p:cNvPr>
          <p:cNvSpPr txBox="1"/>
          <p:nvPr/>
        </p:nvSpPr>
        <p:spPr>
          <a:xfrm>
            <a:off x="875873" y="4006167"/>
            <a:ext cx="4631075" cy="369277"/>
          </a:xfrm>
          <a:prstGeom prst="rect">
            <a:avLst/>
          </a:prstGeom>
          <a:noFill/>
        </p:spPr>
        <p:txBody>
          <a:bodyPr wrap="square" lIns="91385" tIns="45693" rIns="91385" bIns="45693" rtlCol="0">
            <a:spAutoFit/>
          </a:bodyPr>
          <a:lstStyle/>
          <a:p>
            <a:r>
              <a:rPr lang="zh-CN" altLang="en-US" b="1" dirty="0">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rPr>
              <a:t>特斯拉，智能汽车信息安全保卫战</a:t>
            </a:r>
          </a:p>
        </p:txBody>
      </p:sp>
    </p:spTree>
    <p:extLst>
      <p:ext uri="{BB962C8B-B14F-4D97-AF65-F5344CB8AC3E}">
        <p14:creationId xmlns:p14="http://schemas.microsoft.com/office/powerpoint/2010/main" val="214850222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25"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 calcmode="lin" valueType="num">
                                      <p:cBhvr>
                                        <p:cTn id="10" dur="500" decel="50000" fill="hold">
                                          <p:stCondLst>
                                            <p:cond delay="0"/>
                                          </p:stCondLst>
                                        </p:cTn>
                                        <p:tgtEl>
                                          <p:spTgt spid="8"/>
                                        </p:tgtEl>
                                        <p:attrNameLst>
                                          <p:attrName>style.rotation</p:attrName>
                                        </p:attrNameLst>
                                      </p:cBhvr>
                                      <p:tavLst>
                                        <p:tav tm="0">
                                          <p:val>
                                            <p:fltVal val="-90"/>
                                          </p:val>
                                        </p:tav>
                                        <p:tav tm="100000">
                                          <p:val>
                                            <p:fltVal val="0"/>
                                          </p:val>
                                        </p:tav>
                                      </p:tavLst>
                                    </p:anim>
                                    <p:anim calcmode="lin" valueType="num">
                                      <p:cBhvr>
                                        <p:cTn id="11" dur="500" decel="50000" fill="hold">
                                          <p:stCondLst>
                                            <p:cond delay="0"/>
                                          </p:stCondLst>
                                        </p:cTn>
                                        <p:tgtEl>
                                          <p:spTgt spid="8"/>
                                        </p:tgtEl>
                                        <p:attrNameLst>
                                          <p:attrName>ppt_w</p:attrName>
                                        </p:attrNameLst>
                                      </p:cBhvr>
                                      <p:tavLst>
                                        <p:tav tm="0">
                                          <p:val>
                                            <p:strVal val="#ppt_w"/>
                                          </p:val>
                                        </p:tav>
                                        <p:tav tm="100000">
                                          <p:val>
                                            <p:strVal val="#ppt_w*.05"/>
                                          </p:val>
                                        </p:tav>
                                      </p:tavLst>
                                    </p:anim>
                                    <p:anim calcmode="lin" valueType="num">
                                      <p:cBhvr>
                                        <p:cTn id="12" dur="500" accel="50000" fill="hold">
                                          <p:stCondLst>
                                            <p:cond delay="500"/>
                                          </p:stCondLst>
                                        </p:cTn>
                                        <p:tgtEl>
                                          <p:spTgt spid="8"/>
                                        </p:tgtEl>
                                        <p:attrNameLst>
                                          <p:attrName>ppt_w</p:attrName>
                                        </p:attrNameLst>
                                      </p:cBhvr>
                                      <p:tavLst>
                                        <p:tav tm="0">
                                          <p:val>
                                            <p:strVal val="#ppt_w*.05"/>
                                          </p:val>
                                        </p:tav>
                                        <p:tav tm="100000">
                                          <p:val>
                                            <p:strVal val="#ppt_w"/>
                                          </p:val>
                                        </p:tav>
                                      </p:tavLst>
                                    </p:anim>
                                    <p:anim calcmode="lin" valueType="num">
                                      <p:cBhvr>
                                        <p:cTn id="13" dur="1000" fill="hold"/>
                                        <p:tgtEl>
                                          <p:spTgt spid="8"/>
                                        </p:tgtEl>
                                        <p:attrNameLst>
                                          <p:attrName>ppt_h</p:attrName>
                                        </p:attrNameLst>
                                      </p:cBhvr>
                                      <p:tavLst>
                                        <p:tav tm="0">
                                          <p:val>
                                            <p:strVal val="#ppt_h"/>
                                          </p:val>
                                        </p:tav>
                                        <p:tav tm="100000">
                                          <p:val>
                                            <p:strVal val="#ppt_h"/>
                                          </p:val>
                                        </p:tav>
                                      </p:tavLst>
                                    </p:anim>
                                    <p:anim calcmode="lin" valueType="num">
                                      <p:cBhvr>
                                        <p:cTn id="14" dur="500" decel="50000" fill="hold">
                                          <p:stCondLst>
                                            <p:cond delay="0"/>
                                          </p:stCondLst>
                                        </p:cTn>
                                        <p:tgtEl>
                                          <p:spTgt spid="8"/>
                                        </p:tgtEl>
                                        <p:attrNameLst>
                                          <p:attrName>ppt_x</p:attrName>
                                        </p:attrNameLst>
                                      </p:cBhvr>
                                      <p:tavLst>
                                        <p:tav tm="0">
                                          <p:val>
                                            <p:strVal val="#ppt_x+.4"/>
                                          </p:val>
                                        </p:tav>
                                        <p:tav tm="100000">
                                          <p:val>
                                            <p:strVal val="#ppt_x"/>
                                          </p:val>
                                        </p:tav>
                                      </p:tavLst>
                                    </p:anim>
                                    <p:anim calcmode="lin" valueType="num">
                                      <p:cBhvr>
                                        <p:cTn id="15" dur="500" decel="50000" fill="hold">
                                          <p:stCondLst>
                                            <p:cond delay="0"/>
                                          </p:stCondLst>
                                        </p:cTn>
                                        <p:tgtEl>
                                          <p:spTgt spid="8"/>
                                        </p:tgtEl>
                                        <p:attrNameLst>
                                          <p:attrName>ppt_y</p:attrName>
                                        </p:attrNameLst>
                                      </p:cBhvr>
                                      <p:tavLst>
                                        <p:tav tm="0">
                                          <p:val>
                                            <p:strVal val="#ppt_y-.2"/>
                                          </p:val>
                                        </p:tav>
                                        <p:tav tm="100000">
                                          <p:val>
                                            <p:strVal val="#ppt_y+.1"/>
                                          </p:val>
                                        </p:tav>
                                      </p:tavLst>
                                    </p:anim>
                                    <p:anim calcmode="lin" valueType="num">
                                      <p:cBhvr>
                                        <p:cTn id="16" dur="500" accel="50000" fill="hold">
                                          <p:stCondLst>
                                            <p:cond delay="500"/>
                                          </p:stCondLst>
                                        </p:cTn>
                                        <p:tgtEl>
                                          <p:spTgt spid="8"/>
                                        </p:tgtEl>
                                        <p:attrNameLst>
                                          <p:attrName>ppt_y</p:attrName>
                                        </p:attrNameLst>
                                      </p:cBhvr>
                                      <p:tavLst>
                                        <p:tav tm="0">
                                          <p:val>
                                            <p:strVal val="#ppt_y+.1"/>
                                          </p:val>
                                        </p:tav>
                                        <p:tav tm="100000">
                                          <p:val>
                                            <p:strVal val="#ppt_y"/>
                                          </p:val>
                                        </p:tav>
                                      </p:tavLst>
                                    </p:anim>
                                    <p:animEffect transition="in" filter="fade">
                                      <p:cBhvr>
                                        <p:cTn id="17" dur="1000" decel="50000">
                                          <p:stCondLst>
                                            <p:cond delay="0"/>
                                          </p:stCondLst>
                                        </p:cTn>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E9891813-F14D-47C1-B3A9-F4F4463FAEA9}"/>
              </a:ext>
            </a:extLst>
          </p:cNvPr>
          <p:cNvSpPr/>
          <p:nvPr/>
        </p:nvSpPr>
        <p:spPr>
          <a:xfrm>
            <a:off x="303461" y="336798"/>
            <a:ext cx="424954" cy="424954"/>
          </a:xfrm>
          <a:prstGeom prst="ellipse">
            <a:avLst/>
          </a:prstGeom>
          <a:solidFill>
            <a:srgbClr val="033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a:extLst>
              <a:ext uri="{FF2B5EF4-FFF2-40B4-BE49-F238E27FC236}">
                <a16:creationId xmlns:a16="http://schemas.microsoft.com/office/drawing/2014/main" id="{BBBC3749-C35C-45DD-B9AA-7C2F092547D2}"/>
              </a:ext>
            </a:extLst>
          </p:cNvPr>
          <p:cNvCxnSpPr>
            <a:cxnSpLocks/>
          </p:cNvCxnSpPr>
          <p:nvPr/>
        </p:nvCxnSpPr>
        <p:spPr>
          <a:xfrm>
            <a:off x="979166" y="761752"/>
            <a:ext cx="10323834" cy="0"/>
          </a:xfrm>
          <a:prstGeom prst="line">
            <a:avLst/>
          </a:prstGeom>
          <a:ln w="12700">
            <a:solidFill>
              <a:schemeClr val="tx1">
                <a:lumMod val="75000"/>
                <a:lumOff val="25000"/>
              </a:schemeClr>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Line 33">
            <a:extLst>
              <a:ext uri="{FF2B5EF4-FFF2-40B4-BE49-F238E27FC236}">
                <a16:creationId xmlns:a16="http://schemas.microsoft.com/office/drawing/2014/main" id="{29022720-6E56-46F5-A58F-5916267B9261}"/>
              </a:ext>
            </a:extLst>
          </p:cNvPr>
          <p:cNvSpPr>
            <a:spLocks noChangeShapeType="1"/>
          </p:cNvSpPr>
          <p:nvPr/>
        </p:nvSpPr>
        <p:spPr bwMode="auto">
          <a:xfrm flipH="1" flipV="1">
            <a:off x="3312159" y="2054307"/>
            <a:ext cx="3489331" cy="1"/>
          </a:xfrm>
          <a:prstGeom prst="line">
            <a:avLst/>
          </a:prstGeom>
          <a:noFill/>
          <a:ln w="19050">
            <a:solidFill>
              <a:schemeClr val="bg1">
                <a:lumMod val="50000"/>
              </a:schemeClr>
            </a:solidFill>
            <a:prstDash val="sysDot"/>
            <a:round/>
            <a:headEnd/>
            <a:tailEnd/>
          </a:ln>
          <a:effectLst/>
        </p:spPr>
        <p:txBody>
          <a:bodyPr lIns="91385" tIns="45693" rIns="91385" bIns="45693"/>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da-DK">
              <a:sym typeface="Agency FB" panose="020B0503020202020204" pitchFamily="34" charset="0"/>
            </a:endParaRPr>
          </a:p>
        </p:txBody>
      </p:sp>
      <p:sp>
        <p:nvSpPr>
          <p:cNvPr id="41" name="TextBox 13">
            <a:extLst>
              <a:ext uri="{FF2B5EF4-FFF2-40B4-BE49-F238E27FC236}">
                <a16:creationId xmlns:a16="http://schemas.microsoft.com/office/drawing/2014/main" id="{004D4EAD-0726-47B8-B49A-BC4318F747B0}"/>
              </a:ext>
            </a:extLst>
          </p:cNvPr>
          <p:cNvSpPr txBox="1"/>
          <p:nvPr/>
        </p:nvSpPr>
        <p:spPr>
          <a:xfrm>
            <a:off x="1198344" y="1854280"/>
            <a:ext cx="2402847" cy="400055"/>
          </a:xfrm>
          <a:prstGeom prst="rect">
            <a:avLst/>
          </a:prstGeom>
          <a:noFill/>
        </p:spPr>
        <p:txBody>
          <a:bodyPr wrap="square" lIns="91385" tIns="45693" rIns="91385" bIns="45693" rtlCol="0">
            <a:spAutoFit/>
          </a:bodyPr>
          <a:lstStyle/>
          <a:p>
            <a:r>
              <a:rPr lang="zh-CN" altLang="en-US" sz="2000" b="1" dirty="0">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rPr>
              <a:t>总体国家安全观</a:t>
            </a:r>
          </a:p>
        </p:txBody>
      </p:sp>
      <p:sp>
        <p:nvSpPr>
          <p:cNvPr id="42" name="TextBox 14">
            <a:extLst>
              <a:ext uri="{FF2B5EF4-FFF2-40B4-BE49-F238E27FC236}">
                <a16:creationId xmlns:a16="http://schemas.microsoft.com/office/drawing/2014/main" id="{03394D76-2C5B-4407-880F-F90FC3C26AA7}"/>
              </a:ext>
            </a:extLst>
          </p:cNvPr>
          <p:cNvSpPr txBox="1"/>
          <p:nvPr/>
        </p:nvSpPr>
        <p:spPr>
          <a:xfrm>
            <a:off x="979166" y="2545265"/>
            <a:ext cx="5533394" cy="3000767"/>
          </a:xfrm>
          <a:prstGeom prst="rect">
            <a:avLst/>
          </a:prstGeom>
          <a:noFill/>
        </p:spPr>
        <p:txBody>
          <a:bodyPr wrap="square" lIns="91385" tIns="45693" rIns="91385" bIns="45693" rtlCol="0">
            <a:spAutoFit/>
          </a:bodyPr>
          <a:lstStyle/>
          <a:p>
            <a:pPr>
              <a:lnSpc>
                <a:spcPct val="150000"/>
              </a:lnSpc>
            </a:pPr>
            <a:r>
              <a:rPr lang="en-US" altLang="zh-CN" b="1" dirty="0">
                <a:solidFill>
                  <a:schemeClr val="tx1">
                    <a:lumMod val="95000"/>
                    <a:lumOff val="5000"/>
                  </a:schemeClr>
                </a:solidFill>
                <a:latin typeface="宋体"/>
                <a:ea typeface="宋体"/>
                <a:cs typeface="+mn-ea"/>
                <a:sym typeface="Agency FB" panose="020B0503020202020204" pitchFamily="34" charset="0"/>
              </a:rPr>
              <a:t>› › </a:t>
            </a:r>
            <a:r>
              <a:rPr lang="en-US" altLang="zh-CN" dirty="0">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rPr>
              <a:t>2014</a:t>
            </a:r>
            <a:r>
              <a:rPr lang="zh-CN" altLang="en-US" dirty="0">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rPr>
              <a:t>年</a:t>
            </a:r>
            <a:r>
              <a:rPr lang="en-US" altLang="zh-CN" dirty="0">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rPr>
              <a:t>1</a:t>
            </a:r>
            <a:r>
              <a:rPr lang="zh-CN" altLang="en-US" dirty="0">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rPr>
              <a:t>月</a:t>
            </a:r>
            <a:r>
              <a:rPr lang="en-US" altLang="zh-CN" dirty="0">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rPr>
              <a:t>24</a:t>
            </a:r>
            <a:r>
              <a:rPr lang="zh-CN" altLang="en-US" dirty="0">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rPr>
              <a:t>日，决定成立中央国家安全委员会，中央国家安全委员会成为统合中国国家安全的最高领导协调机构</a:t>
            </a:r>
            <a:endParaRPr lang="en-US" altLang="zh-CN" dirty="0">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endParaRPr>
          </a:p>
          <a:p>
            <a:pPr>
              <a:lnSpc>
                <a:spcPct val="150000"/>
              </a:lnSpc>
            </a:pPr>
            <a:r>
              <a:rPr lang="en-US" altLang="zh-CN" b="1" dirty="0">
                <a:solidFill>
                  <a:schemeClr val="tx1">
                    <a:lumMod val="95000"/>
                    <a:lumOff val="5000"/>
                  </a:schemeClr>
                </a:solidFill>
                <a:latin typeface="宋体"/>
                <a:ea typeface="宋体"/>
                <a:cs typeface="+mn-ea"/>
                <a:sym typeface="Agency FB" panose="020B0503020202020204" pitchFamily="34" charset="0"/>
              </a:rPr>
              <a:t>› › </a:t>
            </a:r>
            <a:r>
              <a:rPr lang="en-US" altLang="zh-CN" dirty="0">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rPr>
              <a:t>2014</a:t>
            </a:r>
            <a:r>
              <a:rPr lang="zh-CN" altLang="en-US" dirty="0">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rPr>
              <a:t>年</a:t>
            </a:r>
            <a:r>
              <a:rPr lang="en-US" altLang="zh-CN" dirty="0">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rPr>
              <a:t>4</a:t>
            </a:r>
            <a:r>
              <a:rPr lang="zh-CN" altLang="en-US" dirty="0">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rPr>
              <a:t>月</a:t>
            </a:r>
            <a:r>
              <a:rPr lang="en-US" altLang="zh-CN" dirty="0">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rPr>
              <a:t>15</a:t>
            </a:r>
            <a:r>
              <a:rPr lang="zh-CN" altLang="en-US" dirty="0">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rPr>
              <a:t>日，习近平总书记在中央国家安全委员会第一次会议上提出，要准确把握国家安全形势变化新特点新趋势，</a:t>
            </a:r>
            <a:r>
              <a:rPr lang="zh-CN" altLang="en-US" b="1" dirty="0">
                <a:solidFill>
                  <a:srgbClr val="FF0000"/>
                </a:solidFill>
                <a:latin typeface="Agency FB" panose="020B0503020202020204" pitchFamily="34" charset="0"/>
                <a:ea typeface="微软雅黑" panose="020B0503020204020204" pitchFamily="34" charset="-122"/>
                <a:cs typeface="+mn-ea"/>
                <a:sym typeface="Agency FB" panose="020B0503020202020204" pitchFamily="34" charset="0"/>
              </a:rPr>
              <a:t>坚持总体国家安全观</a:t>
            </a:r>
            <a:r>
              <a:rPr lang="zh-CN" altLang="en-US" dirty="0">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rPr>
              <a:t>，走出一条中国特色国家安全道路。</a:t>
            </a:r>
            <a:endParaRPr lang="en-US" altLang="zh-CN" dirty="0">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51" name="文本框 2">
            <a:extLst>
              <a:ext uri="{FF2B5EF4-FFF2-40B4-BE49-F238E27FC236}">
                <a16:creationId xmlns:a16="http://schemas.microsoft.com/office/drawing/2014/main" id="{6BB96586-CC78-4050-9648-42A24C638759}"/>
              </a:ext>
            </a:extLst>
          </p:cNvPr>
          <p:cNvSpPr txBox="1"/>
          <p:nvPr/>
        </p:nvSpPr>
        <p:spPr>
          <a:xfrm>
            <a:off x="875874" y="295560"/>
            <a:ext cx="10427126" cy="497957"/>
          </a:xfrm>
          <a:prstGeom prst="rect">
            <a:avLst/>
          </a:prstGeom>
          <a:noFill/>
        </p:spPr>
        <p:txBody>
          <a:bodyPr wrap="square" rtlCol="0" anchor="ctr">
            <a:spAutoFit/>
          </a:bodyPr>
          <a:lstStyle/>
          <a:p>
            <a:pPr>
              <a:lnSpc>
                <a:spcPct val="120000"/>
              </a:lnSpc>
            </a:pPr>
            <a:r>
              <a:rPr lang="en-US" altLang="zh-CN" sz="2400" spc="300" dirty="0">
                <a:latin typeface="+mn-ea"/>
              </a:rPr>
              <a:t>2.</a:t>
            </a:r>
            <a:r>
              <a:rPr lang="zh-CN" altLang="en-US" sz="2400" spc="300" dirty="0">
                <a:latin typeface="+mn-ea"/>
              </a:rPr>
              <a:t>国家安全体系的构成与总体国家安全观</a:t>
            </a:r>
            <a:endParaRPr lang="en-US" altLang="zh-CN" sz="1600" dirty="0">
              <a:solidFill>
                <a:schemeClr val="tx1">
                  <a:lumMod val="75000"/>
                  <a:lumOff val="25000"/>
                </a:schemeClr>
              </a:solidFill>
              <a:latin typeface="+mn-ea"/>
            </a:endParaRP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04172" y="959216"/>
            <a:ext cx="3163854" cy="31720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58286109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par>
                          <p:cTn id="11" fill="hold">
                            <p:stCondLst>
                              <p:cond delay="500"/>
                            </p:stCondLst>
                            <p:childTnLst>
                              <p:par>
                                <p:cTn id="12" presetID="25" presetClass="entr" presetSubtype="0" fill="hold" grpId="0" nodeType="afterEffect">
                                  <p:stCondLst>
                                    <p:cond delay="0"/>
                                  </p:stCondLst>
                                  <p:childTnLst>
                                    <p:set>
                                      <p:cBhvr>
                                        <p:cTn id="13" dur="1" fill="hold">
                                          <p:stCondLst>
                                            <p:cond delay="0"/>
                                          </p:stCondLst>
                                        </p:cTn>
                                        <p:tgtEl>
                                          <p:spTgt spid="41"/>
                                        </p:tgtEl>
                                        <p:attrNameLst>
                                          <p:attrName>style.visibility</p:attrName>
                                        </p:attrNameLst>
                                      </p:cBhvr>
                                      <p:to>
                                        <p:strVal val="visible"/>
                                      </p:to>
                                    </p:set>
                                    <p:anim calcmode="lin" valueType="num">
                                      <p:cBhvr>
                                        <p:cTn id="14" dur="500" decel="50000" fill="hold">
                                          <p:stCondLst>
                                            <p:cond delay="0"/>
                                          </p:stCondLst>
                                        </p:cTn>
                                        <p:tgtEl>
                                          <p:spTgt spid="41"/>
                                        </p:tgtEl>
                                        <p:attrNameLst>
                                          <p:attrName>style.rotation</p:attrName>
                                        </p:attrNameLst>
                                      </p:cBhvr>
                                      <p:tavLst>
                                        <p:tav tm="0">
                                          <p:val>
                                            <p:fltVal val="-90"/>
                                          </p:val>
                                        </p:tav>
                                        <p:tav tm="100000">
                                          <p:val>
                                            <p:fltVal val="0"/>
                                          </p:val>
                                        </p:tav>
                                      </p:tavLst>
                                    </p:anim>
                                    <p:anim calcmode="lin" valueType="num">
                                      <p:cBhvr>
                                        <p:cTn id="15" dur="500" decel="50000" fill="hold">
                                          <p:stCondLst>
                                            <p:cond delay="0"/>
                                          </p:stCondLst>
                                        </p:cTn>
                                        <p:tgtEl>
                                          <p:spTgt spid="41"/>
                                        </p:tgtEl>
                                        <p:attrNameLst>
                                          <p:attrName>ppt_w</p:attrName>
                                        </p:attrNameLst>
                                      </p:cBhvr>
                                      <p:tavLst>
                                        <p:tav tm="0">
                                          <p:val>
                                            <p:strVal val="#ppt_w"/>
                                          </p:val>
                                        </p:tav>
                                        <p:tav tm="100000">
                                          <p:val>
                                            <p:strVal val="#ppt_w*.05"/>
                                          </p:val>
                                        </p:tav>
                                      </p:tavLst>
                                    </p:anim>
                                    <p:anim calcmode="lin" valueType="num">
                                      <p:cBhvr>
                                        <p:cTn id="16" dur="500" accel="50000" fill="hold">
                                          <p:stCondLst>
                                            <p:cond delay="500"/>
                                          </p:stCondLst>
                                        </p:cTn>
                                        <p:tgtEl>
                                          <p:spTgt spid="41"/>
                                        </p:tgtEl>
                                        <p:attrNameLst>
                                          <p:attrName>ppt_w</p:attrName>
                                        </p:attrNameLst>
                                      </p:cBhvr>
                                      <p:tavLst>
                                        <p:tav tm="0">
                                          <p:val>
                                            <p:strVal val="#ppt_w*.05"/>
                                          </p:val>
                                        </p:tav>
                                        <p:tav tm="100000">
                                          <p:val>
                                            <p:strVal val="#ppt_w"/>
                                          </p:val>
                                        </p:tav>
                                      </p:tavLst>
                                    </p:anim>
                                    <p:anim calcmode="lin" valueType="num">
                                      <p:cBhvr>
                                        <p:cTn id="17" dur="1000" fill="hold"/>
                                        <p:tgtEl>
                                          <p:spTgt spid="41"/>
                                        </p:tgtEl>
                                        <p:attrNameLst>
                                          <p:attrName>ppt_h</p:attrName>
                                        </p:attrNameLst>
                                      </p:cBhvr>
                                      <p:tavLst>
                                        <p:tav tm="0">
                                          <p:val>
                                            <p:strVal val="#ppt_h"/>
                                          </p:val>
                                        </p:tav>
                                        <p:tav tm="100000">
                                          <p:val>
                                            <p:strVal val="#ppt_h"/>
                                          </p:val>
                                        </p:tav>
                                      </p:tavLst>
                                    </p:anim>
                                    <p:anim calcmode="lin" valueType="num">
                                      <p:cBhvr>
                                        <p:cTn id="18" dur="500" decel="50000" fill="hold">
                                          <p:stCondLst>
                                            <p:cond delay="0"/>
                                          </p:stCondLst>
                                        </p:cTn>
                                        <p:tgtEl>
                                          <p:spTgt spid="41"/>
                                        </p:tgtEl>
                                        <p:attrNameLst>
                                          <p:attrName>ppt_x</p:attrName>
                                        </p:attrNameLst>
                                      </p:cBhvr>
                                      <p:tavLst>
                                        <p:tav tm="0">
                                          <p:val>
                                            <p:strVal val="#ppt_x+.4"/>
                                          </p:val>
                                        </p:tav>
                                        <p:tav tm="100000">
                                          <p:val>
                                            <p:strVal val="#ppt_x"/>
                                          </p:val>
                                        </p:tav>
                                      </p:tavLst>
                                    </p:anim>
                                    <p:anim calcmode="lin" valueType="num">
                                      <p:cBhvr>
                                        <p:cTn id="19" dur="500" decel="50000" fill="hold">
                                          <p:stCondLst>
                                            <p:cond delay="0"/>
                                          </p:stCondLst>
                                        </p:cTn>
                                        <p:tgtEl>
                                          <p:spTgt spid="41"/>
                                        </p:tgtEl>
                                        <p:attrNameLst>
                                          <p:attrName>ppt_y</p:attrName>
                                        </p:attrNameLst>
                                      </p:cBhvr>
                                      <p:tavLst>
                                        <p:tav tm="0">
                                          <p:val>
                                            <p:strVal val="#ppt_y-.2"/>
                                          </p:val>
                                        </p:tav>
                                        <p:tav tm="100000">
                                          <p:val>
                                            <p:strVal val="#ppt_y+.1"/>
                                          </p:val>
                                        </p:tav>
                                      </p:tavLst>
                                    </p:anim>
                                    <p:anim calcmode="lin" valueType="num">
                                      <p:cBhvr>
                                        <p:cTn id="20" dur="500" accel="50000" fill="hold">
                                          <p:stCondLst>
                                            <p:cond delay="500"/>
                                          </p:stCondLst>
                                        </p:cTn>
                                        <p:tgtEl>
                                          <p:spTgt spid="41"/>
                                        </p:tgtEl>
                                        <p:attrNameLst>
                                          <p:attrName>ppt_y</p:attrName>
                                        </p:attrNameLst>
                                      </p:cBhvr>
                                      <p:tavLst>
                                        <p:tav tm="0">
                                          <p:val>
                                            <p:strVal val="#ppt_y+.1"/>
                                          </p:val>
                                        </p:tav>
                                        <p:tav tm="100000">
                                          <p:val>
                                            <p:strVal val="#ppt_y"/>
                                          </p:val>
                                        </p:tav>
                                      </p:tavLst>
                                    </p:anim>
                                    <p:animEffect transition="in" filter="fade">
                                      <p:cBhvr>
                                        <p:cTn id="21" dur="1000" decel="50000">
                                          <p:stCondLst>
                                            <p:cond delay="0"/>
                                          </p:stCondLst>
                                        </p:cTn>
                                        <p:tgtEl>
                                          <p:spTgt spid="41"/>
                                        </p:tgtEl>
                                      </p:cBhvr>
                                    </p:animEffect>
                                  </p:childTnLst>
                                </p:cTn>
                              </p:par>
                              <p:par>
                                <p:cTn id="22" presetID="25" presetClass="entr" presetSubtype="0" fill="hold" grpId="0" nodeType="withEffect">
                                  <p:stCondLst>
                                    <p:cond delay="0"/>
                                  </p:stCondLst>
                                  <p:childTnLst>
                                    <p:set>
                                      <p:cBhvr>
                                        <p:cTn id="23" dur="1" fill="hold">
                                          <p:stCondLst>
                                            <p:cond delay="0"/>
                                          </p:stCondLst>
                                        </p:cTn>
                                        <p:tgtEl>
                                          <p:spTgt spid="42"/>
                                        </p:tgtEl>
                                        <p:attrNameLst>
                                          <p:attrName>style.visibility</p:attrName>
                                        </p:attrNameLst>
                                      </p:cBhvr>
                                      <p:to>
                                        <p:strVal val="visible"/>
                                      </p:to>
                                    </p:set>
                                    <p:anim calcmode="lin" valueType="num">
                                      <p:cBhvr>
                                        <p:cTn id="24" dur="500" decel="50000" fill="hold">
                                          <p:stCondLst>
                                            <p:cond delay="0"/>
                                          </p:stCondLst>
                                        </p:cTn>
                                        <p:tgtEl>
                                          <p:spTgt spid="42"/>
                                        </p:tgtEl>
                                        <p:attrNameLst>
                                          <p:attrName>style.rotation</p:attrName>
                                        </p:attrNameLst>
                                      </p:cBhvr>
                                      <p:tavLst>
                                        <p:tav tm="0">
                                          <p:val>
                                            <p:fltVal val="-90"/>
                                          </p:val>
                                        </p:tav>
                                        <p:tav tm="100000">
                                          <p:val>
                                            <p:fltVal val="0"/>
                                          </p:val>
                                        </p:tav>
                                      </p:tavLst>
                                    </p:anim>
                                    <p:anim calcmode="lin" valueType="num">
                                      <p:cBhvr>
                                        <p:cTn id="25" dur="500" decel="50000" fill="hold">
                                          <p:stCondLst>
                                            <p:cond delay="0"/>
                                          </p:stCondLst>
                                        </p:cTn>
                                        <p:tgtEl>
                                          <p:spTgt spid="42"/>
                                        </p:tgtEl>
                                        <p:attrNameLst>
                                          <p:attrName>ppt_w</p:attrName>
                                        </p:attrNameLst>
                                      </p:cBhvr>
                                      <p:tavLst>
                                        <p:tav tm="0">
                                          <p:val>
                                            <p:strVal val="#ppt_w"/>
                                          </p:val>
                                        </p:tav>
                                        <p:tav tm="100000">
                                          <p:val>
                                            <p:strVal val="#ppt_w*.05"/>
                                          </p:val>
                                        </p:tav>
                                      </p:tavLst>
                                    </p:anim>
                                    <p:anim calcmode="lin" valueType="num">
                                      <p:cBhvr>
                                        <p:cTn id="26" dur="500" accel="50000" fill="hold">
                                          <p:stCondLst>
                                            <p:cond delay="500"/>
                                          </p:stCondLst>
                                        </p:cTn>
                                        <p:tgtEl>
                                          <p:spTgt spid="42"/>
                                        </p:tgtEl>
                                        <p:attrNameLst>
                                          <p:attrName>ppt_w</p:attrName>
                                        </p:attrNameLst>
                                      </p:cBhvr>
                                      <p:tavLst>
                                        <p:tav tm="0">
                                          <p:val>
                                            <p:strVal val="#ppt_w*.05"/>
                                          </p:val>
                                        </p:tav>
                                        <p:tav tm="100000">
                                          <p:val>
                                            <p:strVal val="#ppt_w"/>
                                          </p:val>
                                        </p:tav>
                                      </p:tavLst>
                                    </p:anim>
                                    <p:anim calcmode="lin" valueType="num">
                                      <p:cBhvr>
                                        <p:cTn id="27" dur="1000" fill="hold"/>
                                        <p:tgtEl>
                                          <p:spTgt spid="42"/>
                                        </p:tgtEl>
                                        <p:attrNameLst>
                                          <p:attrName>ppt_h</p:attrName>
                                        </p:attrNameLst>
                                      </p:cBhvr>
                                      <p:tavLst>
                                        <p:tav tm="0">
                                          <p:val>
                                            <p:strVal val="#ppt_h"/>
                                          </p:val>
                                        </p:tav>
                                        <p:tav tm="100000">
                                          <p:val>
                                            <p:strVal val="#ppt_h"/>
                                          </p:val>
                                        </p:tav>
                                      </p:tavLst>
                                    </p:anim>
                                    <p:anim calcmode="lin" valueType="num">
                                      <p:cBhvr>
                                        <p:cTn id="28" dur="500" decel="50000" fill="hold">
                                          <p:stCondLst>
                                            <p:cond delay="0"/>
                                          </p:stCondLst>
                                        </p:cTn>
                                        <p:tgtEl>
                                          <p:spTgt spid="42"/>
                                        </p:tgtEl>
                                        <p:attrNameLst>
                                          <p:attrName>ppt_x</p:attrName>
                                        </p:attrNameLst>
                                      </p:cBhvr>
                                      <p:tavLst>
                                        <p:tav tm="0">
                                          <p:val>
                                            <p:strVal val="#ppt_x+.4"/>
                                          </p:val>
                                        </p:tav>
                                        <p:tav tm="100000">
                                          <p:val>
                                            <p:strVal val="#ppt_x"/>
                                          </p:val>
                                        </p:tav>
                                      </p:tavLst>
                                    </p:anim>
                                    <p:anim calcmode="lin" valueType="num">
                                      <p:cBhvr>
                                        <p:cTn id="29" dur="500" decel="50000" fill="hold">
                                          <p:stCondLst>
                                            <p:cond delay="0"/>
                                          </p:stCondLst>
                                        </p:cTn>
                                        <p:tgtEl>
                                          <p:spTgt spid="42"/>
                                        </p:tgtEl>
                                        <p:attrNameLst>
                                          <p:attrName>ppt_y</p:attrName>
                                        </p:attrNameLst>
                                      </p:cBhvr>
                                      <p:tavLst>
                                        <p:tav tm="0">
                                          <p:val>
                                            <p:strVal val="#ppt_y-.2"/>
                                          </p:val>
                                        </p:tav>
                                        <p:tav tm="100000">
                                          <p:val>
                                            <p:strVal val="#ppt_y+.1"/>
                                          </p:val>
                                        </p:tav>
                                      </p:tavLst>
                                    </p:anim>
                                    <p:anim calcmode="lin" valueType="num">
                                      <p:cBhvr>
                                        <p:cTn id="30" dur="500" accel="50000" fill="hold">
                                          <p:stCondLst>
                                            <p:cond delay="500"/>
                                          </p:stCondLst>
                                        </p:cTn>
                                        <p:tgtEl>
                                          <p:spTgt spid="42"/>
                                        </p:tgtEl>
                                        <p:attrNameLst>
                                          <p:attrName>ppt_y</p:attrName>
                                        </p:attrNameLst>
                                      </p:cBhvr>
                                      <p:tavLst>
                                        <p:tav tm="0">
                                          <p:val>
                                            <p:strVal val="#ppt_y+.1"/>
                                          </p:val>
                                        </p:tav>
                                        <p:tav tm="100000">
                                          <p:val>
                                            <p:strVal val="#ppt_y"/>
                                          </p:val>
                                        </p:tav>
                                      </p:tavLst>
                                    </p:anim>
                                    <p:animEffect transition="in" filter="fade">
                                      <p:cBhvr>
                                        <p:cTn id="31" dur="1000" decel="50000">
                                          <p:stCondLst>
                                            <p:cond delay="0"/>
                                          </p:stCondLst>
                                        </p:cTn>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41" grpId="0"/>
      <p:bldP spid="4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E9891813-F14D-47C1-B3A9-F4F4463FAEA9}"/>
              </a:ext>
            </a:extLst>
          </p:cNvPr>
          <p:cNvSpPr/>
          <p:nvPr/>
        </p:nvSpPr>
        <p:spPr>
          <a:xfrm>
            <a:off x="303461" y="336798"/>
            <a:ext cx="424954" cy="424954"/>
          </a:xfrm>
          <a:prstGeom prst="ellipse">
            <a:avLst/>
          </a:prstGeom>
          <a:solidFill>
            <a:srgbClr val="033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6BB96586-CC78-4050-9648-42A24C638759}"/>
              </a:ext>
            </a:extLst>
          </p:cNvPr>
          <p:cNvSpPr txBox="1"/>
          <p:nvPr/>
        </p:nvSpPr>
        <p:spPr>
          <a:xfrm>
            <a:off x="875874" y="295560"/>
            <a:ext cx="10427126" cy="497957"/>
          </a:xfrm>
          <a:prstGeom prst="rect">
            <a:avLst/>
          </a:prstGeom>
          <a:noFill/>
        </p:spPr>
        <p:txBody>
          <a:bodyPr wrap="square" rtlCol="0" anchor="ctr">
            <a:spAutoFit/>
          </a:bodyPr>
          <a:lstStyle/>
          <a:p>
            <a:pPr>
              <a:lnSpc>
                <a:spcPct val="120000"/>
              </a:lnSpc>
            </a:pPr>
            <a:r>
              <a:rPr lang="en-US" altLang="zh-CN" sz="2400" spc="300" dirty="0">
                <a:latin typeface="+mn-ea"/>
              </a:rPr>
              <a:t>2.</a:t>
            </a:r>
            <a:r>
              <a:rPr lang="zh-CN" altLang="en-US" sz="2400" spc="300" dirty="0">
                <a:latin typeface="+mn-ea"/>
              </a:rPr>
              <a:t>国家安全体系的构成与总体国家安全观</a:t>
            </a:r>
            <a:endParaRPr lang="en-US" altLang="zh-CN" sz="1600" dirty="0">
              <a:solidFill>
                <a:schemeClr val="tx1">
                  <a:lumMod val="75000"/>
                  <a:lumOff val="25000"/>
                </a:schemeClr>
              </a:solidFill>
              <a:latin typeface="+mn-ea"/>
            </a:endParaRPr>
          </a:p>
        </p:txBody>
      </p:sp>
      <p:cxnSp>
        <p:nvCxnSpPr>
          <p:cNvPr id="4" name="直接连接符 3">
            <a:extLst>
              <a:ext uri="{FF2B5EF4-FFF2-40B4-BE49-F238E27FC236}">
                <a16:creationId xmlns:a16="http://schemas.microsoft.com/office/drawing/2014/main" id="{BBBC3749-C35C-45DD-B9AA-7C2F092547D2}"/>
              </a:ext>
            </a:extLst>
          </p:cNvPr>
          <p:cNvCxnSpPr>
            <a:cxnSpLocks/>
          </p:cNvCxnSpPr>
          <p:nvPr/>
        </p:nvCxnSpPr>
        <p:spPr>
          <a:xfrm>
            <a:off x="979166" y="761752"/>
            <a:ext cx="10323834" cy="0"/>
          </a:xfrm>
          <a:prstGeom prst="line">
            <a:avLst/>
          </a:prstGeom>
          <a:ln w="12700">
            <a:solidFill>
              <a:schemeClr val="tx1">
                <a:lumMod val="75000"/>
                <a:lumOff val="25000"/>
              </a:schemeClr>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9" name="组合 8">
            <a:extLst>
              <a:ext uri="{FF2B5EF4-FFF2-40B4-BE49-F238E27FC236}">
                <a16:creationId xmlns:a16="http://schemas.microsoft.com/office/drawing/2014/main" id="{F268B4BD-84BC-470E-97E3-0E063A3E5542}"/>
              </a:ext>
            </a:extLst>
          </p:cNvPr>
          <p:cNvGrpSpPr/>
          <p:nvPr/>
        </p:nvGrpSpPr>
        <p:grpSpPr>
          <a:xfrm>
            <a:off x="3969484" y="2221834"/>
            <a:ext cx="1876519" cy="1488302"/>
            <a:chOff x="7420509" y="3057959"/>
            <a:chExt cx="2054644" cy="1771245"/>
          </a:xfrm>
        </p:grpSpPr>
        <p:sp>
          <p:nvSpPr>
            <p:cNvPr id="10" name="六边形 9">
              <a:extLst>
                <a:ext uri="{FF2B5EF4-FFF2-40B4-BE49-F238E27FC236}">
                  <a16:creationId xmlns:a16="http://schemas.microsoft.com/office/drawing/2014/main" id="{7DF0D375-250D-43CC-8DE6-37AF4D7722D4}"/>
                </a:ext>
              </a:extLst>
            </p:cNvPr>
            <p:cNvSpPr/>
            <p:nvPr/>
          </p:nvSpPr>
          <p:spPr>
            <a:xfrm>
              <a:off x="7420509" y="3057959"/>
              <a:ext cx="2054644" cy="1771245"/>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j-ea"/>
                <a:ea typeface="+mj-ea"/>
              </a:endParaRPr>
            </a:p>
          </p:txBody>
        </p:sp>
        <p:sp>
          <p:nvSpPr>
            <p:cNvPr id="11" name="矩形 10">
              <a:extLst>
                <a:ext uri="{FF2B5EF4-FFF2-40B4-BE49-F238E27FC236}">
                  <a16:creationId xmlns:a16="http://schemas.microsoft.com/office/drawing/2014/main" id="{512EF683-B225-4F43-BF77-DFBAC1EB6C4E}"/>
                </a:ext>
              </a:extLst>
            </p:cNvPr>
            <p:cNvSpPr/>
            <p:nvPr/>
          </p:nvSpPr>
          <p:spPr>
            <a:xfrm>
              <a:off x="7971130" y="3466528"/>
              <a:ext cx="1255713" cy="988979"/>
            </a:xfrm>
            <a:prstGeom prst="rect">
              <a:avLst/>
            </a:prstGeom>
            <a:noFill/>
          </p:spPr>
          <p:txBody>
            <a:bodyPr wrap="square">
              <a:spAutoFit/>
            </a:bodyPr>
            <a:lstStyle/>
            <a:p>
              <a:pPr algn="just" defTabSz="457200">
                <a:defRPr/>
              </a:pPr>
              <a:r>
                <a:rPr lang="zh-CN" altLang="en-US" sz="2400" b="1" kern="100" dirty="0">
                  <a:solidFill>
                    <a:srgbClr val="FFFDF8"/>
                  </a:solidFill>
                  <a:latin typeface="+mj-ea"/>
                  <a:ea typeface="+mj-ea"/>
                  <a:cs typeface="+mn-ea"/>
                  <a:sym typeface="+mn-lt"/>
                </a:rPr>
                <a:t>五大</a:t>
              </a:r>
              <a:endParaRPr lang="en-US" altLang="zh-CN" sz="2400" b="1" kern="100" dirty="0">
                <a:solidFill>
                  <a:srgbClr val="FFFDF8"/>
                </a:solidFill>
                <a:latin typeface="+mj-ea"/>
                <a:ea typeface="+mj-ea"/>
                <a:cs typeface="+mn-ea"/>
                <a:sym typeface="+mn-lt"/>
              </a:endParaRPr>
            </a:p>
            <a:p>
              <a:pPr algn="just" defTabSz="457200">
                <a:defRPr/>
              </a:pPr>
              <a:r>
                <a:rPr lang="zh-CN" altLang="en-US" sz="2400" b="1" kern="100" dirty="0">
                  <a:solidFill>
                    <a:srgbClr val="FFFDF8"/>
                  </a:solidFill>
                  <a:latin typeface="+mj-ea"/>
                  <a:ea typeface="+mj-ea"/>
                  <a:cs typeface="+mn-ea"/>
                  <a:sym typeface="+mn-lt"/>
                </a:rPr>
                <a:t>要素</a:t>
              </a:r>
            </a:p>
          </p:txBody>
        </p:sp>
      </p:grpSp>
      <p:grpSp>
        <p:nvGrpSpPr>
          <p:cNvPr id="12" name="组合 11">
            <a:extLst>
              <a:ext uri="{FF2B5EF4-FFF2-40B4-BE49-F238E27FC236}">
                <a16:creationId xmlns:a16="http://schemas.microsoft.com/office/drawing/2014/main" id="{8A39558F-648B-45AE-BA96-57D4453EBC4D}"/>
              </a:ext>
            </a:extLst>
          </p:cNvPr>
          <p:cNvGrpSpPr/>
          <p:nvPr/>
        </p:nvGrpSpPr>
        <p:grpSpPr>
          <a:xfrm>
            <a:off x="1128081" y="2049510"/>
            <a:ext cx="2841403" cy="533276"/>
            <a:chOff x="-757527" y="3985477"/>
            <a:chExt cx="2841403" cy="533276"/>
          </a:xfrm>
        </p:grpSpPr>
        <p:sp>
          <p:nvSpPr>
            <p:cNvPr id="13" name="矩形 12"/>
            <p:cNvSpPr/>
            <p:nvPr/>
          </p:nvSpPr>
          <p:spPr>
            <a:xfrm>
              <a:off x="-757527" y="3985477"/>
              <a:ext cx="2343563" cy="507831"/>
            </a:xfrm>
            <a:prstGeom prst="rect">
              <a:avLst/>
            </a:prstGeom>
            <a:noFill/>
          </p:spPr>
          <p:txBody>
            <a:bodyPr wrap="square">
              <a:spAutoFit/>
            </a:bodyPr>
            <a:lstStyle/>
            <a:p>
              <a:pPr algn="just" defTabSz="457200">
                <a:lnSpc>
                  <a:spcPct val="150000"/>
                </a:lnSpc>
                <a:defRPr/>
              </a:pPr>
              <a:r>
                <a:rPr lang="zh-CN" altLang="en-US" dirty="0">
                  <a:solidFill>
                    <a:prstClr val="black"/>
                  </a:solidFill>
                  <a:latin typeface="+mj-ea"/>
                  <a:ea typeface="+mj-ea"/>
                  <a:cs typeface="+mn-ea"/>
                  <a:sym typeface="+mn-lt"/>
                </a:rPr>
                <a:t>以经济安全为基础</a:t>
              </a:r>
            </a:p>
          </p:txBody>
        </p:sp>
        <p:grpSp>
          <p:nvGrpSpPr>
            <p:cNvPr id="14" name="组合 13">
              <a:extLst>
                <a:ext uri="{FF2B5EF4-FFF2-40B4-BE49-F238E27FC236}">
                  <a16:creationId xmlns:a16="http://schemas.microsoft.com/office/drawing/2014/main" id="{9F8F2A50-7E21-4300-AF5C-31FD766DC681}"/>
                </a:ext>
              </a:extLst>
            </p:cNvPr>
            <p:cNvGrpSpPr/>
            <p:nvPr/>
          </p:nvGrpSpPr>
          <p:grpSpPr>
            <a:xfrm>
              <a:off x="1542738" y="4045937"/>
              <a:ext cx="541138" cy="472816"/>
              <a:chOff x="1374945" y="3803073"/>
              <a:chExt cx="541138" cy="472816"/>
            </a:xfrm>
          </p:grpSpPr>
          <p:sp>
            <p:nvSpPr>
              <p:cNvPr id="15" name="椭圆 14">
                <a:extLst>
                  <a:ext uri="{FF2B5EF4-FFF2-40B4-BE49-F238E27FC236}">
                    <a16:creationId xmlns:a16="http://schemas.microsoft.com/office/drawing/2014/main" id="{F6FB5132-21C0-450B-B559-CE1EE5988ED8}"/>
                  </a:ext>
                </a:extLst>
              </p:cNvPr>
              <p:cNvSpPr/>
              <p:nvPr/>
            </p:nvSpPr>
            <p:spPr>
              <a:xfrm>
                <a:off x="1374945" y="3819379"/>
                <a:ext cx="456510" cy="4565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j-ea"/>
                  <a:ea typeface="+mj-ea"/>
                </a:endParaRPr>
              </a:p>
            </p:txBody>
          </p:sp>
          <p:sp>
            <p:nvSpPr>
              <p:cNvPr id="16" name="文本框 4">
                <a:extLst>
                  <a:ext uri="{FF2B5EF4-FFF2-40B4-BE49-F238E27FC236}">
                    <a16:creationId xmlns:a16="http://schemas.microsoft.com/office/drawing/2014/main" id="{EF647DE2-98DB-4184-A33E-7F9542509C7C}"/>
                  </a:ext>
                </a:extLst>
              </p:cNvPr>
              <p:cNvSpPr txBox="1"/>
              <p:nvPr/>
            </p:nvSpPr>
            <p:spPr>
              <a:xfrm>
                <a:off x="1418243" y="3803073"/>
                <a:ext cx="497840" cy="400110"/>
              </a:xfrm>
              <a:prstGeom prst="rect">
                <a:avLst/>
              </a:prstGeom>
              <a:noFill/>
            </p:spPr>
            <p:txBody>
              <a:bodyPr wrap="square" rtlCol="0">
                <a:spAutoFit/>
              </a:bodyPr>
              <a:lstStyle/>
              <a:p>
                <a:r>
                  <a:rPr lang="en-US" altLang="zh-CN" sz="2000" b="1" dirty="0">
                    <a:solidFill>
                      <a:schemeClr val="accent3"/>
                    </a:solidFill>
                    <a:latin typeface="+mj-ea"/>
                    <a:ea typeface="+mj-ea"/>
                  </a:rPr>
                  <a:t>2</a:t>
                </a:r>
                <a:endParaRPr lang="zh-CN" altLang="en-US" sz="2000" b="1" dirty="0">
                  <a:solidFill>
                    <a:schemeClr val="accent3"/>
                  </a:solidFill>
                  <a:latin typeface="+mj-ea"/>
                  <a:ea typeface="+mj-ea"/>
                </a:endParaRPr>
              </a:p>
            </p:txBody>
          </p:sp>
        </p:grpSp>
      </p:grpSp>
      <p:grpSp>
        <p:nvGrpSpPr>
          <p:cNvPr id="17" name="组合 16">
            <a:extLst>
              <a:ext uri="{FF2B5EF4-FFF2-40B4-BE49-F238E27FC236}">
                <a16:creationId xmlns:a16="http://schemas.microsoft.com/office/drawing/2014/main" id="{A1D1441B-E069-4917-A98E-664824F85817}"/>
              </a:ext>
            </a:extLst>
          </p:cNvPr>
          <p:cNvGrpSpPr/>
          <p:nvPr/>
        </p:nvGrpSpPr>
        <p:grpSpPr>
          <a:xfrm>
            <a:off x="3832606" y="1028559"/>
            <a:ext cx="2343564" cy="926638"/>
            <a:chOff x="3731907" y="2683479"/>
            <a:chExt cx="2343564" cy="926638"/>
          </a:xfrm>
        </p:grpSpPr>
        <p:sp>
          <p:nvSpPr>
            <p:cNvPr id="18" name="矩形 17"/>
            <p:cNvSpPr/>
            <p:nvPr/>
          </p:nvSpPr>
          <p:spPr>
            <a:xfrm>
              <a:off x="3731907" y="2683479"/>
              <a:ext cx="2343564" cy="507831"/>
            </a:xfrm>
            <a:prstGeom prst="rect">
              <a:avLst/>
            </a:prstGeom>
            <a:noFill/>
          </p:spPr>
          <p:txBody>
            <a:bodyPr wrap="square">
              <a:spAutoFit/>
            </a:bodyPr>
            <a:lstStyle/>
            <a:p>
              <a:pPr algn="just" defTabSz="457200">
                <a:lnSpc>
                  <a:spcPct val="150000"/>
                </a:lnSpc>
                <a:defRPr/>
              </a:pPr>
              <a:r>
                <a:rPr lang="zh-CN" altLang="en-US" dirty="0">
                  <a:solidFill>
                    <a:prstClr val="black"/>
                  </a:solidFill>
                  <a:latin typeface="+mj-ea"/>
                  <a:ea typeface="+mj-ea"/>
                  <a:cs typeface="+mn-ea"/>
                  <a:sym typeface="+mn-lt"/>
                </a:rPr>
                <a:t>以人民安全为宗旨</a:t>
              </a:r>
            </a:p>
          </p:txBody>
        </p:sp>
        <p:grpSp>
          <p:nvGrpSpPr>
            <p:cNvPr id="19" name="组合 18">
              <a:extLst>
                <a:ext uri="{FF2B5EF4-FFF2-40B4-BE49-F238E27FC236}">
                  <a16:creationId xmlns:a16="http://schemas.microsoft.com/office/drawing/2014/main" id="{25B54766-0310-49A1-9CF8-22C7A4828834}"/>
                </a:ext>
              </a:extLst>
            </p:cNvPr>
            <p:cNvGrpSpPr/>
            <p:nvPr/>
          </p:nvGrpSpPr>
          <p:grpSpPr>
            <a:xfrm>
              <a:off x="4611471" y="3137301"/>
              <a:ext cx="541138" cy="472816"/>
              <a:chOff x="1374945" y="3803073"/>
              <a:chExt cx="541138" cy="472816"/>
            </a:xfrm>
          </p:grpSpPr>
          <p:sp>
            <p:nvSpPr>
              <p:cNvPr id="20" name="椭圆 19">
                <a:extLst>
                  <a:ext uri="{FF2B5EF4-FFF2-40B4-BE49-F238E27FC236}">
                    <a16:creationId xmlns:a16="http://schemas.microsoft.com/office/drawing/2014/main" id="{4A7D8401-C6DF-4DC3-879F-50DDF09BC55D}"/>
                  </a:ext>
                </a:extLst>
              </p:cNvPr>
              <p:cNvSpPr/>
              <p:nvPr/>
            </p:nvSpPr>
            <p:spPr>
              <a:xfrm>
                <a:off x="1374945" y="3819379"/>
                <a:ext cx="456510" cy="4565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j-ea"/>
                  <a:ea typeface="+mj-ea"/>
                </a:endParaRPr>
              </a:p>
            </p:txBody>
          </p:sp>
          <p:sp>
            <p:nvSpPr>
              <p:cNvPr id="21" name="文本框 30">
                <a:extLst>
                  <a:ext uri="{FF2B5EF4-FFF2-40B4-BE49-F238E27FC236}">
                    <a16:creationId xmlns:a16="http://schemas.microsoft.com/office/drawing/2014/main" id="{C135E08D-F41D-4BB4-AB28-118727FA0064}"/>
                  </a:ext>
                </a:extLst>
              </p:cNvPr>
              <p:cNvSpPr txBox="1"/>
              <p:nvPr/>
            </p:nvSpPr>
            <p:spPr>
              <a:xfrm>
                <a:off x="1418243" y="3803073"/>
                <a:ext cx="497840" cy="400110"/>
              </a:xfrm>
              <a:prstGeom prst="rect">
                <a:avLst/>
              </a:prstGeom>
              <a:noFill/>
            </p:spPr>
            <p:txBody>
              <a:bodyPr wrap="square" rtlCol="0">
                <a:spAutoFit/>
              </a:bodyPr>
              <a:lstStyle/>
              <a:p>
                <a:r>
                  <a:rPr lang="en-US" altLang="zh-CN" sz="2000" b="1" dirty="0">
                    <a:solidFill>
                      <a:schemeClr val="accent3"/>
                    </a:solidFill>
                    <a:latin typeface="+mj-ea"/>
                    <a:ea typeface="+mj-ea"/>
                  </a:rPr>
                  <a:t>1</a:t>
                </a:r>
                <a:endParaRPr lang="zh-CN" altLang="en-US" sz="2000" b="1" dirty="0">
                  <a:solidFill>
                    <a:schemeClr val="accent3"/>
                  </a:solidFill>
                  <a:latin typeface="+mj-ea"/>
                  <a:ea typeface="+mj-ea"/>
                </a:endParaRPr>
              </a:p>
            </p:txBody>
          </p:sp>
        </p:grpSp>
      </p:grpSp>
      <p:grpSp>
        <p:nvGrpSpPr>
          <p:cNvPr id="22" name="组合 21">
            <a:extLst>
              <a:ext uri="{FF2B5EF4-FFF2-40B4-BE49-F238E27FC236}">
                <a16:creationId xmlns:a16="http://schemas.microsoft.com/office/drawing/2014/main" id="{E3A8B8F7-3ED7-4290-9C66-A8943FCBA5AB}"/>
              </a:ext>
            </a:extLst>
          </p:cNvPr>
          <p:cNvGrpSpPr/>
          <p:nvPr/>
        </p:nvGrpSpPr>
        <p:grpSpPr>
          <a:xfrm>
            <a:off x="1106432" y="3094228"/>
            <a:ext cx="2863052" cy="520125"/>
            <a:chOff x="-473825" y="5270758"/>
            <a:chExt cx="2863052" cy="520125"/>
          </a:xfrm>
        </p:grpSpPr>
        <p:sp>
          <p:nvSpPr>
            <p:cNvPr id="23" name="矩形 22"/>
            <p:cNvSpPr/>
            <p:nvPr/>
          </p:nvSpPr>
          <p:spPr>
            <a:xfrm>
              <a:off x="-473825" y="5270758"/>
              <a:ext cx="2343563" cy="507831"/>
            </a:xfrm>
            <a:prstGeom prst="rect">
              <a:avLst/>
            </a:prstGeom>
            <a:noFill/>
          </p:spPr>
          <p:txBody>
            <a:bodyPr wrap="square">
              <a:spAutoFit/>
            </a:bodyPr>
            <a:lstStyle/>
            <a:p>
              <a:pPr algn="just" defTabSz="457200">
                <a:lnSpc>
                  <a:spcPct val="150000"/>
                </a:lnSpc>
                <a:defRPr/>
              </a:pPr>
              <a:r>
                <a:rPr lang="zh-CN" altLang="en-US" dirty="0">
                  <a:solidFill>
                    <a:prstClr val="black"/>
                  </a:solidFill>
                  <a:latin typeface="+mj-ea"/>
                  <a:ea typeface="+mj-ea"/>
                  <a:cs typeface="+mn-ea"/>
                  <a:sym typeface="+mn-lt"/>
                </a:rPr>
                <a:t>以政治安全为根本</a:t>
              </a:r>
            </a:p>
          </p:txBody>
        </p:sp>
        <p:grpSp>
          <p:nvGrpSpPr>
            <p:cNvPr id="24" name="组合 23">
              <a:extLst>
                <a:ext uri="{FF2B5EF4-FFF2-40B4-BE49-F238E27FC236}">
                  <a16:creationId xmlns:a16="http://schemas.microsoft.com/office/drawing/2014/main" id="{524E588F-6C34-4E3A-B356-00D7D551342D}"/>
                </a:ext>
              </a:extLst>
            </p:cNvPr>
            <p:cNvGrpSpPr/>
            <p:nvPr/>
          </p:nvGrpSpPr>
          <p:grpSpPr>
            <a:xfrm>
              <a:off x="1848089" y="5318067"/>
              <a:ext cx="541138" cy="472816"/>
              <a:chOff x="1374945" y="3803073"/>
              <a:chExt cx="541138" cy="472816"/>
            </a:xfrm>
          </p:grpSpPr>
          <p:sp>
            <p:nvSpPr>
              <p:cNvPr id="25" name="椭圆 24">
                <a:extLst>
                  <a:ext uri="{FF2B5EF4-FFF2-40B4-BE49-F238E27FC236}">
                    <a16:creationId xmlns:a16="http://schemas.microsoft.com/office/drawing/2014/main" id="{51124A8C-0F3D-446C-896D-E4642CAF3A57}"/>
                  </a:ext>
                </a:extLst>
              </p:cNvPr>
              <p:cNvSpPr/>
              <p:nvPr/>
            </p:nvSpPr>
            <p:spPr>
              <a:xfrm>
                <a:off x="1374945" y="3819379"/>
                <a:ext cx="456510" cy="4565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j-ea"/>
                  <a:ea typeface="+mj-ea"/>
                </a:endParaRPr>
              </a:p>
            </p:txBody>
          </p:sp>
          <p:sp>
            <p:nvSpPr>
              <p:cNvPr id="26" name="文本框 33">
                <a:extLst>
                  <a:ext uri="{FF2B5EF4-FFF2-40B4-BE49-F238E27FC236}">
                    <a16:creationId xmlns:a16="http://schemas.microsoft.com/office/drawing/2014/main" id="{4CD0B79F-24BD-465F-8EF9-5F0B871303A3}"/>
                  </a:ext>
                </a:extLst>
              </p:cNvPr>
              <p:cNvSpPr txBox="1"/>
              <p:nvPr/>
            </p:nvSpPr>
            <p:spPr>
              <a:xfrm>
                <a:off x="1418243" y="3803073"/>
                <a:ext cx="497840" cy="400110"/>
              </a:xfrm>
              <a:prstGeom prst="rect">
                <a:avLst/>
              </a:prstGeom>
              <a:noFill/>
            </p:spPr>
            <p:txBody>
              <a:bodyPr wrap="square" rtlCol="0">
                <a:spAutoFit/>
              </a:bodyPr>
              <a:lstStyle/>
              <a:p>
                <a:r>
                  <a:rPr lang="en-US" altLang="zh-CN" sz="2000" b="1" dirty="0">
                    <a:solidFill>
                      <a:schemeClr val="accent3"/>
                    </a:solidFill>
                    <a:latin typeface="+mj-ea"/>
                    <a:ea typeface="+mj-ea"/>
                  </a:rPr>
                  <a:t>3</a:t>
                </a:r>
                <a:endParaRPr lang="zh-CN" altLang="en-US" sz="2000" b="1" dirty="0">
                  <a:solidFill>
                    <a:schemeClr val="accent3"/>
                  </a:solidFill>
                  <a:latin typeface="+mj-ea"/>
                  <a:ea typeface="+mj-ea"/>
                </a:endParaRPr>
              </a:p>
            </p:txBody>
          </p:sp>
        </p:grpSp>
      </p:grpSp>
      <p:grpSp>
        <p:nvGrpSpPr>
          <p:cNvPr id="27" name="组合 26">
            <a:extLst>
              <a:ext uri="{FF2B5EF4-FFF2-40B4-BE49-F238E27FC236}">
                <a16:creationId xmlns:a16="http://schemas.microsoft.com/office/drawing/2014/main" id="{886BDE3F-82B6-4EE4-B230-1C9C802F7B07}"/>
              </a:ext>
            </a:extLst>
          </p:cNvPr>
          <p:cNvGrpSpPr/>
          <p:nvPr/>
        </p:nvGrpSpPr>
        <p:grpSpPr>
          <a:xfrm>
            <a:off x="5750366" y="2032209"/>
            <a:ext cx="4370341" cy="533275"/>
            <a:chOff x="7225604" y="3985478"/>
            <a:chExt cx="4370341" cy="533275"/>
          </a:xfrm>
        </p:grpSpPr>
        <p:sp>
          <p:nvSpPr>
            <p:cNvPr id="28" name="矩形 27"/>
            <p:cNvSpPr/>
            <p:nvPr/>
          </p:nvSpPr>
          <p:spPr>
            <a:xfrm>
              <a:off x="7663662" y="3985478"/>
              <a:ext cx="3932283" cy="507831"/>
            </a:xfrm>
            <a:prstGeom prst="rect">
              <a:avLst/>
            </a:prstGeom>
            <a:noFill/>
          </p:spPr>
          <p:txBody>
            <a:bodyPr wrap="square">
              <a:spAutoFit/>
            </a:bodyPr>
            <a:lstStyle/>
            <a:p>
              <a:pPr algn="just" defTabSz="457200">
                <a:lnSpc>
                  <a:spcPct val="150000"/>
                </a:lnSpc>
                <a:defRPr/>
              </a:pPr>
              <a:r>
                <a:rPr lang="zh-CN" altLang="en-US" dirty="0">
                  <a:solidFill>
                    <a:prstClr val="black"/>
                  </a:solidFill>
                  <a:latin typeface="+mj-ea"/>
                  <a:ea typeface="+mj-ea"/>
                  <a:cs typeface="+mn-ea"/>
                  <a:sym typeface="+mn-lt"/>
                </a:rPr>
                <a:t>以军事、文化、社会安全为保障</a:t>
              </a:r>
            </a:p>
          </p:txBody>
        </p:sp>
        <p:grpSp>
          <p:nvGrpSpPr>
            <p:cNvPr id="29" name="组合 28">
              <a:extLst>
                <a:ext uri="{FF2B5EF4-FFF2-40B4-BE49-F238E27FC236}">
                  <a16:creationId xmlns:a16="http://schemas.microsoft.com/office/drawing/2014/main" id="{EDBC2CE3-F59E-4B50-B0C9-2CEB08F7081E}"/>
                </a:ext>
              </a:extLst>
            </p:cNvPr>
            <p:cNvGrpSpPr/>
            <p:nvPr/>
          </p:nvGrpSpPr>
          <p:grpSpPr>
            <a:xfrm>
              <a:off x="7225604" y="4045937"/>
              <a:ext cx="541138" cy="472816"/>
              <a:chOff x="1374945" y="3803073"/>
              <a:chExt cx="541138" cy="472816"/>
            </a:xfrm>
          </p:grpSpPr>
          <p:sp>
            <p:nvSpPr>
              <p:cNvPr id="30" name="椭圆 29">
                <a:extLst>
                  <a:ext uri="{FF2B5EF4-FFF2-40B4-BE49-F238E27FC236}">
                    <a16:creationId xmlns:a16="http://schemas.microsoft.com/office/drawing/2014/main" id="{141F9497-3D3F-4BBC-9459-FCFF44647C4F}"/>
                  </a:ext>
                </a:extLst>
              </p:cNvPr>
              <p:cNvSpPr/>
              <p:nvPr/>
            </p:nvSpPr>
            <p:spPr>
              <a:xfrm>
                <a:off x="1374945" y="3819379"/>
                <a:ext cx="456510" cy="4565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j-ea"/>
                  <a:ea typeface="+mj-ea"/>
                </a:endParaRPr>
              </a:p>
            </p:txBody>
          </p:sp>
          <p:sp>
            <p:nvSpPr>
              <p:cNvPr id="31" name="文本框 36">
                <a:extLst>
                  <a:ext uri="{FF2B5EF4-FFF2-40B4-BE49-F238E27FC236}">
                    <a16:creationId xmlns:a16="http://schemas.microsoft.com/office/drawing/2014/main" id="{C67CDB3F-5F46-4754-BBFC-F5FF08EC5FE1}"/>
                  </a:ext>
                </a:extLst>
              </p:cNvPr>
              <p:cNvSpPr txBox="1"/>
              <p:nvPr/>
            </p:nvSpPr>
            <p:spPr>
              <a:xfrm>
                <a:off x="1418243" y="3803073"/>
                <a:ext cx="497840" cy="400110"/>
              </a:xfrm>
              <a:prstGeom prst="rect">
                <a:avLst/>
              </a:prstGeom>
              <a:noFill/>
            </p:spPr>
            <p:txBody>
              <a:bodyPr wrap="square" rtlCol="0">
                <a:spAutoFit/>
              </a:bodyPr>
              <a:lstStyle/>
              <a:p>
                <a:r>
                  <a:rPr lang="en-US" altLang="zh-CN" sz="2000" b="1" dirty="0">
                    <a:solidFill>
                      <a:schemeClr val="accent3"/>
                    </a:solidFill>
                    <a:latin typeface="+mj-ea"/>
                    <a:ea typeface="+mj-ea"/>
                  </a:rPr>
                  <a:t>4</a:t>
                </a:r>
                <a:endParaRPr lang="zh-CN" altLang="en-US" sz="2000" b="1" dirty="0">
                  <a:solidFill>
                    <a:schemeClr val="accent3"/>
                  </a:solidFill>
                  <a:latin typeface="+mj-ea"/>
                  <a:ea typeface="+mj-ea"/>
                </a:endParaRPr>
              </a:p>
            </p:txBody>
          </p:sp>
        </p:grpSp>
      </p:grpSp>
      <p:grpSp>
        <p:nvGrpSpPr>
          <p:cNvPr id="32" name="组合 31">
            <a:extLst>
              <a:ext uri="{FF2B5EF4-FFF2-40B4-BE49-F238E27FC236}">
                <a16:creationId xmlns:a16="http://schemas.microsoft.com/office/drawing/2014/main" id="{1F2AE4BE-E164-41FC-8FF3-AF00BB5DEA8B}"/>
              </a:ext>
            </a:extLst>
          </p:cNvPr>
          <p:cNvGrpSpPr/>
          <p:nvPr/>
        </p:nvGrpSpPr>
        <p:grpSpPr>
          <a:xfrm>
            <a:off x="5955926" y="3079496"/>
            <a:ext cx="3288918" cy="507831"/>
            <a:chOff x="7299284" y="5263187"/>
            <a:chExt cx="3288918" cy="507831"/>
          </a:xfrm>
        </p:grpSpPr>
        <p:sp>
          <p:nvSpPr>
            <p:cNvPr id="33" name="矩形 32"/>
            <p:cNvSpPr/>
            <p:nvPr/>
          </p:nvSpPr>
          <p:spPr>
            <a:xfrm>
              <a:off x="7814159" y="5263187"/>
              <a:ext cx="2774043" cy="507831"/>
            </a:xfrm>
            <a:prstGeom prst="rect">
              <a:avLst/>
            </a:prstGeom>
            <a:noFill/>
          </p:spPr>
          <p:txBody>
            <a:bodyPr wrap="square">
              <a:spAutoFit/>
            </a:bodyPr>
            <a:lstStyle/>
            <a:p>
              <a:pPr algn="just" defTabSz="457200">
                <a:lnSpc>
                  <a:spcPct val="150000"/>
                </a:lnSpc>
                <a:defRPr/>
              </a:pPr>
              <a:r>
                <a:rPr lang="zh-CN" altLang="en-US" dirty="0">
                  <a:solidFill>
                    <a:prstClr val="black"/>
                  </a:solidFill>
                  <a:latin typeface="+mj-ea"/>
                  <a:ea typeface="+mj-ea"/>
                  <a:cs typeface="+mn-ea"/>
                  <a:sym typeface="+mn-lt"/>
                </a:rPr>
                <a:t>以促进国际安全为依托</a:t>
              </a:r>
            </a:p>
          </p:txBody>
        </p:sp>
        <p:grpSp>
          <p:nvGrpSpPr>
            <p:cNvPr id="34" name="组合 33">
              <a:extLst>
                <a:ext uri="{FF2B5EF4-FFF2-40B4-BE49-F238E27FC236}">
                  <a16:creationId xmlns:a16="http://schemas.microsoft.com/office/drawing/2014/main" id="{D2EBC809-6D7D-45F7-8E71-8E01E8B17533}"/>
                </a:ext>
              </a:extLst>
            </p:cNvPr>
            <p:cNvGrpSpPr/>
            <p:nvPr/>
          </p:nvGrpSpPr>
          <p:grpSpPr>
            <a:xfrm>
              <a:off x="7299284" y="5289482"/>
              <a:ext cx="541138" cy="472816"/>
              <a:chOff x="1374945" y="3803073"/>
              <a:chExt cx="541138" cy="472816"/>
            </a:xfrm>
          </p:grpSpPr>
          <p:sp>
            <p:nvSpPr>
              <p:cNvPr id="35" name="椭圆 34">
                <a:extLst>
                  <a:ext uri="{FF2B5EF4-FFF2-40B4-BE49-F238E27FC236}">
                    <a16:creationId xmlns:a16="http://schemas.microsoft.com/office/drawing/2014/main" id="{02B3BBFE-E05A-40D6-BC0F-EC6BC7EC2A27}"/>
                  </a:ext>
                </a:extLst>
              </p:cNvPr>
              <p:cNvSpPr/>
              <p:nvPr/>
            </p:nvSpPr>
            <p:spPr>
              <a:xfrm>
                <a:off x="1374945" y="3819379"/>
                <a:ext cx="456510" cy="4565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j-ea"/>
                  <a:ea typeface="+mj-ea"/>
                </a:endParaRPr>
              </a:p>
            </p:txBody>
          </p:sp>
          <p:sp>
            <p:nvSpPr>
              <p:cNvPr id="36" name="文本框 39">
                <a:extLst>
                  <a:ext uri="{FF2B5EF4-FFF2-40B4-BE49-F238E27FC236}">
                    <a16:creationId xmlns:a16="http://schemas.microsoft.com/office/drawing/2014/main" id="{C3C0B736-95B4-406B-8A1B-BFCCBF32C24A}"/>
                  </a:ext>
                </a:extLst>
              </p:cNvPr>
              <p:cNvSpPr txBox="1"/>
              <p:nvPr/>
            </p:nvSpPr>
            <p:spPr>
              <a:xfrm>
                <a:off x="1418243" y="3803073"/>
                <a:ext cx="497840" cy="400110"/>
              </a:xfrm>
              <a:prstGeom prst="rect">
                <a:avLst/>
              </a:prstGeom>
              <a:noFill/>
            </p:spPr>
            <p:txBody>
              <a:bodyPr wrap="square" rtlCol="0">
                <a:spAutoFit/>
              </a:bodyPr>
              <a:lstStyle/>
              <a:p>
                <a:r>
                  <a:rPr lang="en-US" altLang="zh-CN" sz="2000" b="1" dirty="0">
                    <a:solidFill>
                      <a:schemeClr val="accent3"/>
                    </a:solidFill>
                    <a:latin typeface="+mj-ea"/>
                    <a:ea typeface="+mj-ea"/>
                  </a:rPr>
                  <a:t>5</a:t>
                </a:r>
                <a:endParaRPr lang="zh-CN" altLang="en-US" sz="2000" b="1" dirty="0">
                  <a:solidFill>
                    <a:schemeClr val="accent3"/>
                  </a:solidFill>
                  <a:latin typeface="+mj-ea"/>
                  <a:ea typeface="+mj-ea"/>
                </a:endParaRPr>
              </a:p>
            </p:txBody>
          </p:sp>
        </p:grpSp>
      </p:grpSp>
      <p:grpSp>
        <p:nvGrpSpPr>
          <p:cNvPr id="93" name="组合 92">
            <a:extLst>
              <a:ext uri="{FF2B5EF4-FFF2-40B4-BE49-F238E27FC236}">
                <a16:creationId xmlns:a16="http://schemas.microsoft.com/office/drawing/2014/main" id="{F268B4BD-84BC-470E-97E3-0E063A3E5542}"/>
              </a:ext>
            </a:extLst>
          </p:cNvPr>
          <p:cNvGrpSpPr/>
          <p:nvPr/>
        </p:nvGrpSpPr>
        <p:grpSpPr>
          <a:xfrm>
            <a:off x="5353244" y="5215291"/>
            <a:ext cx="1876519" cy="1488302"/>
            <a:chOff x="7420509" y="3057959"/>
            <a:chExt cx="2054644" cy="1771245"/>
          </a:xfrm>
        </p:grpSpPr>
        <p:sp>
          <p:nvSpPr>
            <p:cNvPr id="94" name="六边形 93">
              <a:extLst>
                <a:ext uri="{FF2B5EF4-FFF2-40B4-BE49-F238E27FC236}">
                  <a16:creationId xmlns:a16="http://schemas.microsoft.com/office/drawing/2014/main" id="{7DF0D375-250D-43CC-8DE6-37AF4D7722D4}"/>
                </a:ext>
              </a:extLst>
            </p:cNvPr>
            <p:cNvSpPr/>
            <p:nvPr/>
          </p:nvSpPr>
          <p:spPr>
            <a:xfrm>
              <a:off x="7420509" y="3057959"/>
              <a:ext cx="2054644" cy="1771245"/>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j-ea"/>
                <a:ea typeface="+mj-ea"/>
              </a:endParaRPr>
            </a:p>
          </p:txBody>
        </p:sp>
        <p:sp>
          <p:nvSpPr>
            <p:cNvPr id="95" name="矩形 94">
              <a:extLst>
                <a:ext uri="{FF2B5EF4-FFF2-40B4-BE49-F238E27FC236}">
                  <a16:creationId xmlns:a16="http://schemas.microsoft.com/office/drawing/2014/main" id="{512EF683-B225-4F43-BF77-DFBAC1EB6C4E}"/>
                </a:ext>
              </a:extLst>
            </p:cNvPr>
            <p:cNvSpPr/>
            <p:nvPr/>
          </p:nvSpPr>
          <p:spPr>
            <a:xfrm>
              <a:off x="7971130" y="3466528"/>
              <a:ext cx="1255713" cy="988979"/>
            </a:xfrm>
            <a:prstGeom prst="rect">
              <a:avLst/>
            </a:prstGeom>
            <a:noFill/>
          </p:spPr>
          <p:txBody>
            <a:bodyPr wrap="square">
              <a:spAutoFit/>
            </a:bodyPr>
            <a:lstStyle/>
            <a:p>
              <a:pPr algn="just" defTabSz="457200">
                <a:defRPr/>
              </a:pPr>
              <a:r>
                <a:rPr lang="zh-CN" altLang="en-US" sz="2400" b="1" kern="100" dirty="0">
                  <a:solidFill>
                    <a:srgbClr val="FFFDF8"/>
                  </a:solidFill>
                  <a:latin typeface="+mj-ea"/>
                  <a:ea typeface="+mj-ea"/>
                  <a:cs typeface="+mn-ea"/>
                  <a:sym typeface="+mn-lt"/>
                </a:rPr>
                <a:t>五对</a:t>
              </a:r>
              <a:endParaRPr lang="en-US" altLang="zh-CN" sz="2400" b="1" kern="100" dirty="0">
                <a:solidFill>
                  <a:srgbClr val="FFFDF8"/>
                </a:solidFill>
                <a:latin typeface="+mj-ea"/>
                <a:ea typeface="+mj-ea"/>
                <a:cs typeface="+mn-ea"/>
                <a:sym typeface="+mn-lt"/>
              </a:endParaRPr>
            </a:p>
            <a:p>
              <a:pPr algn="just" defTabSz="457200">
                <a:defRPr/>
              </a:pPr>
              <a:r>
                <a:rPr lang="zh-CN" altLang="en-US" sz="2400" b="1" kern="100" dirty="0">
                  <a:solidFill>
                    <a:srgbClr val="FFFDF8"/>
                  </a:solidFill>
                  <a:latin typeface="+mj-ea"/>
                  <a:ea typeface="+mj-ea"/>
                  <a:cs typeface="+mn-ea"/>
                  <a:sym typeface="+mn-lt"/>
                </a:rPr>
                <a:t>关系</a:t>
              </a:r>
            </a:p>
          </p:txBody>
        </p:sp>
      </p:grpSp>
      <p:grpSp>
        <p:nvGrpSpPr>
          <p:cNvPr id="7" name="组合 6"/>
          <p:cNvGrpSpPr/>
          <p:nvPr/>
        </p:nvGrpSpPr>
        <p:grpSpPr>
          <a:xfrm>
            <a:off x="1222409" y="5042967"/>
            <a:ext cx="4130835" cy="533276"/>
            <a:chOff x="1222409" y="5042967"/>
            <a:chExt cx="4130835" cy="533276"/>
          </a:xfrm>
        </p:grpSpPr>
        <p:sp>
          <p:nvSpPr>
            <p:cNvPr id="97" name="矩形 96"/>
            <p:cNvSpPr/>
            <p:nvPr/>
          </p:nvSpPr>
          <p:spPr>
            <a:xfrm>
              <a:off x="1222409" y="5042967"/>
              <a:ext cx="3632996" cy="507831"/>
            </a:xfrm>
            <a:prstGeom prst="rect">
              <a:avLst/>
            </a:prstGeom>
            <a:noFill/>
          </p:spPr>
          <p:txBody>
            <a:bodyPr wrap="square">
              <a:spAutoFit/>
            </a:bodyPr>
            <a:lstStyle/>
            <a:p>
              <a:pPr algn="just" defTabSz="457200">
                <a:lnSpc>
                  <a:spcPct val="150000"/>
                </a:lnSpc>
                <a:defRPr/>
              </a:pPr>
              <a:r>
                <a:rPr lang="zh-CN" altLang="en-US" dirty="0">
                  <a:solidFill>
                    <a:prstClr val="black"/>
                  </a:solidFill>
                  <a:latin typeface="+mj-ea"/>
                  <a:ea typeface="+mj-ea"/>
                  <a:cs typeface="+mn-ea"/>
                  <a:sym typeface="+mn-lt"/>
                </a:rPr>
                <a:t>既重视外部安全，又重视内部安全</a:t>
              </a:r>
            </a:p>
          </p:txBody>
        </p:sp>
        <p:grpSp>
          <p:nvGrpSpPr>
            <p:cNvPr id="98" name="组合 97">
              <a:extLst>
                <a:ext uri="{FF2B5EF4-FFF2-40B4-BE49-F238E27FC236}">
                  <a16:creationId xmlns:a16="http://schemas.microsoft.com/office/drawing/2014/main" id="{9F8F2A50-7E21-4300-AF5C-31FD766DC681}"/>
                </a:ext>
              </a:extLst>
            </p:cNvPr>
            <p:cNvGrpSpPr/>
            <p:nvPr/>
          </p:nvGrpSpPr>
          <p:grpSpPr>
            <a:xfrm>
              <a:off x="4812106" y="5103427"/>
              <a:ext cx="541138" cy="472816"/>
              <a:chOff x="1374945" y="3803073"/>
              <a:chExt cx="541138" cy="472816"/>
            </a:xfrm>
          </p:grpSpPr>
          <p:sp>
            <p:nvSpPr>
              <p:cNvPr id="99" name="椭圆 98">
                <a:extLst>
                  <a:ext uri="{FF2B5EF4-FFF2-40B4-BE49-F238E27FC236}">
                    <a16:creationId xmlns:a16="http://schemas.microsoft.com/office/drawing/2014/main" id="{F6FB5132-21C0-450B-B559-CE1EE5988ED8}"/>
                  </a:ext>
                </a:extLst>
              </p:cNvPr>
              <p:cNvSpPr/>
              <p:nvPr/>
            </p:nvSpPr>
            <p:spPr>
              <a:xfrm>
                <a:off x="1374945" y="3819379"/>
                <a:ext cx="456510" cy="4565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j-ea"/>
                  <a:ea typeface="+mj-ea"/>
                </a:endParaRPr>
              </a:p>
            </p:txBody>
          </p:sp>
          <p:sp>
            <p:nvSpPr>
              <p:cNvPr id="100" name="文本框 4">
                <a:extLst>
                  <a:ext uri="{FF2B5EF4-FFF2-40B4-BE49-F238E27FC236}">
                    <a16:creationId xmlns:a16="http://schemas.microsoft.com/office/drawing/2014/main" id="{EF647DE2-98DB-4184-A33E-7F9542509C7C}"/>
                  </a:ext>
                </a:extLst>
              </p:cNvPr>
              <p:cNvSpPr txBox="1"/>
              <p:nvPr/>
            </p:nvSpPr>
            <p:spPr>
              <a:xfrm>
                <a:off x="1418243" y="3803073"/>
                <a:ext cx="497840" cy="400110"/>
              </a:xfrm>
              <a:prstGeom prst="rect">
                <a:avLst/>
              </a:prstGeom>
              <a:noFill/>
            </p:spPr>
            <p:txBody>
              <a:bodyPr wrap="square" rtlCol="0">
                <a:spAutoFit/>
              </a:bodyPr>
              <a:lstStyle/>
              <a:p>
                <a:r>
                  <a:rPr lang="en-US" altLang="zh-CN" sz="2000" b="1" dirty="0">
                    <a:solidFill>
                      <a:schemeClr val="accent3"/>
                    </a:solidFill>
                    <a:latin typeface="+mj-ea"/>
                    <a:ea typeface="+mj-ea"/>
                  </a:rPr>
                  <a:t>2</a:t>
                </a:r>
                <a:endParaRPr lang="zh-CN" altLang="en-US" sz="2000" b="1" dirty="0">
                  <a:solidFill>
                    <a:schemeClr val="accent3"/>
                  </a:solidFill>
                  <a:latin typeface="+mj-ea"/>
                  <a:ea typeface="+mj-ea"/>
                </a:endParaRPr>
              </a:p>
            </p:txBody>
          </p:sp>
        </p:grpSp>
      </p:grpSp>
      <p:grpSp>
        <p:nvGrpSpPr>
          <p:cNvPr id="6" name="组合 5"/>
          <p:cNvGrpSpPr/>
          <p:nvPr/>
        </p:nvGrpSpPr>
        <p:grpSpPr>
          <a:xfrm>
            <a:off x="4312114" y="4022016"/>
            <a:ext cx="4006076" cy="926638"/>
            <a:chOff x="4312114" y="4022016"/>
            <a:chExt cx="4006076" cy="926638"/>
          </a:xfrm>
        </p:grpSpPr>
        <p:sp>
          <p:nvSpPr>
            <p:cNvPr id="102" name="矩形 101"/>
            <p:cNvSpPr/>
            <p:nvPr/>
          </p:nvSpPr>
          <p:spPr>
            <a:xfrm>
              <a:off x="4312114" y="4022016"/>
              <a:ext cx="4006076" cy="507831"/>
            </a:xfrm>
            <a:prstGeom prst="rect">
              <a:avLst/>
            </a:prstGeom>
            <a:noFill/>
          </p:spPr>
          <p:txBody>
            <a:bodyPr wrap="square">
              <a:spAutoFit/>
            </a:bodyPr>
            <a:lstStyle/>
            <a:p>
              <a:pPr algn="just" defTabSz="457200">
                <a:lnSpc>
                  <a:spcPct val="150000"/>
                </a:lnSpc>
                <a:defRPr/>
              </a:pPr>
              <a:r>
                <a:rPr lang="zh-CN" altLang="en-US" dirty="0">
                  <a:solidFill>
                    <a:prstClr val="black"/>
                  </a:solidFill>
                  <a:latin typeface="+mj-ea"/>
                  <a:ea typeface="+mj-ea"/>
                  <a:cs typeface="+mn-ea"/>
                  <a:sym typeface="+mn-lt"/>
                </a:rPr>
                <a:t>既重视发展问题，又重视安全问题</a:t>
              </a:r>
            </a:p>
          </p:txBody>
        </p:sp>
        <p:grpSp>
          <p:nvGrpSpPr>
            <p:cNvPr id="103" name="组合 102">
              <a:extLst>
                <a:ext uri="{FF2B5EF4-FFF2-40B4-BE49-F238E27FC236}">
                  <a16:creationId xmlns:a16="http://schemas.microsoft.com/office/drawing/2014/main" id="{25B54766-0310-49A1-9CF8-22C7A4828834}"/>
                </a:ext>
              </a:extLst>
            </p:cNvPr>
            <p:cNvGrpSpPr/>
            <p:nvPr/>
          </p:nvGrpSpPr>
          <p:grpSpPr>
            <a:xfrm>
              <a:off x="6095930" y="4475838"/>
              <a:ext cx="541138" cy="472816"/>
              <a:chOff x="1374945" y="3803073"/>
              <a:chExt cx="541138" cy="472816"/>
            </a:xfrm>
          </p:grpSpPr>
          <p:sp>
            <p:nvSpPr>
              <p:cNvPr id="104" name="椭圆 103">
                <a:extLst>
                  <a:ext uri="{FF2B5EF4-FFF2-40B4-BE49-F238E27FC236}">
                    <a16:creationId xmlns:a16="http://schemas.microsoft.com/office/drawing/2014/main" id="{4A7D8401-C6DF-4DC3-879F-50DDF09BC55D}"/>
                  </a:ext>
                </a:extLst>
              </p:cNvPr>
              <p:cNvSpPr/>
              <p:nvPr/>
            </p:nvSpPr>
            <p:spPr>
              <a:xfrm>
                <a:off x="1374945" y="3819379"/>
                <a:ext cx="456510" cy="4565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j-ea"/>
                  <a:ea typeface="+mj-ea"/>
                </a:endParaRPr>
              </a:p>
            </p:txBody>
          </p:sp>
          <p:sp>
            <p:nvSpPr>
              <p:cNvPr id="105" name="文本框 30">
                <a:extLst>
                  <a:ext uri="{FF2B5EF4-FFF2-40B4-BE49-F238E27FC236}">
                    <a16:creationId xmlns:a16="http://schemas.microsoft.com/office/drawing/2014/main" id="{C135E08D-F41D-4BB4-AB28-118727FA0064}"/>
                  </a:ext>
                </a:extLst>
              </p:cNvPr>
              <p:cNvSpPr txBox="1"/>
              <p:nvPr/>
            </p:nvSpPr>
            <p:spPr>
              <a:xfrm>
                <a:off x="1418243" y="3803073"/>
                <a:ext cx="497840" cy="400110"/>
              </a:xfrm>
              <a:prstGeom prst="rect">
                <a:avLst/>
              </a:prstGeom>
              <a:noFill/>
            </p:spPr>
            <p:txBody>
              <a:bodyPr wrap="square" rtlCol="0">
                <a:spAutoFit/>
              </a:bodyPr>
              <a:lstStyle/>
              <a:p>
                <a:r>
                  <a:rPr lang="en-US" altLang="zh-CN" sz="2000" b="1" dirty="0">
                    <a:solidFill>
                      <a:schemeClr val="accent3"/>
                    </a:solidFill>
                    <a:latin typeface="+mj-ea"/>
                    <a:ea typeface="+mj-ea"/>
                  </a:rPr>
                  <a:t>1</a:t>
                </a:r>
                <a:endParaRPr lang="zh-CN" altLang="en-US" sz="2000" b="1" dirty="0">
                  <a:solidFill>
                    <a:schemeClr val="accent3"/>
                  </a:solidFill>
                  <a:latin typeface="+mj-ea"/>
                  <a:ea typeface="+mj-ea"/>
                </a:endParaRPr>
              </a:p>
            </p:txBody>
          </p:sp>
        </p:grpSp>
      </p:grpSp>
      <p:grpSp>
        <p:nvGrpSpPr>
          <p:cNvPr id="121" name="组合 120"/>
          <p:cNvGrpSpPr/>
          <p:nvPr/>
        </p:nvGrpSpPr>
        <p:grpSpPr>
          <a:xfrm>
            <a:off x="798897" y="6001060"/>
            <a:ext cx="4554347" cy="520125"/>
            <a:chOff x="798897" y="6001060"/>
            <a:chExt cx="4554347" cy="520125"/>
          </a:xfrm>
        </p:grpSpPr>
        <p:sp>
          <p:nvSpPr>
            <p:cNvPr id="107" name="矩形 106"/>
            <p:cNvSpPr/>
            <p:nvPr/>
          </p:nvSpPr>
          <p:spPr>
            <a:xfrm>
              <a:off x="798897" y="6001060"/>
              <a:ext cx="4034859" cy="507831"/>
            </a:xfrm>
            <a:prstGeom prst="rect">
              <a:avLst/>
            </a:prstGeom>
            <a:noFill/>
          </p:spPr>
          <p:txBody>
            <a:bodyPr wrap="square">
              <a:spAutoFit/>
            </a:bodyPr>
            <a:lstStyle/>
            <a:p>
              <a:pPr algn="just" defTabSz="457200">
                <a:lnSpc>
                  <a:spcPct val="150000"/>
                </a:lnSpc>
                <a:defRPr/>
              </a:pPr>
              <a:r>
                <a:rPr lang="zh-CN" altLang="en-US" dirty="0">
                  <a:solidFill>
                    <a:prstClr val="black"/>
                  </a:solidFill>
                  <a:latin typeface="+mj-ea"/>
                  <a:cs typeface="+mn-ea"/>
                  <a:sym typeface="+mn-lt"/>
                </a:rPr>
                <a:t>既重视国土安全，又重视国民安全</a:t>
              </a:r>
            </a:p>
          </p:txBody>
        </p:sp>
        <p:grpSp>
          <p:nvGrpSpPr>
            <p:cNvPr id="108" name="组合 107">
              <a:extLst>
                <a:ext uri="{FF2B5EF4-FFF2-40B4-BE49-F238E27FC236}">
                  <a16:creationId xmlns:a16="http://schemas.microsoft.com/office/drawing/2014/main" id="{524E588F-6C34-4E3A-B356-00D7D551342D}"/>
                </a:ext>
              </a:extLst>
            </p:cNvPr>
            <p:cNvGrpSpPr/>
            <p:nvPr/>
          </p:nvGrpSpPr>
          <p:grpSpPr>
            <a:xfrm>
              <a:off x="4812106" y="6048369"/>
              <a:ext cx="541138" cy="472816"/>
              <a:chOff x="1374945" y="3803073"/>
              <a:chExt cx="541138" cy="472816"/>
            </a:xfrm>
          </p:grpSpPr>
          <p:sp>
            <p:nvSpPr>
              <p:cNvPr id="109" name="椭圆 108">
                <a:extLst>
                  <a:ext uri="{FF2B5EF4-FFF2-40B4-BE49-F238E27FC236}">
                    <a16:creationId xmlns:a16="http://schemas.microsoft.com/office/drawing/2014/main" id="{51124A8C-0F3D-446C-896D-E4642CAF3A57}"/>
                  </a:ext>
                </a:extLst>
              </p:cNvPr>
              <p:cNvSpPr/>
              <p:nvPr/>
            </p:nvSpPr>
            <p:spPr>
              <a:xfrm>
                <a:off x="1374945" y="3819379"/>
                <a:ext cx="456510" cy="4565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j-ea"/>
                  <a:ea typeface="+mj-ea"/>
                </a:endParaRPr>
              </a:p>
            </p:txBody>
          </p:sp>
          <p:sp>
            <p:nvSpPr>
              <p:cNvPr id="110" name="文本框 33">
                <a:extLst>
                  <a:ext uri="{FF2B5EF4-FFF2-40B4-BE49-F238E27FC236}">
                    <a16:creationId xmlns:a16="http://schemas.microsoft.com/office/drawing/2014/main" id="{4CD0B79F-24BD-465F-8EF9-5F0B871303A3}"/>
                  </a:ext>
                </a:extLst>
              </p:cNvPr>
              <p:cNvSpPr txBox="1"/>
              <p:nvPr/>
            </p:nvSpPr>
            <p:spPr>
              <a:xfrm>
                <a:off x="1418243" y="3803073"/>
                <a:ext cx="497840" cy="400110"/>
              </a:xfrm>
              <a:prstGeom prst="rect">
                <a:avLst/>
              </a:prstGeom>
              <a:noFill/>
            </p:spPr>
            <p:txBody>
              <a:bodyPr wrap="square" rtlCol="0">
                <a:spAutoFit/>
              </a:bodyPr>
              <a:lstStyle/>
              <a:p>
                <a:r>
                  <a:rPr lang="en-US" altLang="zh-CN" sz="2000" b="1" dirty="0">
                    <a:solidFill>
                      <a:schemeClr val="accent3"/>
                    </a:solidFill>
                    <a:latin typeface="+mj-ea"/>
                    <a:ea typeface="+mj-ea"/>
                  </a:rPr>
                  <a:t>3</a:t>
                </a:r>
                <a:endParaRPr lang="zh-CN" altLang="en-US" sz="2000" b="1" dirty="0">
                  <a:solidFill>
                    <a:schemeClr val="accent3"/>
                  </a:solidFill>
                  <a:latin typeface="+mj-ea"/>
                  <a:ea typeface="+mj-ea"/>
                </a:endParaRPr>
              </a:p>
            </p:txBody>
          </p:sp>
        </p:grpSp>
      </p:grpSp>
      <p:grpSp>
        <p:nvGrpSpPr>
          <p:cNvPr id="122" name="组合 121"/>
          <p:cNvGrpSpPr/>
          <p:nvPr/>
        </p:nvGrpSpPr>
        <p:grpSpPr>
          <a:xfrm>
            <a:off x="7134126" y="5025666"/>
            <a:ext cx="4370341" cy="533275"/>
            <a:chOff x="7134126" y="5025666"/>
            <a:chExt cx="4370341" cy="533275"/>
          </a:xfrm>
        </p:grpSpPr>
        <p:sp>
          <p:nvSpPr>
            <p:cNvPr id="112" name="矩形 111"/>
            <p:cNvSpPr/>
            <p:nvPr/>
          </p:nvSpPr>
          <p:spPr>
            <a:xfrm>
              <a:off x="7572184" y="5025666"/>
              <a:ext cx="3932283" cy="458908"/>
            </a:xfrm>
            <a:prstGeom prst="rect">
              <a:avLst/>
            </a:prstGeom>
            <a:noFill/>
          </p:spPr>
          <p:txBody>
            <a:bodyPr wrap="square">
              <a:spAutoFit/>
            </a:bodyPr>
            <a:lstStyle/>
            <a:p>
              <a:pPr algn="just" defTabSz="457200">
                <a:lnSpc>
                  <a:spcPct val="150000"/>
                </a:lnSpc>
                <a:defRPr/>
              </a:pPr>
              <a:r>
                <a:rPr lang="zh-CN" altLang="en-US" dirty="0">
                  <a:solidFill>
                    <a:prstClr val="black"/>
                  </a:solidFill>
                  <a:latin typeface="+mj-ea"/>
                  <a:ea typeface="+mj-ea"/>
                  <a:cs typeface="+mn-ea"/>
                  <a:sym typeface="+mn-lt"/>
                </a:rPr>
                <a:t>既重视传统安全，又重视非传统安全</a:t>
              </a:r>
            </a:p>
          </p:txBody>
        </p:sp>
        <p:grpSp>
          <p:nvGrpSpPr>
            <p:cNvPr id="113" name="组合 112">
              <a:extLst>
                <a:ext uri="{FF2B5EF4-FFF2-40B4-BE49-F238E27FC236}">
                  <a16:creationId xmlns:a16="http://schemas.microsoft.com/office/drawing/2014/main" id="{EDBC2CE3-F59E-4B50-B0C9-2CEB08F7081E}"/>
                </a:ext>
              </a:extLst>
            </p:cNvPr>
            <p:cNvGrpSpPr/>
            <p:nvPr/>
          </p:nvGrpSpPr>
          <p:grpSpPr>
            <a:xfrm>
              <a:off x="7134126" y="5086125"/>
              <a:ext cx="541138" cy="472816"/>
              <a:chOff x="1374945" y="3803073"/>
              <a:chExt cx="541138" cy="472816"/>
            </a:xfrm>
          </p:grpSpPr>
          <p:sp>
            <p:nvSpPr>
              <p:cNvPr id="114" name="椭圆 113">
                <a:extLst>
                  <a:ext uri="{FF2B5EF4-FFF2-40B4-BE49-F238E27FC236}">
                    <a16:creationId xmlns:a16="http://schemas.microsoft.com/office/drawing/2014/main" id="{141F9497-3D3F-4BBC-9459-FCFF44647C4F}"/>
                  </a:ext>
                </a:extLst>
              </p:cNvPr>
              <p:cNvSpPr/>
              <p:nvPr/>
            </p:nvSpPr>
            <p:spPr>
              <a:xfrm>
                <a:off x="1374945" y="3819379"/>
                <a:ext cx="456510" cy="4565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j-ea"/>
                  <a:ea typeface="+mj-ea"/>
                </a:endParaRPr>
              </a:p>
            </p:txBody>
          </p:sp>
          <p:sp>
            <p:nvSpPr>
              <p:cNvPr id="115" name="文本框 36">
                <a:extLst>
                  <a:ext uri="{FF2B5EF4-FFF2-40B4-BE49-F238E27FC236}">
                    <a16:creationId xmlns:a16="http://schemas.microsoft.com/office/drawing/2014/main" id="{C67CDB3F-5F46-4754-BBFC-F5FF08EC5FE1}"/>
                  </a:ext>
                </a:extLst>
              </p:cNvPr>
              <p:cNvSpPr txBox="1"/>
              <p:nvPr/>
            </p:nvSpPr>
            <p:spPr>
              <a:xfrm>
                <a:off x="1418243" y="3803073"/>
                <a:ext cx="497840" cy="400110"/>
              </a:xfrm>
              <a:prstGeom prst="rect">
                <a:avLst/>
              </a:prstGeom>
              <a:noFill/>
            </p:spPr>
            <p:txBody>
              <a:bodyPr wrap="square" rtlCol="0">
                <a:spAutoFit/>
              </a:bodyPr>
              <a:lstStyle/>
              <a:p>
                <a:r>
                  <a:rPr lang="en-US" altLang="zh-CN" sz="2000" b="1" dirty="0">
                    <a:solidFill>
                      <a:schemeClr val="accent3"/>
                    </a:solidFill>
                    <a:latin typeface="+mj-ea"/>
                    <a:ea typeface="+mj-ea"/>
                  </a:rPr>
                  <a:t>4</a:t>
                </a:r>
                <a:endParaRPr lang="zh-CN" altLang="en-US" sz="2000" b="1" dirty="0">
                  <a:solidFill>
                    <a:schemeClr val="accent3"/>
                  </a:solidFill>
                  <a:latin typeface="+mj-ea"/>
                  <a:ea typeface="+mj-ea"/>
                </a:endParaRPr>
              </a:p>
            </p:txBody>
          </p:sp>
        </p:grpSp>
      </p:grpSp>
      <p:grpSp>
        <p:nvGrpSpPr>
          <p:cNvPr id="123" name="组合 122"/>
          <p:cNvGrpSpPr/>
          <p:nvPr/>
        </p:nvGrpSpPr>
        <p:grpSpPr>
          <a:xfrm>
            <a:off x="7339686" y="6072953"/>
            <a:ext cx="4164781" cy="507831"/>
            <a:chOff x="7339686" y="6072953"/>
            <a:chExt cx="4164781" cy="507831"/>
          </a:xfrm>
        </p:grpSpPr>
        <p:sp>
          <p:nvSpPr>
            <p:cNvPr id="117" name="矩形 116"/>
            <p:cNvSpPr/>
            <p:nvPr/>
          </p:nvSpPr>
          <p:spPr>
            <a:xfrm>
              <a:off x="7854561" y="6072953"/>
              <a:ext cx="3649906" cy="507831"/>
            </a:xfrm>
            <a:prstGeom prst="rect">
              <a:avLst/>
            </a:prstGeom>
            <a:noFill/>
          </p:spPr>
          <p:txBody>
            <a:bodyPr wrap="square">
              <a:spAutoFit/>
            </a:bodyPr>
            <a:lstStyle/>
            <a:p>
              <a:pPr algn="just" defTabSz="457200">
                <a:lnSpc>
                  <a:spcPct val="150000"/>
                </a:lnSpc>
                <a:defRPr/>
              </a:pPr>
              <a:r>
                <a:rPr lang="zh-CN" altLang="en-US" dirty="0">
                  <a:solidFill>
                    <a:prstClr val="black"/>
                  </a:solidFill>
                  <a:latin typeface="+mj-ea"/>
                  <a:ea typeface="+mj-ea"/>
                  <a:cs typeface="+mn-ea"/>
                  <a:sym typeface="+mn-lt"/>
                </a:rPr>
                <a:t>既重视自身安全，又重视共同安全</a:t>
              </a:r>
            </a:p>
          </p:txBody>
        </p:sp>
        <p:grpSp>
          <p:nvGrpSpPr>
            <p:cNvPr id="118" name="组合 117">
              <a:extLst>
                <a:ext uri="{FF2B5EF4-FFF2-40B4-BE49-F238E27FC236}">
                  <a16:creationId xmlns:a16="http://schemas.microsoft.com/office/drawing/2014/main" id="{D2EBC809-6D7D-45F7-8E71-8E01E8B17533}"/>
                </a:ext>
              </a:extLst>
            </p:cNvPr>
            <p:cNvGrpSpPr/>
            <p:nvPr/>
          </p:nvGrpSpPr>
          <p:grpSpPr>
            <a:xfrm>
              <a:off x="7339686" y="6099248"/>
              <a:ext cx="541138" cy="472816"/>
              <a:chOff x="1374945" y="3803073"/>
              <a:chExt cx="541138" cy="472816"/>
            </a:xfrm>
          </p:grpSpPr>
          <p:sp>
            <p:nvSpPr>
              <p:cNvPr id="119" name="椭圆 118">
                <a:extLst>
                  <a:ext uri="{FF2B5EF4-FFF2-40B4-BE49-F238E27FC236}">
                    <a16:creationId xmlns:a16="http://schemas.microsoft.com/office/drawing/2014/main" id="{02B3BBFE-E05A-40D6-BC0F-EC6BC7EC2A27}"/>
                  </a:ext>
                </a:extLst>
              </p:cNvPr>
              <p:cNvSpPr/>
              <p:nvPr/>
            </p:nvSpPr>
            <p:spPr>
              <a:xfrm>
                <a:off x="1374945" y="3819379"/>
                <a:ext cx="456510" cy="45651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latin typeface="+mj-ea"/>
                  <a:ea typeface="+mj-ea"/>
                </a:endParaRPr>
              </a:p>
            </p:txBody>
          </p:sp>
          <p:sp>
            <p:nvSpPr>
              <p:cNvPr id="120" name="文本框 39">
                <a:extLst>
                  <a:ext uri="{FF2B5EF4-FFF2-40B4-BE49-F238E27FC236}">
                    <a16:creationId xmlns:a16="http://schemas.microsoft.com/office/drawing/2014/main" id="{C3C0B736-95B4-406B-8A1B-BFCCBF32C24A}"/>
                  </a:ext>
                </a:extLst>
              </p:cNvPr>
              <p:cNvSpPr txBox="1"/>
              <p:nvPr/>
            </p:nvSpPr>
            <p:spPr>
              <a:xfrm>
                <a:off x="1418243" y="3803073"/>
                <a:ext cx="497840" cy="400110"/>
              </a:xfrm>
              <a:prstGeom prst="rect">
                <a:avLst/>
              </a:prstGeom>
              <a:noFill/>
            </p:spPr>
            <p:txBody>
              <a:bodyPr wrap="square" rtlCol="0">
                <a:spAutoFit/>
              </a:bodyPr>
              <a:lstStyle/>
              <a:p>
                <a:r>
                  <a:rPr lang="en-US" altLang="zh-CN" sz="2000" b="1" dirty="0">
                    <a:solidFill>
                      <a:schemeClr val="accent3"/>
                    </a:solidFill>
                    <a:latin typeface="+mj-ea"/>
                    <a:ea typeface="+mj-ea"/>
                  </a:rPr>
                  <a:t>5</a:t>
                </a:r>
                <a:endParaRPr lang="zh-CN" altLang="en-US" sz="2000" b="1" dirty="0">
                  <a:solidFill>
                    <a:schemeClr val="accent3"/>
                  </a:solidFill>
                  <a:latin typeface="+mj-ea"/>
                  <a:ea typeface="+mj-ea"/>
                </a:endParaRPr>
              </a:p>
            </p:txBody>
          </p:sp>
        </p:grpSp>
      </p:grpSp>
      <p:sp>
        <p:nvSpPr>
          <p:cNvPr id="5" name="TextBox 4"/>
          <p:cNvSpPr txBox="1"/>
          <p:nvPr/>
        </p:nvSpPr>
        <p:spPr>
          <a:xfrm>
            <a:off x="921473" y="945542"/>
            <a:ext cx="2735127" cy="535531"/>
          </a:xfrm>
          <a:prstGeom prst="rect">
            <a:avLst/>
          </a:prstGeom>
          <a:solidFill>
            <a:schemeClr val="accent1"/>
          </a:solidFill>
          <a:ln>
            <a:solidFill>
              <a:schemeClr val="accent1"/>
            </a:solidFill>
            <a:prstDash val="sysDot"/>
          </a:ln>
        </p:spPr>
        <p:txBody>
          <a:bodyPr wrap="square" rtlCol="0" anchor="ctr">
            <a:spAutoFit/>
          </a:bodyPr>
          <a:lstStyle/>
          <a:p>
            <a:pPr>
              <a:lnSpc>
                <a:spcPct val="120000"/>
              </a:lnSpc>
            </a:pPr>
            <a:r>
              <a:rPr lang="zh-CN" altLang="en-US" dirty="0">
                <a:solidFill>
                  <a:schemeClr val="bg1"/>
                </a:solidFill>
              </a:rPr>
              <a:t>总体国家安全观的</a:t>
            </a:r>
            <a:r>
              <a:rPr lang="zh-CN" altLang="en-US" sz="2400" b="1" dirty="0">
                <a:solidFill>
                  <a:schemeClr val="bg1"/>
                </a:solidFill>
              </a:rPr>
              <a:t>关键</a:t>
            </a:r>
          </a:p>
        </p:txBody>
      </p:sp>
    </p:spTree>
    <p:extLst>
      <p:ext uri="{BB962C8B-B14F-4D97-AF65-F5344CB8AC3E}">
        <p14:creationId xmlns:p14="http://schemas.microsoft.com/office/powerpoint/2010/main" val="11980113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6" presetClass="entr" presetSubtype="32"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circle(out)">
                                      <p:cBhvr>
                                        <p:cTn id="11" dur="750"/>
                                        <p:tgtEl>
                                          <p:spTgt spid="9"/>
                                        </p:tgtEl>
                                      </p:cBhvr>
                                    </p:animEffect>
                                  </p:childTnLst>
                                </p:cTn>
                              </p:par>
                            </p:childTnLst>
                          </p:cTn>
                        </p:par>
                        <p:par>
                          <p:cTn id="12" fill="hold">
                            <p:stCondLst>
                              <p:cond delay="1250"/>
                            </p:stCondLst>
                            <p:childTnLst>
                              <p:par>
                                <p:cTn id="13" presetID="16" presetClass="entr" presetSubtype="37" fill="hold" nodeType="after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arn(outVertical)">
                                      <p:cBhvr>
                                        <p:cTn id="15" dur="750"/>
                                        <p:tgtEl>
                                          <p:spTgt spid="17"/>
                                        </p:tgtEl>
                                      </p:cBhvr>
                                    </p:animEffect>
                                  </p:childTnLst>
                                </p:cTn>
                              </p:par>
                            </p:childTnLst>
                          </p:cTn>
                        </p:par>
                        <p:par>
                          <p:cTn id="16" fill="hold">
                            <p:stCondLst>
                              <p:cond delay="2000"/>
                            </p:stCondLst>
                            <p:childTnLst>
                              <p:par>
                                <p:cTn id="17" presetID="22" presetClass="entr" presetSubtype="2" fill="hold" nodeType="after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wipe(right)">
                                      <p:cBhvr>
                                        <p:cTn id="19" dur="750"/>
                                        <p:tgtEl>
                                          <p:spTgt spid="12"/>
                                        </p:tgtEl>
                                      </p:cBhvr>
                                    </p:animEffect>
                                  </p:childTnLst>
                                </p:cTn>
                              </p:par>
                            </p:childTnLst>
                          </p:cTn>
                        </p:par>
                        <p:par>
                          <p:cTn id="20" fill="hold">
                            <p:stCondLst>
                              <p:cond delay="2750"/>
                            </p:stCondLst>
                            <p:childTnLst>
                              <p:par>
                                <p:cTn id="21" presetID="22" presetClass="entr" presetSubtype="2"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right)">
                                      <p:cBhvr>
                                        <p:cTn id="23" dur="750"/>
                                        <p:tgtEl>
                                          <p:spTgt spid="22"/>
                                        </p:tgtEl>
                                      </p:cBhvr>
                                    </p:animEffect>
                                  </p:childTnLst>
                                </p:cTn>
                              </p:par>
                            </p:childTnLst>
                          </p:cTn>
                        </p:par>
                        <p:par>
                          <p:cTn id="24" fill="hold">
                            <p:stCondLst>
                              <p:cond delay="3500"/>
                            </p:stCondLst>
                            <p:childTnLst>
                              <p:par>
                                <p:cTn id="25" presetID="22" presetClass="entr" presetSubtype="8" fill="hold" nodeType="afterEffect">
                                  <p:stCondLst>
                                    <p:cond delay="0"/>
                                  </p:stCondLst>
                                  <p:childTnLst>
                                    <p:set>
                                      <p:cBhvr>
                                        <p:cTn id="26" dur="1" fill="hold">
                                          <p:stCondLst>
                                            <p:cond delay="0"/>
                                          </p:stCondLst>
                                        </p:cTn>
                                        <p:tgtEl>
                                          <p:spTgt spid="27"/>
                                        </p:tgtEl>
                                        <p:attrNameLst>
                                          <p:attrName>style.visibility</p:attrName>
                                        </p:attrNameLst>
                                      </p:cBhvr>
                                      <p:to>
                                        <p:strVal val="visible"/>
                                      </p:to>
                                    </p:set>
                                    <p:animEffect transition="in" filter="wipe(left)">
                                      <p:cBhvr>
                                        <p:cTn id="27" dur="750"/>
                                        <p:tgtEl>
                                          <p:spTgt spid="27"/>
                                        </p:tgtEl>
                                      </p:cBhvr>
                                    </p:animEffect>
                                  </p:childTnLst>
                                </p:cTn>
                              </p:par>
                            </p:childTnLst>
                          </p:cTn>
                        </p:par>
                        <p:par>
                          <p:cTn id="28" fill="hold">
                            <p:stCondLst>
                              <p:cond delay="4250"/>
                            </p:stCondLst>
                            <p:childTnLst>
                              <p:par>
                                <p:cTn id="29" presetID="22" presetClass="entr" presetSubtype="8" fill="hold" nodeType="after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wipe(left)">
                                      <p:cBhvr>
                                        <p:cTn id="31" dur="750"/>
                                        <p:tgtEl>
                                          <p:spTgt spid="32"/>
                                        </p:tgtEl>
                                      </p:cBhvr>
                                    </p:animEffect>
                                  </p:childTnLst>
                                </p:cTn>
                              </p:par>
                            </p:childTnLst>
                          </p:cTn>
                        </p:par>
                        <p:par>
                          <p:cTn id="32" fill="hold">
                            <p:stCondLst>
                              <p:cond delay="5000"/>
                            </p:stCondLst>
                            <p:childTnLst>
                              <p:par>
                                <p:cTn id="33" presetID="6" presetClass="entr" presetSubtype="32" fill="hold" nodeType="afterEffect">
                                  <p:stCondLst>
                                    <p:cond delay="0"/>
                                  </p:stCondLst>
                                  <p:childTnLst>
                                    <p:set>
                                      <p:cBhvr>
                                        <p:cTn id="34" dur="1" fill="hold">
                                          <p:stCondLst>
                                            <p:cond delay="0"/>
                                          </p:stCondLst>
                                        </p:cTn>
                                        <p:tgtEl>
                                          <p:spTgt spid="93"/>
                                        </p:tgtEl>
                                        <p:attrNameLst>
                                          <p:attrName>style.visibility</p:attrName>
                                        </p:attrNameLst>
                                      </p:cBhvr>
                                      <p:to>
                                        <p:strVal val="visible"/>
                                      </p:to>
                                    </p:set>
                                    <p:animEffect transition="in" filter="circle(out)">
                                      <p:cBhvr>
                                        <p:cTn id="35" dur="1250"/>
                                        <p:tgtEl>
                                          <p:spTgt spid="93"/>
                                        </p:tgtEl>
                                      </p:cBhvr>
                                    </p:animEffect>
                                  </p:childTnLst>
                                </p:cTn>
                              </p:par>
                            </p:childTnLst>
                          </p:cTn>
                        </p:par>
                        <p:par>
                          <p:cTn id="36" fill="hold">
                            <p:stCondLst>
                              <p:cond delay="6250"/>
                            </p:stCondLst>
                            <p:childTnLst>
                              <p:par>
                                <p:cTn id="37" presetID="22" presetClass="entr" presetSubtype="4"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down)">
                                      <p:cBhvr>
                                        <p:cTn id="39" dur="500"/>
                                        <p:tgtEl>
                                          <p:spTgt spid="6"/>
                                        </p:tgtEl>
                                      </p:cBhvr>
                                    </p:animEffect>
                                  </p:childTnLst>
                                </p:cTn>
                              </p:par>
                            </p:childTnLst>
                          </p:cTn>
                        </p:par>
                        <p:par>
                          <p:cTn id="40" fill="hold">
                            <p:stCondLst>
                              <p:cond delay="6750"/>
                            </p:stCondLst>
                            <p:childTnLst>
                              <p:par>
                                <p:cTn id="41" presetID="22" presetClass="entr" presetSubtype="4" fill="hold" nodeType="afterEffect">
                                  <p:stCondLst>
                                    <p:cond delay="0"/>
                                  </p:stCondLst>
                                  <p:childTnLst>
                                    <p:set>
                                      <p:cBhvr>
                                        <p:cTn id="42" dur="1" fill="hold">
                                          <p:stCondLst>
                                            <p:cond delay="0"/>
                                          </p:stCondLst>
                                        </p:cTn>
                                        <p:tgtEl>
                                          <p:spTgt spid="7"/>
                                        </p:tgtEl>
                                        <p:attrNameLst>
                                          <p:attrName>style.visibility</p:attrName>
                                        </p:attrNameLst>
                                      </p:cBhvr>
                                      <p:to>
                                        <p:strVal val="visible"/>
                                      </p:to>
                                    </p:set>
                                    <p:animEffect transition="in" filter="wipe(down)">
                                      <p:cBhvr>
                                        <p:cTn id="43" dur="500"/>
                                        <p:tgtEl>
                                          <p:spTgt spid="7"/>
                                        </p:tgtEl>
                                      </p:cBhvr>
                                    </p:animEffect>
                                  </p:childTnLst>
                                </p:cTn>
                              </p:par>
                            </p:childTnLst>
                          </p:cTn>
                        </p:par>
                        <p:par>
                          <p:cTn id="44" fill="hold">
                            <p:stCondLst>
                              <p:cond delay="7250"/>
                            </p:stCondLst>
                            <p:childTnLst>
                              <p:par>
                                <p:cTn id="45" presetID="22" presetClass="entr" presetSubtype="4" fill="hold" nodeType="afterEffect">
                                  <p:stCondLst>
                                    <p:cond delay="0"/>
                                  </p:stCondLst>
                                  <p:childTnLst>
                                    <p:set>
                                      <p:cBhvr>
                                        <p:cTn id="46" dur="1" fill="hold">
                                          <p:stCondLst>
                                            <p:cond delay="0"/>
                                          </p:stCondLst>
                                        </p:cTn>
                                        <p:tgtEl>
                                          <p:spTgt spid="121"/>
                                        </p:tgtEl>
                                        <p:attrNameLst>
                                          <p:attrName>style.visibility</p:attrName>
                                        </p:attrNameLst>
                                      </p:cBhvr>
                                      <p:to>
                                        <p:strVal val="visible"/>
                                      </p:to>
                                    </p:set>
                                    <p:animEffect transition="in" filter="wipe(down)">
                                      <p:cBhvr>
                                        <p:cTn id="47" dur="500"/>
                                        <p:tgtEl>
                                          <p:spTgt spid="121"/>
                                        </p:tgtEl>
                                      </p:cBhvr>
                                    </p:animEffect>
                                  </p:childTnLst>
                                </p:cTn>
                              </p:par>
                            </p:childTnLst>
                          </p:cTn>
                        </p:par>
                        <p:par>
                          <p:cTn id="48" fill="hold">
                            <p:stCondLst>
                              <p:cond delay="7750"/>
                            </p:stCondLst>
                            <p:childTnLst>
                              <p:par>
                                <p:cTn id="49" presetID="22" presetClass="entr" presetSubtype="4" fill="hold" nodeType="afterEffect">
                                  <p:stCondLst>
                                    <p:cond delay="0"/>
                                  </p:stCondLst>
                                  <p:childTnLst>
                                    <p:set>
                                      <p:cBhvr>
                                        <p:cTn id="50" dur="1" fill="hold">
                                          <p:stCondLst>
                                            <p:cond delay="0"/>
                                          </p:stCondLst>
                                        </p:cTn>
                                        <p:tgtEl>
                                          <p:spTgt spid="122"/>
                                        </p:tgtEl>
                                        <p:attrNameLst>
                                          <p:attrName>style.visibility</p:attrName>
                                        </p:attrNameLst>
                                      </p:cBhvr>
                                      <p:to>
                                        <p:strVal val="visible"/>
                                      </p:to>
                                    </p:set>
                                    <p:animEffect transition="in" filter="wipe(down)">
                                      <p:cBhvr>
                                        <p:cTn id="51" dur="500"/>
                                        <p:tgtEl>
                                          <p:spTgt spid="122"/>
                                        </p:tgtEl>
                                      </p:cBhvr>
                                    </p:animEffect>
                                  </p:childTnLst>
                                </p:cTn>
                              </p:par>
                            </p:childTnLst>
                          </p:cTn>
                        </p:par>
                        <p:par>
                          <p:cTn id="52" fill="hold">
                            <p:stCondLst>
                              <p:cond delay="8250"/>
                            </p:stCondLst>
                            <p:childTnLst>
                              <p:par>
                                <p:cTn id="53" presetID="22" presetClass="entr" presetSubtype="4" fill="hold" nodeType="afterEffect">
                                  <p:stCondLst>
                                    <p:cond delay="0"/>
                                  </p:stCondLst>
                                  <p:childTnLst>
                                    <p:set>
                                      <p:cBhvr>
                                        <p:cTn id="54" dur="1" fill="hold">
                                          <p:stCondLst>
                                            <p:cond delay="0"/>
                                          </p:stCondLst>
                                        </p:cTn>
                                        <p:tgtEl>
                                          <p:spTgt spid="123"/>
                                        </p:tgtEl>
                                        <p:attrNameLst>
                                          <p:attrName>style.visibility</p:attrName>
                                        </p:attrNameLst>
                                      </p:cBhvr>
                                      <p:to>
                                        <p:strVal val="visible"/>
                                      </p:to>
                                    </p:set>
                                    <p:animEffect transition="in" filter="wipe(down)">
                                      <p:cBhvr>
                                        <p:cTn id="55" dur="50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E9891813-F14D-47C1-B3A9-F4F4463FAEA9}"/>
              </a:ext>
            </a:extLst>
          </p:cNvPr>
          <p:cNvSpPr/>
          <p:nvPr/>
        </p:nvSpPr>
        <p:spPr>
          <a:xfrm>
            <a:off x="303461" y="336798"/>
            <a:ext cx="424954" cy="424954"/>
          </a:xfrm>
          <a:prstGeom prst="ellipse">
            <a:avLst/>
          </a:prstGeom>
          <a:solidFill>
            <a:srgbClr val="033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a:extLst>
              <a:ext uri="{FF2B5EF4-FFF2-40B4-BE49-F238E27FC236}">
                <a16:creationId xmlns:a16="http://schemas.microsoft.com/office/drawing/2014/main" id="{BBBC3749-C35C-45DD-B9AA-7C2F092547D2}"/>
              </a:ext>
            </a:extLst>
          </p:cNvPr>
          <p:cNvCxnSpPr>
            <a:cxnSpLocks/>
          </p:cNvCxnSpPr>
          <p:nvPr/>
        </p:nvCxnSpPr>
        <p:spPr>
          <a:xfrm>
            <a:off x="979166" y="761752"/>
            <a:ext cx="10323834" cy="0"/>
          </a:xfrm>
          <a:prstGeom prst="line">
            <a:avLst/>
          </a:prstGeom>
          <a:ln w="12700">
            <a:solidFill>
              <a:schemeClr val="tx1">
                <a:lumMod val="75000"/>
                <a:lumOff val="25000"/>
              </a:schemeClr>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Line 33">
            <a:extLst>
              <a:ext uri="{FF2B5EF4-FFF2-40B4-BE49-F238E27FC236}">
                <a16:creationId xmlns:a16="http://schemas.microsoft.com/office/drawing/2014/main" id="{29022720-6E56-46F5-A58F-5916267B9261}"/>
              </a:ext>
            </a:extLst>
          </p:cNvPr>
          <p:cNvSpPr>
            <a:spLocks noChangeShapeType="1"/>
          </p:cNvSpPr>
          <p:nvPr/>
        </p:nvSpPr>
        <p:spPr bwMode="auto">
          <a:xfrm flipH="1" flipV="1">
            <a:off x="2641600" y="1624990"/>
            <a:ext cx="5120198" cy="0"/>
          </a:xfrm>
          <a:prstGeom prst="line">
            <a:avLst/>
          </a:prstGeom>
          <a:noFill/>
          <a:ln w="19050">
            <a:solidFill>
              <a:schemeClr val="bg1">
                <a:lumMod val="50000"/>
              </a:schemeClr>
            </a:solidFill>
            <a:prstDash val="sysDot"/>
            <a:round/>
            <a:headEnd/>
            <a:tailEnd/>
          </a:ln>
          <a:effectLst/>
        </p:spPr>
        <p:txBody>
          <a:bodyPr lIns="91385" tIns="45693" rIns="91385" bIns="45693"/>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da-DK">
              <a:sym typeface="Agency FB" panose="020B0503020202020204" pitchFamily="34" charset="0"/>
            </a:endParaRPr>
          </a:p>
        </p:txBody>
      </p:sp>
      <p:sp>
        <p:nvSpPr>
          <p:cNvPr id="41" name="TextBox 13">
            <a:extLst>
              <a:ext uri="{FF2B5EF4-FFF2-40B4-BE49-F238E27FC236}">
                <a16:creationId xmlns:a16="http://schemas.microsoft.com/office/drawing/2014/main" id="{004D4EAD-0726-47B8-B49A-BC4318F747B0}"/>
              </a:ext>
            </a:extLst>
          </p:cNvPr>
          <p:cNvSpPr txBox="1"/>
          <p:nvPr/>
        </p:nvSpPr>
        <p:spPr>
          <a:xfrm>
            <a:off x="637001" y="1435428"/>
            <a:ext cx="2402847" cy="400055"/>
          </a:xfrm>
          <a:prstGeom prst="rect">
            <a:avLst/>
          </a:prstGeom>
          <a:noFill/>
        </p:spPr>
        <p:txBody>
          <a:bodyPr wrap="square" lIns="91385" tIns="45693" rIns="91385" bIns="45693" rtlCol="0">
            <a:spAutoFit/>
          </a:bodyPr>
          <a:lstStyle/>
          <a:p>
            <a:r>
              <a:rPr lang="zh-CN" altLang="en-US" sz="2000" b="1" dirty="0">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rPr>
              <a:t>安全的领域</a:t>
            </a:r>
          </a:p>
        </p:txBody>
      </p:sp>
      <p:sp>
        <p:nvSpPr>
          <p:cNvPr id="51" name="文本框 2">
            <a:extLst>
              <a:ext uri="{FF2B5EF4-FFF2-40B4-BE49-F238E27FC236}">
                <a16:creationId xmlns:a16="http://schemas.microsoft.com/office/drawing/2014/main" id="{6BB96586-CC78-4050-9648-42A24C638759}"/>
              </a:ext>
            </a:extLst>
          </p:cNvPr>
          <p:cNvSpPr txBox="1"/>
          <p:nvPr/>
        </p:nvSpPr>
        <p:spPr>
          <a:xfrm>
            <a:off x="875874" y="295560"/>
            <a:ext cx="10427126" cy="497957"/>
          </a:xfrm>
          <a:prstGeom prst="rect">
            <a:avLst/>
          </a:prstGeom>
          <a:noFill/>
        </p:spPr>
        <p:txBody>
          <a:bodyPr wrap="square" rtlCol="0" anchor="ctr">
            <a:spAutoFit/>
          </a:bodyPr>
          <a:lstStyle/>
          <a:p>
            <a:pPr>
              <a:lnSpc>
                <a:spcPct val="120000"/>
              </a:lnSpc>
            </a:pPr>
            <a:r>
              <a:rPr lang="en-US" altLang="zh-CN" sz="2400" spc="300" dirty="0">
                <a:latin typeface="+mn-ea"/>
              </a:rPr>
              <a:t>2.</a:t>
            </a:r>
            <a:r>
              <a:rPr lang="zh-CN" altLang="en-US" sz="2400" spc="300" dirty="0">
                <a:latin typeface="+mn-ea"/>
              </a:rPr>
              <a:t>国家安全体系的构成与总体国家安全观</a:t>
            </a:r>
            <a:endParaRPr lang="en-US" altLang="zh-CN" sz="1600" dirty="0">
              <a:solidFill>
                <a:schemeClr val="tx1">
                  <a:lumMod val="75000"/>
                  <a:lumOff val="25000"/>
                </a:schemeClr>
              </a:solidFill>
              <a:latin typeface="+mn-ea"/>
            </a:endParaRPr>
          </a:p>
        </p:txBody>
      </p:sp>
      <p:sp>
        <p:nvSpPr>
          <p:cNvPr id="11" name="TextBox 17">
            <a:extLst>
              <a:ext uri="{FF2B5EF4-FFF2-40B4-BE49-F238E27FC236}">
                <a16:creationId xmlns:a16="http://schemas.microsoft.com/office/drawing/2014/main" id="{6A2C7FB5-EE08-43CC-99D0-FC7B819ACAF0}"/>
              </a:ext>
            </a:extLst>
          </p:cNvPr>
          <p:cNvSpPr txBox="1"/>
          <p:nvPr/>
        </p:nvSpPr>
        <p:spPr>
          <a:xfrm>
            <a:off x="728414" y="2504914"/>
            <a:ext cx="7145585" cy="3416265"/>
          </a:xfrm>
          <a:prstGeom prst="rect">
            <a:avLst/>
          </a:prstGeom>
          <a:noFill/>
        </p:spPr>
        <p:txBody>
          <a:bodyPr wrap="square" lIns="91385" tIns="45693" rIns="91385" bIns="45693" rtlCol="0">
            <a:spAutoFit/>
          </a:bodyPr>
          <a:lstStyle/>
          <a:p>
            <a:pPr>
              <a:lnSpc>
                <a:spcPct val="150000"/>
              </a:lnSpc>
            </a:pPr>
            <a:r>
              <a:rPr lang="zh-CN" altLang="en-US" sz="1600" b="1" dirty="0">
                <a:solidFill>
                  <a:schemeClr val="tx1">
                    <a:lumMod val="95000"/>
                    <a:lumOff val="5000"/>
                  </a:schemeClr>
                </a:solidFill>
                <a:latin typeface="宋体"/>
                <a:ea typeface="宋体"/>
                <a:cs typeface="+mn-ea"/>
                <a:sym typeface="Agency FB" panose="020B0503020202020204" pitchFamily="34" charset="0"/>
              </a:rPr>
              <a:t>◆（</a:t>
            </a:r>
            <a:r>
              <a:rPr lang="en-US" altLang="zh-CN" sz="1600" b="1" dirty="0">
                <a:solidFill>
                  <a:schemeClr val="tx1">
                    <a:lumMod val="95000"/>
                    <a:lumOff val="5000"/>
                  </a:schemeClr>
                </a:solidFill>
                <a:latin typeface="宋体"/>
                <a:ea typeface="宋体"/>
                <a:cs typeface="+mn-ea"/>
                <a:sym typeface="Agency FB" panose="020B0503020202020204" pitchFamily="34" charset="0"/>
              </a:rPr>
              <a:t>1</a:t>
            </a:r>
            <a:r>
              <a:rPr lang="zh-CN" altLang="en-US" sz="1600" b="1" dirty="0">
                <a:solidFill>
                  <a:schemeClr val="tx1">
                    <a:lumMod val="95000"/>
                    <a:lumOff val="5000"/>
                  </a:schemeClr>
                </a:solidFill>
                <a:latin typeface="宋体"/>
                <a:ea typeface="宋体"/>
                <a:cs typeface="+mn-ea"/>
                <a:sym typeface="Agency FB" panose="020B0503020202020204" pitchFamily="34" charset="0"/>
              </a:rPr>
              <a:t>）政治安全：</a:t>
            </a:r>
            <a:r>
              <a:rPr lang="zh-CN" altLang="en-US" sz="1600" dirty="0">
                <a:solidFill>
                  <a:schemeClr val="tx1">
                    <a:lumMod val="95000"/>
                    <a:lumOff val="5000"/>
                  </a:schemeClr>
                </a:solidFill>
                <a:latin typeface="+mn-ea"/>
                <a:cs typeface="+mn-ea"/>
                <a:sym typeface="Agency FB" panose="020B0503020202020204" pitchFamily="34" charset="0"/>
              </a:rPr>
              <a:t>一个国家由政权、政治制度和意识形态为要素组成的政治体系，相对处于没有危险和不受威胁的状态，以及面对风险和挑战时能够及时有效防范、应对，从而确保国家政治秩序的能力。</a:t>
            </a:r>
            <a:endParaRPr lang="en-US" altLang="zh-CN" sz="1600" dirty="0">
              <a:solidFill>
                <a:schemeClr val="tx1">
                  <a:lumMod val="95000"/>
                  <a:lumOff val="5000"/>
                </a:schemeClr>
              </a:solidFill>
              <a:latin typeface="+mn-ea"/>
              <a:cs typeface="+mn-ea"/>
              <a:sym typeface="Agency FB" panose="020B0503020202020204" pitchFamily="34" charset="0"/>
            </a:endParaRPr>
          </a:p>
          <a:p>
            <a:pPr>
              <a:lnSpc>
                <a:spcPct val="150000"/>
              </a:lnSpc>
            </a:pPr>
            <a:r>
              <a:rPr lang="zh-CN" altLang="en-US" sz="1600" b="1" dirty="0">
                <a:solidFill>
                  <a:schemeClr val="tx1">
                    <a:lumMod val="95000"/>
                    <a:lumOff val="5000"/>
                  </a:schemeClr>
                </a:solidFill>
                <a:latin typeface="宋体"/>
                <a:ea typeface="宋体"/>
                <a:cs typeface="+mn-ea"/>
                <a:sym typeface="Agency FB" panose="020B0503020202020204" pitchFamily="34" charset="0"/>
              </a:rPr>
              <a:t>◆（</a:t>
            </a:r>
            <a:r>
              <a:rPr lang="en-US" altLang="zh-CN" sz="1600" b="1" dirty="0">
                <a:solidFill>
                  <a:schemeClr val="tx1">
                    <a:lumMod val="95000"/>
                    <a:lumOff val="5000"/>
                  </a:schemeClr>
                </a:solidFill>
                <a:latin typeface="宋体"/>
                <a:ea typeface="宋体"/>
                <a:cs typeface="+mn-ea"/>
                <a:sym typeface="Agency FB" panose="020B0503020202020204" pitchFamily="34" charset="0"/>
              </a:rPr>
              <a:t>2</a:t>
            </a:r>
            <a:r>
              <a:rPr lang="zh-CN" altLang="en-US" sz="1600" b="1" dirty="0">
                <a:solidFill>
                  <a:schemeClr val="tx1">
                    <a:lumMod val="95000"/>
                    <a:lumOff val="5000"/>
                  </a:schemeClr>
                </a:solidFill>
                <a:latin typeface="宋体"/>
                <a:ea typeface="宋体"/>
                <a:cs typeface="+mn-ea"/>
                <a:sym typeface="Agency FB" panose="020B0503020202020204" pitchFamily="34" charset="0"/>
              </a:rPr>
              <a:t>）国土安全：</a:t>
            </a:r>
            <a:r>
              <a:rPr lang="zh-CN" altLang="en-US" sz="1600" dirty="0">
                <a:solidFill>
                  <a:schemeClr val="tx1">
                    <a:lumMod val="95000"/>
                    <a:lumOff val="5000"/>
                  </a:schemeClr>
                </a:solidFill>
                <a:latin typeface="+mn-ea"/>
                <a:cs typeface="+mn-ea"/>
                <a:sym typeface="Agency FB" panose="020B0503020202020204" pitchFamily="34" charset="0"/>
              </a:rPr>
              <a:t>领土完整、国家统一、边疆边境、海洋权益等不受侵犯或者免受威胁的状态，以及持续保持这种状态的能力</a:t>
            </a:r>
            <a:r>
              <a:rPr lang="zh-CN" altLang="en-US" sz="1600" b="1" dirty="0">
                <a:solidFill>
                  <a:schemeClr val="tx1">
                    <a:lumMod val="95000"/>
                    <a:lumOff val="5000"/>
                  </a:schemeClr>
                </a:solidFill>
                <a:latin typeface="宋体"/>
                <a:ea typeface="宋体"/>
                <a:cs typeface="+mn-ea"/>
                <a:sym typeface="Agency FB" panose="020B0503020202020204" pitchFamily="34" charset="0"/>
              </a:rPr>
              <a:t>。</a:t>
            </a:r>
            <a:endParaRPr lang="en-US" altLang="zh-CN" sz="1600" b="1" dirty="0">
              <a:solidFill>
                <a:schemeClr val="tx1">
                  <a:lumMod val="95000"/>
                  <a:lumOff val="5000"/>
                </a:schemeClr>
              </a:solidFill>
              <a:latin typeface="宋体"/>
              <a:ea typeface="宋体"/>
              <a:cs typeface="+mn-ea"/>
              <a:sym typeface="Agency FB" panose="020B0503020202020204" pitchFamily="34" charset="0"/>
            </a:endParaRPr>
          </a:p>
          <a:p>
            <a:pPr>
              <a:lnSpc>
                <a:spcPct val="150000"/>
              </a:lnSpc>
            </a:pPr>
            <a:r>
              <a:rPr lang="zh-CN" altLang="en-US" sz="1600" b="1" dirty="0">
                <a:solidFill>
                  <a:schemeClr val="tx1">
                    <a:lumMod val="95000"/>
                    <a:lumOff val="5000"/>
                  </a:schemeClr>
                </a:solidFill>
                <a:latin typeface="宋体"/>
                <a:ea typeface="宋体"/>
                <a:cs typeface="+mn-ea"/>
                <a:sym typeface="Agency FB" panose="020B0503020202020204" pitchFamily="34" charset="0"/>
              </a:rPr>
              <a:t>◆（</a:t>
            </a:r>
            <a:r>
              <a:rPr lang="en-US" altLang="zh-CN" sz="1600" b="1" dirty="0">
                <a:solidFill>
                  <a:schemeClr val="tx1">
                    <a:lumMod val="95000"/>
                    <a:lumOff val="5000"/>
                  </a:schemeClr>
                </a:solidFill>
                <a:latin typeface="宋体"/>
                <a:ea typeface="宋体"/>
                <a:cs typeface="+mn-ea"/>
                <a:sym typeface="Agency FB" panose="020B0503020202020204" pitchFamily="34" charset="0"/>
              </a:rPr>
              <a:t>3</a:t>
            </a:r>
            <a:r>
              <a:rPr lang="zh-CN" altLang="en-US" sz="1600" b="1" dirty="0">
                <a:solidFill>
                  <a:schemeClr val="tx1">
                    <a:lumMod val="95000"/>
                    <a:lumOff val="5000"/>
                  </a:schemeClr>
                </a:solidFill>
                <a:latin typeface="宋体"/>
                <a:ea typeface="宋体"/>
                <a:cs typeface="+mn-ea"/>
                <a:sym typeface="Agency FB" panose="020B0503020202020204" pitchFamily="34" charset="0"/>
              </a:rPr>
              <a:t>）军事安全：</a:t>
            </a:r>
            <a:r>
              <a:rPr lang="zh-CN" altLang="en-US" sz="1600" dirty="0">
                <a:solidFill>
                  <a:schemeClr val="tx1">
                    <a:lumMod val="95000"/>
                    <a:lumOff val="5000"/>
                  </a:schemeClr>
                </a:solidFill>
                <a:latin typeface="+mn-ea"/>
                <a:cs typeface="+mn-ea"/>
                <a:sym typeface="Agency FB" panose="020B0503020202020204" pitchFamily="34" charset="0"/>
              </a:rPr>
              <a:t>国家不受外部军事入侵和战争威胁的状态，以及保障这一持续安全状态的能力。</a:t>
            </a:r>
            <a:endParaRPr lang="en-US" altLang="zh-CN" sz="1600" dirty="0">
              <a:solidFill>
                <a:schemeClr val="tx1">
                  <a:lumMod val="95000"/>
                  <a:lumOff val="5000"/>
                </a:schemeClr>
              </a:solidFill>
              <a:latin typeface="+mn-ea"/>
              <a:cs typeface="+mn-ea"/>
              <a:sym typeface="Agency FB" panose="020B0503020202020204" pitchFamily="34" charset="0"/>
            </a:endParaRPr>
          </a:p>
          <a:p>
            <a:pPr>
              <a:lnSpc>
                <a:spcPct val="150000"/>
              </a:lnSpc>
            </a:pPr>
            <a:r>
              <a:rPr lang="zh-CN" altLang="en-US" sz="1600" b="1" dirty="0">
                <a:solidFill>
                  <a:schemeClr val="tx1">
                    <a:lumMod val="95000"/>
                    <a:lumOff val="5000"/>
                  </a:schemeClr>
                </a:solidFill>
                <a:latin typeface="宋体"/>
                <a:ea typeface="宋体"/>
                <a:cs typeface="+mn-ea"/>
                <a:sym typeface="Agency FB" panose="020B0503020202020204" pitchFamily="34" charset="0"/>
              </a:rPr>
              <a:t>◆（</a:t>
            </a:r>
            <a:r>
              <a:rPr lang="en-US" altLang="zh-CN" sz="1600" b="1" dirty="0">
                <a:solidFill>
                  <a:schemeClr val="tx1">
                    <a:lumMod val="95000"/>
                    <a:lumOff val="5000"/>
                  </a:schemeClr>
                </a:solidFill>
                <a:latin typeface="宋体"/>
                <a:ea typeface="宋体"/>
                <a:cs typeface="+mn-ea"/>
                <a:sym typeface="Agency FB" panose="020B0503020202020204" pitchFamily="34" charset="0"/>
              </a:rPr>
              <a:t>4</a:t>
            </a:r>
            <a:r>
              <a:rPr lang="zh-CN" altLang="en-US" sz="1600" b="1" dirty="0">
                <a:solidFill>
                  <a:schemeClr val="tx1">
                    <a:lumMod val="95000"/>
                    <a:lumOff val="5000"/>
                  </a:schemeClr>
                </a:solidFill>
                <a:latin typeface="宋体"/>
                <a:ea typeface="宋体"/>
                <a:cs typeface="+mn-ea"/>
                <a:sym typeface="Agency FB" panose="020B0503020202020204" pitchFamily="34" charset="0"/>
              </a:rPr>
              <a:t>）经济安全：</a:t>
            </a:r>
            <a:r>
              <a:rPr lang="zh-CN" altLang="en-US" sz="1600" dirty="0">
                <a:solidFill>
                  <a:schemeClr val="tx1">
                    <a:lumMod val="95000"/>
                    <a:lumOff val="5000"/>
                  </a:schemeClr>
                </a:solidFill>
                <a:latin typeface="+mn-ea"/>
                <a:cs typeface="+mn-ea"/>
                <a:sym typeface="Agency FB" panose="020B0503020202020204" pitchFamily="34" charset="0"/>
              </a:rPr>
              <a:t>国家保持其经济存在和发展所需资源有效供给、经济体系独立稳定运行、整体经济福利不受恶意侵害、威胁的状态和能力。</a:t>
            </a:r>
            <a:endParaRPr lang="en-US" altLang="zh-CN" sz="1600" dirty="0">
              <a:solidFill>
                <a:schemeClr val="tx1">
                  <a:lumMod val="95000"/>
                  <a:lumOff val="5000"/>
                </a:schemeClr>
              </a:solidFill>
              <a:latin typeface="+mn-ea"/>
              <a:cs typeface="+mn-ea"/>
              <a:sym typeface="Agency FB" panose="020B0503020202020204" pitchFamily="34" charset="0"/>
            </a:endParaRPr>
          </a:p>
        </p:txBody>
      </p:sp>
      <p:sp>
        <p:nvSpPr>
          <p:cNvPr id="12" name="矩形 11"/>
          <p:cNvSpPr/>
          <p:nvPr/>
        </p:nvSpPr>
        <p:spPr>
          <a:xfrm>
            <a:off x="726612" y="2586194"/>
            <a:ext cx="1833707" cy="342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Picture 3"/>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8014290" y="1038069"/>
            <a:ext cx="3034710" cy="2567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72564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a:extLst>
              <a:ext uri="{FF2B5EF4-FFF2-40B4-BE49-F238E27FC236}">
                <a16:creationId xmlns:a16="http://schemas.microsoft.com/office/drawing/2014/main" id="{133741EB-95A0-4FB3-9412-0EC032FA2EFF}"/>
              </a:ext>
            </a:extLst>
          </p:cNvPr>
          <p:cNvSpPr/>
          <p:nvPr/>
        </p:nvSpPr>
        <p:spPr>
          <a:xfrm>
            <a:off x="0" y="0"/>
            <a:ext cx="4686300" cy="6858000"/>
          </a:xfrm>
          <a:prstGeom prst="rect">
            <a:avLst/>
          </a:prstGeom>
          <a:solidFill>
            <a:srgbClr val="033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57898E69-4416-4B0D-8E2B-3CCBF0BB0EAE}"/>
              </a:ext>
            </a:extLst>
          </p:cNvPr>
          <p:cNvSpPr txBox="1"/>
          <p:nvPr/>
        </p:nvSpPr>
        <p:spPr>
          <a:xfrm>
            <a:off x="0" y="1089025"/>
            <a:ext cx="4861187"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8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Impact" panose="020B0806030902050204" pitchFamily="34" charset="0"/>
                <a:ea typeface="Kozuka Gothic Pro M" panose="020B0700000000000000" pitchFamily="34" charset="-128"/>
                <a:cs typeface="+mn-cs"/>
              </a:rPr>
              <a:t>CONTENTS</a:t>
            </a:r>
            <a:endParaRPr kumimoji="0" lang="zh-CN" altLang="en-US" sz="8800" b="0"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Impact" panose="020B0806030902050204" pitchFamily="34" charset="0"/>
              <a:ea typeface="Kozuka Gothic Pro M" panose="020B0700000000000000" pitchFamily="34" charset="-128"/>
              <a:cs typeface="+mn-cs"/>
            </a:endParaRPr>
          </a:p>
        </p:txBody>
      </p:sp>
      <p:grpSp>
        <p:nvGrpSpPr>
          <p:cNvPr id="14" name="组合 7">
            <a:extLst>
              <a:ext uri="{FF2B5EF4-FFF2-40B4-BE49-F238E27FC236}">
                <a16:creationId xmlns:a16="http://schemas.microsoft.com/office/drawing/2014/main" id="{CCC680B7-0EF6-4DC5-808E-C0F5EB548848}"/>
              </a:ext>
            </a:extLst>
          </p:cNvPr>
          <p:cNvGrpSpPr>
            <a:grpSpLocks/>
          </p:cNvGrpSpPr>
          <p:nvPr/>
        </p:nvGrpSpPr>
        <p:grpSpPr bwMode="auto">
          <a:xfrm>
            <a:off x="5810772" y="1089025"/>
            <a:ext cx="4933428" cy="1083920"/>
            <a:chOff x="2986687" y="262596"/>
            <a:chExt cx="3506883" cy="770994"/>
          </a:xfrm>
        </p:grpSpPr>
        <p:sp>
          <p:nvSpPr>
            <p:cNvPr id="15" name="文本框 66">
              <a:extLst>
                <a:ext uri="{FF2B5EF4-FFF2-40B4-BE49-F238E27FC236}">
                  <a16:creationId xmlns:a16="http://schemas.microsoft.com/office/drawing/2014/main" id="{2674166A-B663-4F67-AF25-35CD6EC9A935}"/>
                </a:ext>
              </a:extLst>
            </p:cNvPr>
            <p:cNvSpPr txBox="1">
              <a:spLocks noChangeArrowheads="1"/>
            </p:cNvSpPr>
            <p:nvPr/>
          </p:nvSpPr>
          <p:spPr bwMode="auto">
            <a:xfrm>
              <a:off x="2986687" y="849331"/>
              <a:ext cx="3506883" cy="184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ts val="1266"/>
                </a:lnSpc>
                <a:spcBef>
                  <a:spcPts val="0"/>
                </a:spcBef>
                <a:spcAft>
                  <a:spcPts val="0"/>
                </a:spcAft>
                <a:buClrTx/>
                <a:buSzTx/>
                <a:buFontTx/>
                <a:buNone/>
                <a:tabLst/>
                <a:defRPr/>
              </a:pPr>
              <a:r>
                <a:rPr lang="en-US" altLang="zh-CN" sz="1100" b="1" dirty="0">
                  <a:latin typeface="Arial Black"/>
                  <a:ea typeface="微软雅黑" panose="020B0503020204020204" pitchFamily="34" charset="-122"/>
                  <a:cs typeface="Arial" panose="020B0604020202020204" pitchFamily="34" charset="0"/>
                </a:rPr>
                <a:t>——</a:t>
              </a:r>
              <a:r>
                <a:rPr lang="zh-CN" altLang="en-US" sz="1100" b="1" dirty="0">
                  <a:latin typeface="Arial Black"/>
                  <a:ea typeface="微软雅黑" panose="020B0503020204020204" pitchFamily="34" charset="-122"/>
                  <a:cs typeface="Arial" panose="020B0604020202020204" pitchFamily="34" charset="0"/>
                </a:rPr>
                <a:t>回答的核心问题是：什么是国家安全？</a:t>
              </a:r>
            </a:p>
          </p:txBody>
        </p:sp>
        <p:sp>
          <p:nvSpPr>
            <p:cNvPr id="16" name="文本框 13">
              <a:extLst>
                <a:ext uri="{FF2B5EF4-FFF2-40B4-BE49-F238E27FC236}">
                  <a16:creationId xmlns:a16="http://schemas.microsoft.com/office/drawing/2014/main" id="{4B5EE495-E862-4E47-88C1-8F832DC98F1A}"/>
                </a:ext>
              </a:extLst>
            </p:cNvPr>
            <p:cNvSpPr txBox="1">
              <a:spLocks noChangeArrowheads="1"/>
            </p:cNvSpPr>
            <p:nvPr/>
          </p:nvSpPr>
          <p:spPr bwMode="auto">
            <a:xfrm>
              <a:off x="2986687" y="262596"/>
              <a:ext cx="1029908" cy="415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chemeClr val="tx1"/>
                  </a:solidFill>
                  <a:effectLst/>
                  <a:uLnTx/>
                  <a:uFillTx/>
                  <a:latin typeface="Impact" panose="020B0806030902050204" pitchFamily="34" charset="0"/>
                  <a:ea typeface="SimSun-ExtB" panose="02010609060101010101" pitchFamily="49" charset="-122"/>
                  <a:cs typeface="Arial" panose="020B0604020202020204" pitchFamily="34" charset="0"/>
                </a:rPr>
                <a:t>PART 01</a:t>
              </a:r>
              <a:endParaRPr kumimoji="0" lang="zh-CN" altLang="en-US" sz="3200" b="0" i="0" u="none" strike="noStrike" kern="1200" cap="none" spc="0" normalizeH="0" baseline="0" noProof="0" dirty="0">
                <a:ln>
                  <a:noFill/>
                </a:ln>
                <a:solidFill>
                  <a:schemeClr val="tx1"/>
                </a:solidFill>
                <a:effectLst/>
                <a:uLnTx/>
                <a:uFillTx/>
                <a:latin typeface="Impact" panose="020B0806030902050204" pitchFamily="34" charset="0"/>
                <a:ea typeface="SimSun-ExtB" panose="02010609060101010101" pitchFamily="49" charset="-122"/>
                <a:cs typeface="Arial" panose="020B0604020202020204" pitchFamily="34" charset="0"/>
              </a:endParaRPr>
            </a:p>
          </p:txBody>
        </p:sp>
        <p:sp>
          <p:nvSpPr>
            <p:cNvPr id="17" name="文本框 66">
              <a:extLst>
                <a:ext uri="{FF2B5EF4-FFF2-40B4-BE49-F238E27FC236}">
                  <a16:creationId xmlns:a16="http://schemas.microsoft.com/office/drawing/2014/main" id="{5FC3A7CC-EF24-440A-838D-E0F676E64D24}"/>
                </a:ext>
              </a:extLst>
            </p:cNvPr>
            <p:cNvSpPr txBox="1">
              <a:spLocks noChangeArrowheads="1"/>
            </p:cNvSpPr>
            <p:nvPr/>
          </p:nvSpPr>
          <p:spPr bwMode="auto">
            <a:xfrm>
              <a:off x="2986687" y="644380"/>
              <a:ext cx="1279864" cy="262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Arial" panose="020B0604020202020204" pitchFamily="34" charset="0"/>
                </a:rPr>
                <a:t>国家安全的概念</a:t>
              </a:r>
            </a:p>
          </p:txBody>
        </p:sp>
      </p:grpSp>
      <p:grpSp>
        <p:nvGrpSpPr>
          <p:cNvPr id="18" name="组合 7">
            <a:extLst>
              <a:ext uri="{FF2B5EF4-FFF2-40B4-BE49-F238E27FC236}">
                <a16:creationId xmlns:a16="http://schemas.microsoft.com/office/drawing/2014/main" id="{FA226168-829D-492B-8BD0-76DC859B6B6C}"/>
              </a:ext>
            </a:extLst>
          </p:cNvPr>
          <p:cNvGrpSpPr>
            <a:grpSpLocks/>
          </p:cNvGrpSpPr>
          <p:nvPr/>
        </p:nvGrpSpPr>
        <p:grpSpPr bwMode="auto">
          <a:xfrm>
            <a:off x="5810772" y="2484741"/>
            <a:ext cx="5450786" cy="1083920"/>
            <a:chOff x="2986687" y="262596"/>
            <a:chExt cx="3506883" cy="770994"/>
          </a:xfrm>
        </p:grpSpPr>
        <p:sp>
          <p:nvSpPr>
            <p:cNvPr id="19" name="文本框 66">
              <a:extLst>
                <a:ext uri="{FF2B5EF4-FFF2-40B4-BE49-F238E27FC236}">
                  <a16:creationId xmlns:a16="http://schemas.microsoft.com/office/drawing/2014/main" id="{79F3F8CC-2407-48DB-9824-1B98DF91CCAD}"/>
                </a:ext>
              </a:extLst>
            </p:cNvPr>
            <p:cNvSpPr txBox="1">
              <a:spLocks noChangeArrowheads="1"/>
            </p:cNvSpPr>
            <p:nvPr/>
          </p:nvSpPr>
          <p:spPr bwMode="auto">
            <a:xfrm>
              <a:off x="2986687" y="849331"/>
              <a:ext cx="3506883" cy="184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ts val="1266"/>
                </a:lnSpc>
                <a:spcBef>
                  <a:spcPts val="0"/>
                </a:spcBef>
                <a:spcAft>
                  <a:spcPts val="0"/>
                </a:spcAft>
                <a:buClrTx/>
                <a:buSzTx/>
                <a:buFontTx/>
                <a:buNone/>
                <a:tabLst/>
                <a:defRPr/>
              </a:pPr>
              <a:r>
                <a:rPr lang="en-US" altLang="zh-CN" sz="1100" b="1" dirty="0">
                  <a:latin typeface="Arial Black"/>
                  <a:ea typeface="微软雅黑" panose="020B0503020204020204" pitchFamily="34" charset="-122"/>
                  <a:cs typeface="Arial" panose="020B0604020202020204" pitchFamily="34" charset="0"/>
                </a:rPr>
                <a:t>——</a:t>
              </a:r>
              <a:r>
                <a:rPr lang="zh-CN" altLang="en-US" sz="1100" b="1" dirty="0">
                  <a:latin typeface="Arial Black"/>
                  <a:ea typeface="微软雅黑" panose="020B0503020204020204" pitchFamily="34" charset="-122"/>
                  <a:cs typeface="Arial" panose="020B0604020202020204" pitchFamily="34" charset="0"/>
                </a:rPr>
                <a:t>回答的核心问题是：国家应以怎样的安全观指导，以及建立怎样结构的安全体系？</a:t>
              </a:r>
            </a:p>
          </p:txBody>
        </p:sp>
        <p:sp>
          <p:nvSpPr>
            <p:cNvPr id="20" name="文本框 13">
              <a:extLst>
                <a:ext uri="{FF2B5EF4-FFF2-40B4-BE49-F238E27FC236}">
                  <a16:creationId xmlns:a16="http://schemas.microsoft.com/office/drawing/2014/main" id="{D81A72D2-7B59-42EF-9D7E-1734D6778936}"/>
                </a:ext>
              </a:extLst>
            </p:cNvPr>
            <p:cNvSpPr txBox="1">
              <a:spLocks noChangeArrowheads="1"/>
            </p:cNvSpPr>
            <p:nvPr/>
          </p:nvSpPr>
          <p:spPr bwMode="auto">
            <a:xfrm>
              <a:off x="2986687" y="262596"/>
              <a:ext cx="1065232" cy="415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chemeClr val="tx1"/>
                  </a:solidFill>
                  <a:effectLst/>
                  <a:uLnTx/>
                  <a:uFillTx/>
                  <a:latin typeface="Impact" panose="020B0806030902050204" pitchFamily="34" charset="0"/>
                  <a:ea typeface="SimSun-ExtB" panose="02010609060101010101" pitchFamily="49" charset="-122"/>
                  <a:cs typeface="Arial" panose="020B0604020202020204" pitchFamily="34" charset="0"/>
                </a:rPr>
                <a:t>PART 02</a:t>
              </a:r>
              <a:endParaRPr kumimoji="0" lang="zh-CN" altLang="en-US" sz="3200" b="0" i="0" u="none" strike="noStrike" kern="1200" cap="none" spc="0" normalizeH="0" baseline="0" noProof="0" dirty="0">
                <a:ln>
                  <a:noFill/>
                </a:ln>
                <a:solidFill>
                  <a:schemeClr val="tx1"/>
                </a:solidFill>
                <a:effectLst/>
                <a:uLnTx/>
                <a:uFillTx/>
                <a:latin typeface="Impact" panose="020B0806030902050204" pitchFamily="34" charset="0"/>
                <a:ea typeface="SimSun-ExtB" panose="02010609060101010101" pitchFamily="49" charset="-122"/>
                <a:cs typeface="Arial" panose="020B0604020202020204" pitchFamily="34" charset="0"/>
              </a:endParaRPr>
            </a:p>
          </p:txBody>
        </p:sp>
        <p:sp>
          <p:nvSpPr>
            <p:cNvPr id="21" name="文本框 66">
              <a:extLst>
                <a:ext uri="{FF2B5EF4-FFF2-40B4-BE49-F238E27FC236}">
                  <a16:creationId xmlns:a16="http://schemas.microsoft.com/office/drawing/2014/main" id="{7823D775-8EEC-4957-B28E-53F0475A3472}"/>
                </a:ext>
              </a:extLst>
            </p:cNvPr>
            <p:cNvSpPr txBox="1">
              <a:spLocks noChangeArrowheads="1"/>
            </p:cNvSpPr>
            <p:nvPr/>
          </p:nvSpPr>
          <p:spPr bwMode="auto">
            <a:xfrm>
              <a:off x="2986687" y="644380"/>
              <a:ext cx="2940520" cy="262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Arial" panose="020B0604020202020204" pitchFamily="34" charset="0"/>
                </a:rPr>
                <a:t>国家安全的主要</a:t>
              </a:r>
              <a:r>
                <a:rPr lang="zh-CN" altLang="en-US" sz="1800" dirty="0">
                  <a:latin typeface="微软雅黑" panose="020B0503020204020204" pitchFamily="34" charset="-122"/>
                  <a:ea typeface="微软雅黑" panose="020B0503020204020204" pitchFamily="34" charset="-122"/>
                </a:rPr>
                <a:t>体系构成</a:t>
              </a:r>
              <a:r>
                <a:rPr kumimoji="0" lang="zh-CN" altLang="en-US" sz="18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Arial" panose="020B0604020202020204" pitchFamily="34" charset="0"/>
                </a:rPr>
                <a:t>及总体国家安全观</a:t>
              </a:r>
            </a:p>
          </p:txBody>
        </p:sp>
      </p:grpSp>
      <p:grpSp>
        <p:nvGrpSpPr>
          <p:cNvPr id="22" name="组合 7">
            <a:extLst>
              <a:ext uri="{FF2B5EF4-FFF2-40B4-BE49-F238E27FC236}">
                <a16:creationId xmlns:a16="http://schemas.microsoft.com/office/drawing/2014/main" id="{D71A07F8-20E3-464E-88E7-51819C4BCAD6}"/>
              </a:ext>
            </a:extLst>
          </p:cNvPr>
          <p:cNvGrpSpPr>
            <a:grpSpLocks/>
          </p:cNvGrpSpPr>
          <p:nvPr/>
        </p:nvGrpSpPr>
        <p:grpSpPr bwMode="auto">
          <a:xfrm>
            <a:off x="5810772" y="3880457"/>
            <a:ext cx="4933428" cy="1083920"/>
            <a:chOff x="2986687" y="262596"/>
            <a:chExt cx="3506883" cy="770994"/>
          </a:xfrm>
        </p:grpSpPr>
        <p:sp>
          <p:nvSpPr>
            <p:cNvPr id="23" name="文本框 66">
              <a:extLst>
                <a:ext uri="{FF2B5EF4-FFF2-40B4-BE49-F238E27FC236}">
                  <a16:creationId xmlns:a16="http://schemas.microsoft.com/office/drawing/2014/main" id="{644CA7F9-1517-4479-AD3D-4A3E84CDE0DE}"/>
                </a:ext>
              </a:extLst>
            </p:cNvPr>
            <p:cNvSpPr txBox="1">
              <a:spLocks noChangeArrowheads="1"/>
            </p:cNvSpPr>
            <p:nvPr/>
          </p:nvSpPr>
          <p:spPr bwMode="auto">
            <a:xfrm>
              <a:off x="2986687" y="849331"/>
              <a:ext cx="3506883" cy="184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lvl="0">
                <a:lnSpc>
                  <a:spcPts val="1266"/>
                </a:lnSpc>
                <a:defRPr/>
              </a:pPr>
              <a:r>
                <a:rPr lang="en-US" altLang="zh-CN" sz="1100" b="1" dirty="0">
                  <a:latin typeface="Arial Black"/>
                  <a:ea typeface="微软雅黑" panose="020B0503020204020204" pitchFamily="34" charset="-122"/>
                  <a:cs typeface="Arial" panose="020B0604020202020204" pitchFamily="34" charset="0"/>
                </a:rPr>
                <a:t>——</a:t>
              </a:r>
              <a:r>
                <a:rPr lang="zh-CN" altLang="en-US" sz="1100" b="1" dirty="0">
                  <a:latin typeface="Arial Black"/>
                  <a:ea typeface="微软雅黑" panose="020B0503020204020204" pitchFamily="34" charset="-122"/>
                  <a:cs typeface="Arial" panose="020B0604020202020204" pitchFamily="34" charset="0"/>
                </a:rPr>
                <a:t>回答的核心问题是：</a:t>
              </a:r>
              <a:r>
                <a:rPr kumimoji="0" lang="zh-CN" altLang="en-US" sz="1100" b="1" i="0" u="none" strike="noStrike" kern="1200" cap="none" spc="0" normalizeH="0" baseline="0" noProof="0" dirty="0">
                  <a:ln>
                    <a:noFill/>
                  </a:ln>
                  <a:effectLst/>
                  <a:uLnTx/>
                  <a:uFillTx/>
                  <a:latin typeface="Arial Black"/>
                  <a:ea typeface="微软雅黑" panose="020B0503020204020204" pitchFamily="34" charset="-122"/>
                  <a:cs typeface="Arial" panose="020B0604020202020204" pitchFamily="34" charset="0"/>
                </a:rPr>
                <a:t>影响安全的主要因素有哪些？</a:t>
              </a:r>
            </a:p>
          </p:txBody>
        </p:sp>
        <p:sp>
          <p:nvSpPr>
            <p:cNvPr id="24" name="文本框 13">
              <a:extLst>
                <a:ext uri="{FF2B5EF4-FFF2-40B4-BE49-F238E27FC236}">
                  <a16:creationId xmlns:a16="http://schemas.microsoft.com/office/drawing/2014/main" id="{5ACBE520-18B7-458E-928F-B9A56E496C56}"/>
                </a:ext>
              </a:extLst>
            </p:cNvPr>
            <p:cNvSpPr txBox="1">
              <a:spLocks noChangeArrowheads="1"/>
            </p:cNvSpPr>
            <p:nvPr/>
          </p:nvSpPr>
          <p:spPr bwMode="auto">
            <a:xfrm>
              <a:off x="2986687" y="262596"/>
              <a:ext cx="1073208" cy="415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chemeClr val="tx1"/>
                  </a:solidFill>
                  <a:effectLst/>
                  <a:uLnTx/>
                  <a:uFillTx/>
                  <a:latin typeface="Impact" panose="020B0806030902050204" pitchFamily="34" charset="0"/>
                  <a:ea typeface="SimSun-ExtB" panose="02010609060101010101" pitchFamily="49" charset="-122"/>
                  <a:cs typeface="Arial" panose="020B0604020202020204" pitchFamily="34" charset="0"/>
                </a:rPr>
                <a:t>PART 03</a:t>
              </a:r>
              <a:endParaRPr kumimoji="0" lang="zh-CN" altLang="en-US" sz="3200" b="0" i="0" u="none" strike="noStrike" kern="1200" cap="none" spc="0" normalizeH="0" baseline="0" noProof="0" dirty="0">
                <a:ln>
                  <a:noFill/>
                </a:ln>
                <a:solidFill>
                  <a:schemeClr val="tx1"/>
                </a:solidFill>
                <a:effectLst/>
                <a:uLnTx/>
                <a:uFillTx/>
                <a:latin typeface="Impact" panose="020B0806030902050204" pitchFamily="34" charset="0"/>
                <a:ea typeface="SimSun-ExtB" panose="02010609060101010101" pitchFamily="49" charset="-122"/>
                <a:cs typeface="Arial" panose="020B0604020202020204" pitchFamily="34" charset="0"/>
              </a:endParaRPr>
            </a:p>
          </p:txBody>
        </p:sp>
        <p:sp>
          <p:nvSpPr>
            <p:cNvPr id="25" name="文本框 66">
              <a:extLst>
                <a:ext uri="{FF2B5EF4-FFF2-40B4-BE49-F238E27FC236}">
                  <a16:creationId xmlns:a16="http://schemas.microsoft.com/office/drawing/2014/main" id="{C9A8ED41-1430-4017-9E17-2E8936BAF6FF}"/>
                </a:ext>
              </a:extLst>
            </p:cNvPr>
            <p:cNvSpPr txBox="1">
              <a:spLocks noChangeArrowheads="1"/>
            </p:cNvSpPr>
            <p:nvPr/>
          </p:nvSpPr>
          <p:spPr bwMode="auto">
            <a:xfrm>
              <a:off x="2986687" y="644380"/>
              <a:ext cx="1936205" cy="262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lvl="0">
                <a:defRPr/>
              </a:pPr>
              <a:r>
                <a:rPr lang="zh-CN" altLang="en-US" sz="1800" dirty="0">
                  <a:latin typeface="微软雅黑" panose="020B0503020204020204" pitchFamily="34" charset="-122"/>
                  <a:ea typeface="微软雅黑" panose="020B0503020204020204" pitchFamily="34" charset="-122"/>
                </a:rPr>
                <a:t>影响国家</a:t>
              </a:r>
              <a:r>
                <a:rPr kumimoji="0" lang="zh-CN" altLang="en-US" sz="18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Arial" panose="020B0604020202020204" pitchFamily="34" charset="0"/>
                </a:rPr>
                <a:t>安全的主要因素</a:t>
              </a:r>
            </a:p>
          </p:txBody>
        </p:sp>
      </p:grpSp>
      <p:grpSp>
        <p:nvGrpSpPr>
          <p:cNvPr id="26" name="组合 7">
            <a:extLst>
              <a:ext uri="{FF2B5EF4-FFF2-40B4-BE49-F238E27FC236}">
                <a16:creationId xmlns:a16="http://schemas.microsoft.com/office/drawing/2014/main" id="{8FE1B7F5-A0A5-4AF7-A15D-644617DD6E31}"/>
              </a:ext>
            </a:extLst>
          </p:cNvPr>
          <p:cNvGrpSpPr>
            <a:grpSpLocks/>
          </p:cNvGrpSpPr>
          <p:nvPr/>
        </p:nvGrpSpPr>
        <p:grpSpPr bwMode="auto">
          <a:xfrm>
            <a:off x="5810772" y="5276173"/>
            <a:ext cx="4717529" cy="1083920"/>
            <a:chOff x="2986687" y="262596"/>
            <a:chExt cx="3353413" cy="770994"/>
          </a:xfrm>
        </p:grpSpPr>
        <p:sp>
          <p:nvSpPr>
            <p:cNvPr id="27" name="文本框 66">
              <a:extLst>
                <a:ext uri="{FF2B5EF4-FFF2-40B4-BE49-F238E27FC236}">
                  <a16:creationId xmlns:a16="http://schemas.microsoft.com/office/drawing/2014/main" id="{79313DE0-C851-4E2F-95CF-B3FA0C4CA67E}"/>
                </a:ext>
              </a:extLst>
            </p:cNvPr>
            <p:cNvSpPr txBox="1">
              <a:spLocks noChangeArrowheads="1"/>
            </p:cNvSpPr>
            <p:nvPr/>
          </p:nvSpPr>
          <p:spPr bwMode="auto">
            <a:xfrm>
              <a:off x="2986687" y="849331"/>
              <a:ext cx="3353413" cy="184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lvl="0">
                <a:lnSpc>
                  <a:spcPts val="1266"/>
                </a:lnSpc>
                <a:defRPr/>
              </a:pPr>
              <a:r>
                <a:rPr lang="en-US" altLang="zh-CN" sz="1100" b="1" dirty="0">
                  <a:latin typeface="Arial Black"/>
                  <a:ea typeface="微软雅黑" panose="020B0503020204020204" pitchFamily="34" charset="-122"/>
                  <a:cs typeface="Arial" panose="020B0604020202020204" pitchFamily="34" charset="0"/>
                </a:rPr>
                <a:t>——</a:t>
              </a:r>
              <a:r>
                <a:rPr lang="zh-CN" altLang="en-US" sz="1100" b="1" dirty="0">
                  <a:latin typeface="Arial Black"/>
                  <a:ea typeface="微软雅黑" panose="020B0503020204020204" pitchFamily="34" charset="-122"/>
                  <a:cs typeface="Arial" panose="020B0604020202020204" pitchFamily="34" charset="0"/>
                </a:rPr>
                <a:t>回答的核心问题是：从哪些方面</a:t>
              </a:r>
              <a:r>
                <a:rPr kumimoji="0" lang="zh-CN" altLang="en-US" sz="1100" b="1" i="0" u="none" strike="noStrike" kern="1200" cap="none" spc="0" normalizeH="0" baseline="0" noProof="0" dirty="0">
                  <a:ln>
                    <a:noFill/>
                  </a:ln>
                  <a:effectLst/>
                  <a:uLnTx/>
                  <a:uFillTx/>
                  <a:latin typeface="Arial Black"/>
                  <a:ea typeface="微软雅黑" panose="020B0503020204020204" pitchFamily="34" charset="-122"/>
                  <a:cs typeface="Arial" panose="020B0604020202020204" pitchFamily="34" charset="0"/>
                </a:rPr>
                <a:t>有效维护国家安全？</a:t>
              </a:r>
            </a:p>
          </p:txBody>
        </p:sp>
        <p:sp>
          <p:nvSpPr>
            <p:cNvPr id="28" name="文本框 13">
              <a:extLst>
                <a:ext uri="{FF2B5EF4-FFF2-40B4-BE49-F238E27FC236}">
                  <a16:creationId xmlns:a16="http://schemas.microsoft.com/office/drawing/2014/main" id="{FB554AFD-6101-4497-BD0C-8E8E8B706FAD}"/>
                </a:ext>
              </a:extLst>
            </p:cNvPr>
            <p:cNvSpPr txBox="1">
              <a:spLocks noChangeArrowheads="1"/>
            </p:cNvSpPr>
            <p:nvPr/>
          </p:nvSpPr>
          <p:spPr bwMode="auto">
            <a:xfrm>
              <a:off x="2986687" y="262596"/>
              <a:ext cx="1064092" cy="415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9600">
                  <a:solidFill>
                    <a:schemeClr val="bg1"/>
                  </a:solidFill>
                  <a:latin typeface="Helvetica-Roman-SemiB" pitchFamily="2"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solidFill>
                    <a:schemeClr val="tx1"/>
                  </a:solidFill>
                  <a:effectLst/>
                  <a:uLnTx/>
                  <a:uFillTx/>
                  <a:latin typeface="Impact" panose="020B0806030902050204" pitchFamily="34" charset="0"/>
                  <a:ea typeface="SimSun-ExtB" panose="02010609060101010101" pitchFamily="49" charset="-122"/>
                  <a:cs typeface="Arial" panose="020B0604020202020204" pitchFamily="34" charset="0"/>
                </a:rPr>
                <a:t>PART 04</a:t>
              </a:r>
              <a:endParaRPr kumimoji="0" lang="zh-CN" altLang="en-US" sz="3200" b="0" i="0" u="none" strike="noStrike" kern="1200" cap="none" spc="0" normalizeH="0" baseline="0" noProof="0" dirty="0">
                <a:ln>
                  <a:noFill/>
                </a:ln>
                <a:solidFill>
                  <a:schemeClr val="tx1"/>
                </a:solidFill>
                <a:effectLst/>
                <a:uLnTx/>
                <a:uFillTx/>
                <a:latin typeface="Impact" panose="020B0806030902050204" pitchFamily="34" charset="0"/>
                <a:ea typeface="SimSun-ExtB" panose="02010609060101010101" pitchFamily="49" charset="-122"/>
                <a:cs typeface="Arial" panose="020B0604020202020204" pitchFamily="34" charset="0"/>
              </a:endParaRPr>
            </a:p>
          </p:txBody>
        </p:sp>
        <p:sp>
          <p:nvSpPr>
            <p:cNvPr id="29" name="文本框 66">
              <a:extLst>
                <a:ext uri="{FF2B5EF4-FFF2-40B4-BE49-F238E27FC236}">
                  <a16:creationId xmlns:a16="http://schemas.microsoft.com/office/drawing/2014/main" id="{4831B952-FF19-438F-93F7-0C3365B69B4C}"/>
                </a:ext>
              </a:extLst>
            </p:cNvPr>
            <p:cNvSpPr txBox="1">
              <a:spLocks noChangeArrowheads="1"/>
            </p:cNvSpPr>
            <p:nvPr/>
          </p:nvSpPr>
          <p:spPr bwMode="auto">
            <a:xfrm>
              <a:off x="2986687" y="644380"/>
              <a:ext cx="1936205" cy="262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Arial" panose="020B0604020202020204" pitchFamily="34" charset="0"/>
                </a:rPr>
                <a:t>维护国家安全的基本途径</a:t>
              </a:r>
            </a:p>
          </p:txBody>
        </p:sp>
      </p:grpSp>
    </p:spTree>
    <p:extLst>
      <p:ext uri="{BB962C8B-B14F-4D97-AF65-F5344CB8AC3E}">
        <p14:creationId xmlns:p14="http://schemas.microsoft.com/office/powerpoint/2010/main" val="408572730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up)">
                                      <p:cBhvr>
                                        <p:cTn id="7" dur="500"/>
                                        <p:tgtEl>
                                          <p:spTgt spid="12"/>
                                        </p:tgtEl>
                                      </p:cBhvr>
                                    </p:animEffect>
                                  </p:childTnLst>
                                </p:cTn>
                              </p:par>
                            </p:childTnLst>
                          </p:cTn>
                        </p:par>
                        <p:par>
                          <p:cTn id="8" fill="hold">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p:cTn id="11" dur="500" fill="hold"/>
                                        <p:tgtEl>
                                          <p:spTgt spid="13"/>
                                        </p:tgtEl>
                                        <p:attrNameLst>
                                          <p:attrName>ppt_w</p:attrName>
                                        </p:attrNameLst>
                                      </p:cBhvr>
                                      <p:tavLst>
                                        <p:tav tm="0">
                                          <p:val>
                                            <p:fltVal val="0"/>
                                          </p:val>
                                        </p:tav>
                                        <p:tav tm="100000">
                                          <p:val>
                                            <p:strVal val="#ppt_w"/>
                                          </p:val>
                                        </p:tav>
                                      </p:tavLst>
                                    </p:anim>
                                    <p:anim calcmode="lin" valueType="num">
                                      <p:cBhvr>
                                        <p:cTn id="12" dur="500" fill="hold"/>
                                        <p:tgtEl>
                                          <p:spTgt spid="13"/>
                                        </p:tgtEl>
                                        <p:attrNameLst>
                                          <p:attrName>ppt_h</p:attrName>
                                        </p:attrNameLst>
                                      </p:cBhvr>
                                      <p:tavLst>
                                        <p:tav tm="0">
                                          <p:val>
                                            <p:fltVal val="0"/>
                                          </p:val>
                                        </p:tav>
                                        <p:tav tm="100000">
                                          <p:val>
                                            <p:strVal val="#ppt_h"/>
                                          </p:val>
                                        </p:tav>
                                      </p:tavLst>
                                    </p:anim>
                                    <p:animEffect transition="in" filter="fade">
                                      <p:cBhvr>
                                        <p:cTn id="13" dur="500"/>
                                        <p:tgtEl>
                                          <p:spTgt spid="13"/>
                                        </p:tgtEl>
                                      </p:cBhvr>
                                    </p:animEffect>
                                  </p:childTnLst>
                                </p:cTn>
                              </p:par>
                            </p:childTnLst>
                          </p:cTn>
                        </p:par>
                        <p:par>
                          <p:cTn id="14" fill="hold">
                            <p:stCondLst>
                              <p:cond delay="1000"/>
                            </p:stCondLst>
                            <p:childTnLst>
                              <p:par>
                                <p:cTn id="15" presetID="2" presetClass="entr" presetSubtype="4" decel="100000"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decel="100000" fill="hold" nodeType="withEffect">
                                  <p:stCondLst>
                                    <p:cond delay="25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par>
                                <p:cTn id="23" presetID="2" presetClass="entr" presetSubtype="4" decel="100000" fill="hold" nodeType="withEffect">
                                  <p:stCondLst>
                                    <p:cond delay="500"/>
                                  </p:stCondLst>
                                  <p:childTnLst>
                                    <p:set>
                                      <p:cBhvr>
                                        <p:cTn id="24" dur="1" fill="hold">
                                          <p:stCondLst>
                                            <p:cond delay="0"/>
                                          </p:stCondLst>
                                        </p:cTn>
                                        <p:tgtEl>
                                          <p:spTgt spid="22"/>
                                        </p:tgtEl>
                                        <p:attrNameLst>
                                          <p:attrName>style.visibility</p:attrName>
                                        </p:attrNameLst>
                                      </p:cBhvr>
                                      <p:to>
                                        <p:strVal val="visible"/>
                                      </p:to>
                                    </p:set>
                                    <p:anim calcmode="lin" valueType="num">
                                      <p:cBhvr additive="base">
                                        <p:cTn id="25" dur="500" fill="hold"/>
                                        <p:tgtEl>
                                          <p:spTgt spid="22"/>
                                        </p:tgtEl>
                                        <p:attrNameLst>
                                          <p:attrName>ppt_x</p:attrName>
                                        </p:attrNameLst>
                                      </p:cBhvr>
                                      <p:tavLst>
                                        <p:tav tm="0">
                                          <p:val>
                                            <p:strVal val="#ppt_x"/>
                                          </p:val>
                                        </p:tav>
                                        <p:tav tm="100000">
                                          <p:val>
                                            <p:strVal val="#ppt_x"/>
                                          </p:val>
                                        </p:tav>
                                      </p:tavLst>
                                    </p:anim>
                                    <p:anim calcmode="lin" valueType="num">
                                      <p:cBhvr additive="base">
                                        <p:cTn id="26" dur="500" fill="hold"/>
                                        <p:tgtEl>
                                          <p:spTgt spid="22"/>
                                        </p:tgtEl>
                                        <p:attrNameLst>
                                          <p:attrName>ppt_y</p:attrName>
                                        </p:attrNameLst>
                                      </p:cBhvr>
                                      <p:tavLst>
                                        <p:tav tm="0">
                                          <p:val>
                                            <p:strVal val="1+#ppt_h/2"/>
                                          </p:val>
                                        </p:tav>
                                        <p:tav tm="100000">
                                          <p:val>
                                            <p:strVal val="#ppt_y"/>
                                          </p:val>
                                        </p:tav>
                                      </p:tavLst>
                                    </p:anim>
                                  </p:childTnLst>
                                </p:cTn>
                              </p:par>
                              <p:par>
                                <p:cTn id="27" presetID="2" presetClass="entr" presetSubtype="4" decel="100000" fill="hold" nodeType="withEffect">
                                  <p:stCondLst>
                                    <p:cond delay="750"/>
                                  </p:stCondLst>
                                  <p:childTnLst>
                                    <p:set>
                                      <p:cBhvr>
                                        <p:cTn id="28" dur="1" fill="hold">
                                          <p:stCondLst>
                                            <p:cond delay="0"/>
                                          </p:stCondLst>
                                        </p:cTn>
                                        <p:tgtEl>
                                          <p:spTgt spid="26"/>
                                        </p:tgtEl>
                                        <p:attrNameLst>
                                          <p:attrName>style.visibility</p:attrName>
                                        </p:attrNameLst>
                                      </p:cBhvr>
                                      <p:to>
                                        <p:strVal val="visible"/>
                                      </p:to>
                                    </p:set>
                                    <p:anim calcmode="lin" valueType="num">
                                      <p:cBhvr additive="base">
                                        <p:cTn id="29" dur="500" fill="hold"/>
                                        <p:tgtEl>
                                          <p:spTgt spid="26"/>
                                        </p:tgtEl>
                                        <p:attrNameLst>
                                          <p:attrName>ppt_x</p:attrName>
                                        </p:attrNameLst>
                                      </p:cBhvr>
                                      <p:tavLst>
                                        <p:tav tm="0">
                                          <p:val>
                                            <p:strVal val="#ppt_x"/>
                                          </p:val>
                                        </p:tav>
                                        <p:tav tm="100000">
                                          <p:val>
                                            <p:strVal val="#ppt_x"/>
                                          </p:val>
                                        </p:tav>
                                      </p:tavLst>
                                    </p:anim>
                                    <p:anim calcmode="lin" valueType="num">
                                      <p:cBhvr additive="base">
                                        <p:cTn id="3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E9891813-F14D-47C1-B3A9-F4F4463FAEA9}"/>
              </a:ext>
            </a:extLst>
          </p:cNvPr>
          <p:cNvSpPr/>
          <p:nvPr/>
        </p:nvSpPr>
        <p:spPr>
          <a:xfrm>
            <a:off x="303461" y="336798"/>
            <a:ext cx="424954" cy="424954"/>
          </a:xfrm>
          <a:prstGeom prst="ellipse">
            <a:avLst/>
          </a:prstGeom>
          <a:solidFill>
            <a:srgbClr val="033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a:extLst>
              <a:ext uri="{FF2B5EF4-FFF2-40B4-BE49-F238E27FC236}">
                <a16:creationId xmlns:a16="http://schemas.microsoft.com/office/drawing/2014/main" id="{BBBC3749-C35C-45DD-B9AA-7C2F092547D2}"/>
              </a:ext>
            </a:extLst>
          </p:cNvPr>
          <p:cNvCxnSpPr>
            <a:cxnSpLocks/>
          </p:cNvCxnSpPr>
          <p:nvPr/>
        </p:nvCxnSpPr>
        <p:spPr>
          <a:xfrm>
            <a:off x="979166" y="761752"/>
            <a:ext cx="10323834" cy="0"/>
          </a:xfrm>
          <a:prstGeom prst="line">
            <a:avLst/>
          </a:prstGeom>
          <a:ln w="12700">
            <a:solidFill>
              <a:schemeClr val="tx1">
                <a:lumMod val="75000"/>
                <a:lumOff val="25000"/>
              </a:schemeClr>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Line 33">
            <a:extLst>
              <a:ext uri="{FF2B5EF4-FFF2-40B4-BE49-F238E27FC236}">
                <a16:creationId xmlns:a16="http://schemas.microsoft.com/office/drawing/2014/main" id="{29022720-6E56-46F5-A58F-5916267B9261}"/>
              </a:ext>
            </a:extLst>
          </p:cNvPr>
          <p:cNvSpPr>
            <a:spLocks noChangeShapeType="1"/>
          </p:cNvSpPr>
          <p:nvPr/>
        </p:nvSpPr>
        <p:spPr bwMode="auto">
          <a:xfrm flipH="1" flipV="1">
            <a:off x="2485923" y="1573058"/>
            <a:ext cx="4315567" cy="0"/>
          </a:xfrm>
          <a:prstGeom prst="line">
            <a:avLst/>
          </a:prstGeom>
          <a:noFill/>
          <a:ln w="19050">
            <a:solidFill>
              <a:schemeClr val="bg1">
                <a:lumMod val="50000"/>
              </a:schemeClr>
            </a:solidFill>
            <a:prstDash val="sysDot"/>
            <a:round/>
            <a:headEnd/>
            <a:tailEnd/>
          </a:ln>
          <a:effectLst/>
        </p:spPr>
        <p:txBody>
          <a:bodyPr lIns="91385" tIns="45693" rIns="91385" bIns="45693"/>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da-DK">
              <a:sym typeface="Agency FB" panose="020B0503020202020204" pitchFamily="34" charset="0"/>
            </a:endParaRPr>
          </a:p>
        </p:txBody>
      </p:sp>
      <p:sp>
        <p:nvSpPr>
          <p:cNvPr id="41" name="TextBox 13">
            <a:extLst>
              <a:ext uri="{FF2B5EF4-FFF2-40B4-BE49-F238E27FC236}">
                <a16:creationId xmlns:a16="http://schemas.microsoft.com/office/drawing/2014/main" id="{004D4EAD-0726-47B8-B49A-BC4318F747B0}"/>
              </a:ext>
            </a:extLst>
          </p:cNvPr>
          <p:cNvSpPr txBox="1"/>
          <p:nvPr/>
        </p:nvSpPr>
        <p:spPr>
          <a:xfrm>
            <a:off x="728415" y="1373030"/>
            <a:ext cx="2402847" cy="400055"/>
          </a:xfrm>
          <a:prstGeom prst="rect">
            <a:avLst/>
          </a:prstGeom>
          <a:noFill/>
        </p:spPr>
        <p:txBody>
          <a:bodyPr wrap="square" lIns="91385" tIns="45693" rIns="91385" bIns="45693" rtlCol="0">
            <a:spAutoFit/>
          </a:bodyPr>
          <a:lstStyle/>
          <a:p>
            <a:r>
              <a:rPr lang="zh-CN" altLang="en-US" sz="2000" b="1" dirty="0">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rPr>
              <a:t>安全的领域</a:t>
            </a:r>
          </a:p>
        </p:txBody>
      </p:sp>
      <p:sp>
        <p:nvSpPr>
          <p:cNvPr id="51" name="文本框 2">
            <a:extLst>
              <a:ext uri="{FF2B5EF4-FFF2-40B4-BE49-F238E27FC236}">
                <a16:creationId xmlns:a16="http://schemas.microsoft.com/office/drawing/2014/main" id="{6BB96586-CC78-4050-9648-42A24C638759}"/>
              </a:ext>
            </a:extLst>
          </p:cNvPr>
          <p:cNvSpPr txBox="1"/>
          <p:nvPr/>
        </p:nvSpPr>
        <p:spPr>
          <a:xfrm>
            <a:off x="875874" y="295560"/>
            <a:ext cx="10427126" cy="497957"/>
          </a:xfrm>
          <a:prstGeom prst="rect">
            <a:avLst/>
          </a:prstGeom>
          <a:noFill/>
        </p:spPr>
        <p:txBody>
          <a:bodyPr wrap="square" rtlCol="0" anchor="ctr">
            <a:spAutoFit/>
          </a:bodyPr>
          <a:lstStyle/>
          <a:p>
            <a:pPr>
              <a:lnSpc>
                <a:spcPct val="120000"/>
              </a:lnSpc>
            </a:pPr>
            <a:r>
              <a:rPr lang="en-US" altLang="zh-CN" sz="2400" spc="300" dirty="0">
                <a:latin typeface="+mn-ea"/>
              </a:rPr>
              <a:t>2.</a:t>
            </a:r>
            <a:r>
              <a:rPr lang="zh-CN" altLang="en-US" sz="2400" spc="300" dirty="0">
                <a:latin typeface="+mn-ea"/>
              </a:rPr>
              <a:t>国家安全体系的构成与总体国家安全观</a:t>
            </a:r>
            <a:endParaRPr lang="en-US" altLang="zh-CN" sz="1600" dirty="0">
              <a:solidFill>
                <a:schemeClr val="tx1">
                  <a:lumMod val="75000"/>
                  <a:lumOff val="25000"/>
                </a:schemeClr>
              </a:solidFill>
              <a:latin typeface="+mn-ea"/>
            </a:endParaRPr>
          </a:p>
        </p:txBody>
      </p:sp>
      <p:pic>
        <p:nvPicPr>
          <p:cNvPr id="4098" name="Picture 2"/>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7387389" y="945566"/>
            <a:ext cx="2555508" cy="21441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Box 17">
            <a:extLst>
              <a:ext uri="{FF2B5EF4-FFF2-40B4-BE49-F238E27FC236}">
                <a16:creationId xmlns:a16="http://schemas.microsoft.com/office/drawing/2014/main" id="{6A2C7FB5-EE08-43CC-99D0-FC7B819ACAF0}"/>
              </a:ext>
            </a:extLst>
          </p:cNvPr>
          <p:cNvSpPr txBox="1"/>
          <p:nvPr/>
        </p:nvSpPr>
        <p:spPr>
          <a:xfrm>
            <a:off x="620829" y="2144770"/>
            <a:ext cx="10116153" cy="4154929"/>
          </a:xfrm>
          <a:prstGeom prst="rect">
            <a:avLst/>
          </a:prstGeom>
          <a:noFill/>
        </p:spPr>
        <p:txBody>
          <a:bodyPr wrap="square" lIns="91385" tIns="45693" rIns="91385" bIns="45693" rtlCol="0">
            <a:spAutoFit/>
          </a:bodyPr>
          <a:lstStyle/>
          <a:p>
            <a:pPr>
              <a:lnSpc>
                <a:spcPct val="150000"/>
              </a:lnSpc>
            </a:pPr>
            <a:r>
              <a:rPr lang="zh-CN" altLang="en-US" sz="1600" b="1" dirty="0">
                <a:solidFill>
                  <a:schemeClr val="tx1">
                    <a:lumMod val="95000"/>
                    <a:lumOff val="5000"/>
                  </a:schemeClr>
                </a:solidFill>
                <a:latin typeface="宋体"/>
                <a:ea typeface="宋体"/>
                <a:cs typeface="+mn-ea"/>
                <a:sym typeface="Agency FB" panose="020B0503020202020204" pitchFamily="34" charset="0"/>
              </a:rPr>
              <a:t>◆（</a:t>
            </a:r>
            <a:r>
              <a:rPr lang="en-US" altLang="zh-CN" sz="1600" b="1" dirty="0">
                <a:solidFill>
                  <a:schemeClr val="tx1">
                    <a:lumMod val="95000"/>
                    <a:lumOff val="5000"/>
                  </a:schemeClr>
                </a:solidFill>
                <a:latin typeface="宋体"/>
                <a:ea typeface="宋体"/>
                <a:cs typeface="+mn-ea"/>
                <a:sym typeface="Agency FB" panose="020B0503020202020204" pitchFamily="34" charset="0"/>
              </a:rPr>
              <a:t>5</a:t>
            </a:r>
            <a:r>
              <a:rPr lang="zh-CN" altLang="en-US" sz="1600" b="1" dirty="0">
                <a:solidFill>
                  <a:schemeClr val="tx1">
                    <a:lumMod val="95000"/>
                    <a:lumOff val="5000"/>
                  </a:schemeClr>
                </a:solidFill>
                <a:latin typeface="宋体"/>
                <a:ea typeface="宋体"/>
                <a:cs typeface="+mn-ea"/>
                <a:sym typeface="Agency FB" panose="020B0503020202020204" pitchFamily="34" charset="0"/>
              </a:rPr>
              <a:t>）文化安全：</a:t>
            </a:r>
            <a:r>
              <a:rPr lang="zh-CN" altLang="en-US" sz="1600" dirty="0">
                <a:solidFill>
                  <a:schemeClr val="tx1">
                    <a:lumMod val="95000"/>
                    <a:lumOff val="5000"/>
                  </a:schemeClr>
                </a:solidFill>
                <a:latin typeface="+mn-ea"/>
                <a:cs typeface="+mn-ea"/>
                <a:sym typeface="Agency FB" panose="020B0503020202020204" pitchFamily="34" charset="0"/>
              </a:rPr>
              <a:t>一国文化相对处于没有危险和不受威胁的</a:t>
            </a:r>
            <a:endParaRPr lang="en-US" altLang="zh-CN" sz="1600" dirty="0">
              <a:solidFill>
                <a:schemeClr val="tx1">
                  <a:lumMod val="95000"/>
                  <a:lumOff val="5000"/>
                </a:schemeClr>
              </a:solidFill>
              <a:latin typeface="+mn-ea"/>
              <a:cs typeface="+mn-ea"/>
              <a:sym typeface="Agency FB" panose="020B0503020202020204" pitchFamily="34" charset="0"/>
            </a:endParaRPr>
          </a:p>
          <a:p>
            <a:pPr>
              <a:lnSpc>
                <a:spcPct val="150000"/>
              </a:lnSpc>
            </a:pPr>
            <a:r>
              <a:rPr lang="zh-CN" altLang="en-US" sz="1600" dirty="0">
                <a:solidFill>
                  <a:schemeClr val="tx1">
                    <a:lumMod val="95000"/>
                    <a:lumOff val="5000"/>
                  </a:schemeClr>
                </a:solidFill>
                <a:latin typeface="+mn-ea"/>
                <a:cs typeface="+mn-ea"/>
                <a:sym typeface="Agency FB" panose="020B0503020202020204" pitchFamily="34" charset="0"/>
              </a:rPr>
              <a:t>状态，以及持续保持这种状态的能力。</a:t>
            </a:r>
            <a:endParaRPr lang="en-US" altLang="zh-CN" sz="1600" dirty="0">
              <a:solidFill>
                <a:schemeClr val="tx1">
                  <a:lumMod val="95000"/>
                  <a:lumOff val="5000"/>
                </a:schemeClr>
              </a:solidFill>
              <a:latin typeface="+mn-ea"/>
              <a:cs typeface="+mn-ea"/>
              <a:sym typeface="Agency FB" panose="020B0503020202020204" pitchFamily="34" charset="0"/>
            </a:endParaRPr>
          </a:p>
          <a:p>
            <a:pPr>
              <a:lnSpc>
                <a:spcPct val="150000"/>
              </a:lnSpc>
            </a:pPr>
            <a:r>
              <a:rPr lang="zh-CN" altLang="en-US" sz="1600" b="1" dirty="0">
                <a:solidFill>
                  <a:schemeClr val="tx1">
                    <a:lumMod val="95000"/>
                    <a:lumOff val="5000"/>
                  </a:schemeClr>
                </a:solidFill>
                <a:latin typeface="宋体"/>
                <a:ea typeface="宋体"/>
                <a:cs typeface="+mn-ea"/>
                <a:sym typeface="Agency FB" panose="020B0503020202020204" pitchFamily="34" charset="0"/>
              </a:rPr>
              <a:t>◆（</a:t>
            </a:r>
            <a:r>
              <a:rPr lang="en-US" altLang="zh-CN" sz="1600" b="1" dirty="0">
                <a:solidFill>
                  <a:schemeClr val="tx1">
                    <a:lumMod val="95000"/>
                    <a:lumOff val="5000"/>
                  </a:schemeClr>
                </a:solidFill>
                <a:latin typeface="宋体"/>
                <a:ea typeface="宋体"/>
                <a:cs typeface="+mn-ea"/>
                <a:sym typeface="Agency FB" panose="020B0503020202020204" pitchFamily="34" charset="0"/>
              </a:rPr>
              <a:t>6</a:t>
            </a:r>
            <a:r>
              <a:rPr lang="zh-CN" altLang="en-US" sz="1600" b="1" dirty="0">
                <a:solidFill>
                  <a:schemeClr val="tx1">
                    <a:lumMod val="95000"/>
                    <a:lumOff val="5000"/>
                  </a:schemeClr>
                </a:solidFill>
                <a:latin typeface="宋体"/>
                <a:ea typeface="宋体"/>
                <a:cs typeface="+mn-ea"/>
                <a:sym typeface="Agency FB" panose="020B0503020202020204" pitchFamily="34" charset="0"/>
              </a:rPr>
              <a:t>）科技安全：</a:t>
            </a:r>
            <a:r>
              <a:rPr lang="zh-CN" altLang="en-US" sz="1600" dirty="0">
                <a:solidFill>
                  <a:schemeClr val="tx1">
                    <a:lumMod val="95000"/>
                    <a:lumOff val="5000"/>
                  </a:schemeClr>
                </a:solidFill>
                <a:latin typeface="+mn-ea"/>
                <a:cs typeface="+mn-ea"/>
                <a:sym typeface="Agency FB" panose="020B0503020202020204" pitchFamily="34" charset="0"/>
              </a:rPr>
              <a:t>包括科技自身安全和科技支撑保障领域安全，</a:t>
            </a:r>
            <a:endParaRPr lang="en-US" altLang="zh-CN" sz="1600" dirty="0">
              <a:solidFill>
                <a:schemeClr val="tx1">
                  <a:lumMod val="95000"/>
                  <a:lumOff val="5000"/>
                </a:schemeClr>
              </a:solidFill>
              <a:latin typeface="+mn-ea"/>
              <a:cs typeface="+mn-ea"/>
              <a:sym typeface="Agency FB" panose="020B0503020202020204" pitchFamily="34" charset="0"/>
            </a:endParaRPr>
          </a:p>
          <a:p>
            <a:pPr>
              <a:lnSpc>
                <a:spcPct val="150000"/>
              </a:lnSpc>
            </a:pPr>
            <a:r>
              <a:rPr lang="zh-CN" altLang="en-US" sz="1600" dirty="0">
                <a:solidFill>
                  <a:schemeClr val="tx1">
                    <a:lumMod val="95000"/>
                    <a:lumOff val="5000"/>
                  </a:schemeClr>
                </a:solidFill>
                <a:latin typeface="+mn-ea"/>
                <a:cs typeface="+mn-ea"/>
                <a:sym typeface="Agency FB" panose="020B0503020202020204" pitchFamily="34" charset="0"/>
              </a:rPr>
              <a:t>涵盖科技人才设备、科技活动、科技成果、成果应用安全</a:t>
            </a:r>
            <a:endParaRPr lang="en-US" altLang="zh-CN" sz="1600" dirty="0">
              <a:solidFill>
                <a:schemeClr val="tx1">
                  <a:lumMod val="95000"/>
                  <a:lumOff val="5000"/>
                </a:schemeClr>
              </a:solidFill>
              <a:latin typeface="+mn-ea"/>
              <a:cs typeface="+mn-ea"/>
              <a:sym typeface="Agency FB" panose="020B0503020202020204" pitchFamily="34" charset="0"/>
            </a:endParaRPr>
          </a:p>
          <a:p>
            <a:pPr>
              <a:lnSpc>
                <a:spcPct val="150000"/>
              </a:lnSpc>
            </a:pPr>
            <a:r>
              <a:rPr lang="zh-CN" altLang="en-US" sz="1600" dirty="0">
                <a:solidFill>
                  <a:schemeClr val="tx1">
                    <a:lumMod val="95000"/>
                    <a:lumOff val="5000"/>
                  </a:schemeClr>
                </a:solidFill>
                <a:latin typeface="+mn-ea"/>
                <a:cs typeface="+mn-ea"/>
                <a:sym typeface="Agency FB" panose="020B0503020202020204" pitchFamily="34" charset="0"/>
              </a:rPr>
              <a:t>等多个方面，是支撑国家安全的重要力量和技术基础</a:t>
            </a:r>
            <a:r>
              <a:rPr lang="zh-CN" altLang="en-US" sz="1600" b="1" dirty="0">
                <a:solidFill>
                  <a:schemeClr val="tx1">
                    <a:lumMod val="95000"/>
                    <a:lumOff val="5000"/>
                  </a:schemeClr>
                </a:solidFill>
                <a:latin typeface="宋体"/>
                <a:ea typeface="宋体"/>
                <a:cs typeface="+mn-ea"/>
                <a:sym typeface="Agency FB" panose="020B0503020202020204" pitchFamily="34" charset="0"/>
              </a:rPr>
              <a:t>。</a:t>
            </a:r>
            <a:endParaRPr lang="en-US" altLang="zh-CN" sz="1600" b="1" dirty="0">
              <a:solidFill>
                <a:schemeClr val="tx1">
                  <a:lumMod val="95000"/>
                  <a:lumOff val="5000"/>
                </a:schemeClr>
              </a:solidFill>
              <a:latin typeface="宋体"/>
              <a:ea typeface="宋体"/>
              <a:cs typeface="+mn-ea"/>
              <a:sym typeface="Agency FB" panose="020B0503020202020204" pitchFamily="34" charset="0"/>
            </a:endParaRPr>
          </a:p>
          <a:p>
            <a:pPr>
              <a:lnSpc>
                <a:spcPct val="150000"/>
              </a:lnSpc>
            </a:pPr>
            <a:r>
              <a:rPr lang="zh-CN" altLang="en-US" sz="1600" b="1" dirty="0">
                <a:solidFill>
                  <a:schemeClr val="tx1">
                    <a:lumMod val="95000"/>
                    <a:lumOff val="5000"/>
                  </a:schemeClr>
                </a:solidFill>
                <a:latin typeface="宋体"/>
                <a:ea typeface="宋体"/>
                <a:cs typeface="+mn-ea"/>
                <a:sym typeface="Agency FB" panose="020B0503020202020204" pitchFamily="34" charset="0"/>
              </a:rPr>
              <a:t>◆（</a:t>
            </a:r>
            <a:r>
              <a:rPr lang="en-US" altLang="zh-CN" sz="1600" b="1" dirty="0">
                <a:solidFill>
                  <a:schemeClr val="tx1">
                    <a:lumMod val="95000"/>
                    <a:lumOff val="5000"/>
                  </a:schemeClr>
                </a:solidFill>
                <a:latin typeface="宋体"/>
                <a:ea typeface="宋体"/>
                <a:cs typeface="+mn-ea"/>
                <a:sym typeface="Agency FB" panose="020B0503020202020204" pitchFamily="34" charset="0"/>
              </a:rPr>
              <a:t>7</a:t>
            </a:r>
            <a:r>
              <a:rPr lang="zh-CN" altLang="en-US" sz="1600" b="1" dirty="0">
                <a:solidFill>
                  <a:schemeClr val="tx1">
                    <a:lumMod val="95000"/>
                    <a:lumOff val="5000"/>
                  </a:schemeClr>
                </a:solidFill>
                <a:latin typeface="宋体"/>
                <a:ea typeface="宋体"/>
                <a:cs typeface="+mn-ea"/>
                <a:sym typeface="Agency FB" panose="020B0503020202020204" pitchFamily="34" charset="0"/>
              </a:rPr>
              <a:t>）社会安全：</a:t>
            </a:r>
            <a:r>
              <a:rPr lang="zh-CN" altLang="en-US" sz="1600" dirty="0">
                <a:solidFill>
                  <a:schemeClr val="tx1">
                    <a:lumMod val="95000"/>
                    <a:lumOff val="5000"/>
                  </a:schemeClr>
                </a:solidFill>
                <a:latin typeface="+mn-ea"/>
                <a:cs typeface="+mn-ea"/>
                <a:sym typeface="Agency FB" panose="020B0503020202020204" pitchFamily="34" charset="0"/>
              </a:rPr>
              <a:t>防范、消除、控制直接威胁社会公共秩序和</a:t>
            </a:r>
            <a:endParaRPr lang="en-US" altLang="zh-CN" sz="1600" dirty="0">
              <a:solidFill>
                <a:schemeClr val="tx1">
                  <a:lumMod val="95000"/>
                  <a:lumOff val="5000"/>
                </a:schemeClr>
              </a:solidFill>
              <a:latin typeface="+mn-ea"/>
              <a:cs typeface="+mn-ea"/>
              <a:sym typeface="Agency FB" panose="020B0503020202020204" pitchFamily="34" charset="0"/>
            </a:endParaRPr>
          </a:p>
          <a:p>
            <a:pPr>
              <a:lnSpc>
                <a:spcPct val="150000"/>
              </a:lnSpc>
            </a:pPr>
            <a:r>
              <a:rPr lang="zh-CN" altLang="en-US" sz="1600" dirty="0">
                <a:solidFill>
                  <a:schemeClr val="tx1">
                    <a:lumMod val="95000"/>
                    <a:lumOff val="5000"/>
                  </a:schemeClr>
                </a:solidFill>
                <a:latin typeface="+mn-ea"/>
                <a:cs typeface="+mn-ea"/>
                <a:sym typeface="Agency FB" panose="020B0503020202020204" pitchFamily="34" charset="0"/>
              </a:rPr>
              <a:t>人民生命财产安全的治安、刑事、暴力恐怖事件及规模较大的群体性事件等。</a:t>
            </a:r>
            <a:endParaRPr lang="en-US" altLang="zh-CN" sz="1600" dirty="0">
              <a:solidFill>
                <a:schemeClr val="tx1">
                  <a:lumMod val="95000"/>
                  <a:lumOff val="5000"/>
                </a:schemeClr>
              </a:solidFill>
              <a:latin typeface="+mn-ea"/>
              <a:cs typeface="+mn-ea"/>
              <a:sym typeface="Agency FB" panose="020B0503020202020204" pitchFamily="34" charset="0"/>
            </a:endParaRPr>
          </a:p>
          <a:p>
            <a:pPr>
              <a:lnSpc>
                <a:spcPct val="150000"/>
              </a:lnSpc>
            </a:pPr>
            <a:r>
              <a:rPr lang="zh-CN" altLang="en-US" sz="1600" b="1" dirty="0">
                <a:solidFill>
                  <a:schemeClr val="tx1">
                    <a:lumMod val="95000"/>
                    <a:lumOff val="5000"/>
                  </a:schemeClr>
                </a:solidFill>
                <a:latin typeface="宋体"/>
                <a:ea typeface="宋体"/>
                <a:cs typeface="+mn-ea"/>
                <a:sym typeface="Agency FB" panose="020B0503020202020204" pitchFamily="34" charset="0"/>
              </a:rPr>
              <a:t>◆（</a:t>
            </a:r>
            <a:r>
              <a:rPr lang="en-US" altLang="zh-CN" sz="1600" b="1" dirty="0">
                <a:solidFill>
                  <a:schemeClr val="tx1">
                    <a:lumMod val="95000"/>
                    <a:lumOff val="5000"/>
                  </a:schemeClr>
                </a:solidFill>
                <a:latin typeface="宋体"/>
                <a:ea typeface="宋体"/>
                <a:cs typeface="+mn-ea"/>
                <a:sym typeface="Agency FB" panose="020B0503020202020204" pitchFamily="34" charset="0"/>
              </a:rPr>
              <a:t>8</a:t>
            </a:r>
            <a:r>
              <a:rPr lang="zh-CN" altLang="en-US" sz="1600" b="1" dirty="0">
                <a:solidFill>
                  <a:schemeClr val="tx1">
                    <a:lumMod val="95000"/>
                    <a:lumOff val="5000"/>
                  </a:schemeClr>
                </a:solidFill>
                <a:latin typeface="宋体"/>
                <a:ea typeface="宋体"/>
                <a:cs typeface="+mn-ea"/>
                <a:sym typeface="Agency FB" panose="020B0503020202020204" pitchFamily="34" charset="0"/>
              </a:rPr>
              <a:t>）网络安全：</a:t>
            </a:r>
            <a:r>
              <a:rPr lang="zh-CN" altLang="en-US" sz="1600" dirty="0">
                <a:solidFill>
                  <a:schemeClr val="tx1">
                    <a:lumMod val="95000"/>
                    <a:lumOff val="5000"/>
                  </a:schemeClr>
                </a:solidFill>
                <a:latin typeface="+mn-ea"/>
                <a:cs typeface="+mn-ea"/>
                <a:sym typeface="Agency FB" panose="020B0503020202020204" pitchFamily="34" charset="0"/>
              </a:rPr>
              <a:t>通过采取必要措施，防范对网络的攻击、侵入、干扰、破坏和非法使用及意外事故，使网络处于稳定可靠运行状态，以及保障网络数据的完整性、保密性、可使用性的能力。</a:t>
            </a:r>
            <a:endParaRPr lang="en-US" altLang="zh-CN" sz="1600" dirty="0">
              <a:solidFill>
                <a:schemeClr val="tx1">
                  <a:lumMod val="95000"/>
                  <a:lumOff val="5000"/>
                </a:schemeClr>
              </a:solidFill>
              <a:latin typeface="+mn-ea"/>
              <a:cs typeface="+mn-ea"/>
              <a:sym typeface="Agency FB" panose="020B0503020202020204" pitchFamily="34" charset="0"/>
            </a:endParaRPr>
          </a:p>
          <a:p>
            <a:pPr>
              <a:lnSpc>
                <a:spcPct val="150000"/>
              </a:lnSpc>
            </a:pPr>
            <a:r>
              <a:rPr lang="zh-CN" altLang="en-US" sz="1600" b="1" dirty="0">
                <a:solidFill>
                  <a:schemeClr val="tx1">
                    <a:lumMod val="95000"/>
                    <a:lumOff val="5000"/>
                  </a:schemeClr>
                </a:solidFill>
                <a:latin typeface="宋体"/>
                <a:ea typeface="宋体"/>
                <a:cs typeface="+mn-ea"/>
                <a:sym typeface="Agency FB" panose="020B0503020202020204" pitchFamily="34" charset="0"/>
              </a:rPr>
              <a:t>◆（</a:t>
            </a:r>
            <a:r>
              <a:rPr lang="en-US" altLang="zh-CN" sz="1600" b="1" dirty="0">
                <a:solidFill>
                  <a:schemeClr val="tx1">
                    <a:lumMod val="95000"/>
                    <a:lumOff val="5000"/>
                  </a:schemeClr>
                </a:solidFill>
                <a:latin typeface="宋体"/>
                <a:ea typeface="宋体"/>
                <a:cs typeface="+mn-ea"/>
                <a:sym typeface="Agency FB" panose="020B0503020202020204" pitchFamily="34" charset="0"/>
              </a:rPr>
              <a:t>9</a:t>
            </a:r>
            <a:r>
              <a:rPr lang="zh-CN" altLang="en-US" sz="1600" b="1" dirty="0">
                <a:solidFill>
                  <a:schemeClr val="tx1">
                    <a:lumMod val="95000"/>
                    <a:lumOff val="5000"/>
                  </a:schemeClr>
                </a:solidFill>
                <a:latin typeface="宋体"/>
                <a:ea typeface="宋体"/>
                <a:cs typeface="+mn-ea"/>
                <a:sym typeface="Agency FB" panose="020B0503020202020204" pitchFamily="34" charset="0"/>
              </a:rPr>
              <a:t>）生态安全：</a:t>
            </a:r>
            <a:r>
              <a:rPr lang="zh-CN" altLang="en-US" sz="1600" dirty="0">
                <a:solidFill>
                  <a:schemeClr val="tx1">
                    <a:lumMod val="95000"/>
                    <a:lumOff val="5000"/>
                  </a:schemeClr>
                </a:solidFill>
                <a:latin typeface="+mn-ea"/>
                <a:cs typeface="+mn-ea"/>
                <a:sym typeface="Agency FB" panose="020B0503020202020204" pitchFamily="34" charset="0"/>
              </a:rPr>
              <a:t>一个国家赖以生存和发展的生态环境处于不受或少受破坏和威胁的状态，以及应对内外重大生态问题保障这一持续状态的能力。</a:t>
            </a:r>
            <a:endParaRPr lang="en-US" altLang="zh-CN" sz="1600" dirty="0">
              <a:solidFill>
                <a:schemeClr val="tx1">
                  <a:lumMod val="95000"/>
                  <a:lumOff val="5000"/>
                </a:schemeClr>
              </a:solidFill>
              <a:latin typeface="+mn-ea"/>
              <a:cs typeface="+mn-ea"/>
              <a:sym typeface="Agency FB" panose="020B0503020202020204" pitchFamily="34" charset="0"/>
            </a:endParaRPr>
          </a:p>
        </p:txBody>
      </p:sp>
      <p:sp>
        <p:nvSpPr>
          <p:cNvPr id="10" name="矩形 9"/>
          <p:cNvSpPr/>
          <p:nvPr/>
        </p:nvSpPr>
        <p:spPr>
          <a:xfrm>
            <a:off x="620829" y="2236210"/>
            <a:ext cx="1865094" cy="342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86986316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C:\Users\春哥\Desktop\视频杂\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4755275" cy="68580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春哥\Desktop\视频杂\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55274" y="0"/>
            <a:ext cx="7436726" cy="69101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春哥\Desktop\视频杂\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75124" y="0"/>
            <a:ext cx="5705475" cy="421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618981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1000"/>
                                        <p:tgtEl>
                                          <p:spTgt spid="1028"/>
                                        </p:tgtEl>
                                      </p:cBhvr>
                                    </p:animEffect>
                                    <p:anim calcmode="lin" valueType="num">
                                      <p:cBhvr>
                                        <p:cTn id="8" dur="1000" fill="hold"/>
                                        <p:tgtEl>
                                          <p:spTgt spid="1028"/>
                                        </p:tgtEl>
                                        <p:attrNameLst>
                                          <p:attrName>ppt_x</p:attrName>
                                        </p:attrNameLst>
                                      </p:cBhvr>
                                      <p:tavLst>
                                        <p:tav tm="0">
                                          <p:val>
                                            <p:strVal val="#ppt_x"/>
                                          </p:val>
                                        </p:tav>
                                        <p:tav tm="100000">
                                          <p:val>
                                            <p:strVal val="#ppt_x"/>
                                          </p:val>
                                        </p:tav>
                                      </p:tavLst>
                                    </p:anim>
                                    <p:anim calcmode="lin" valueType="num">
                                      <p:cBhvr>
                                        <p:cTn id="9"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E9891813-F14D-47C1-B3A9-F4F4463FAEA9}"/>
              </a:ext>
            </a:extLst>
          </p:cNvPr>
          <p:cNvSpPr/>
          <p:nvPr/>
        </p:nvSpPr>
        <p:spPr>
          <a:xfrm>
            <a:off x="303461" y="336798"/>
            <a:ext cx="424954" cy="424954"/>
          </a:xfrm>
          <a:prstGeom prst="ellipse">
            <a:avLst/>
          </a:prstGeom>
          <a:solidFill>
            <a:srgbClr val="033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a:extLst>
              <a:ext uri="{FF2B5EF4-FFF2-40B4-BE49-F238E27FC236}">
                <a16:creationId xmlns:a16="http://schemas.microsoft.com/office/drawing/2014/main" id="{BBBC3749-C35C-45DD-B9AA-7C2F092547D2}"/>
              </a:ext>
            </a:extLst>
          </p:cNvPr>
          <p:cNvCxnSpPr>
            <a:cxnSpLocks/>
          </p:cNvCxnSpPr>
          <p:nvPr/>
        </p:nvCxnSpPr>
        <p:spPr>
          <a:xfrm>
            <a:off x="979166" y="761752"/>
            <a:ext cx="10323834" cy="0"/>
          </a:xfrm>
          <a:prstGeom prst="line">
            <a:avLst/>
          </a:prstGeom>
          <a:ln w="12700">
            <a:solidFill>
              <a:schemeClr val="tx1">
                <a:lumMod val="75000"/>
                <a:lumOff val="25000"/>
              </a:schemeClr>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Line 33">
            <a:extLst>
              <a:ext uri="{FF2B5EF4-FFF2-40B4-BE49-F238E27FC236}">
                <a16:creationId xmlns:a16="http://schemas.microsoft.com/office/drawing/2014/main" id="{29022720-6E56-46F5-A58F-5916267B9261}"/>
              </a:ext>
            </a:extLst>
          </p:cNvPr>
          <p:cNvSpPr>
            <a:spLocks noChangeShapeType="1"/>
          </p:cNvSpPr>
          <p:nvPr/>
        </p:nvSpPr>
        <p:spPr bwMode="auto">
          <a:xfrm flipH="1" flipV="1">
            <a:off x="3169918" y="1557982"/>
            <a:ext cx="4775201" cy="15076"/>
          </a:xfrm>
          <a:prstGeom prst="line">
            <a:avLst/>
          </a:prstGeom>
          <a:noFill/>
          <a:ln w="19050">
            <a:solidFill>
              <a:schemeClr val="bg1">
                <a:lumMod val="50000"/>
              </a:schemeClr>
            </a:solidFill>
            <a:prstDash val="sysDot"/>
            <a:round/>
            <a:headEnd/>
            <a:tailEnd/>
          </a:ln>
          <a:effectLst/>
        </p:spPr>
        <p:txBody>
          <a:bodyPr lIns="91385" tIns="45693" rIns="91385" bIns="45693"/>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da-DK">
              <a:sym typeface="Agency FB" panose="020B0503020202020204" pitchFamily="34" charset="0"/>
            </a:endParaRPr>
          </a:p>
        </p:txBody>
      </p:sp>
      <p:sp>
        <p:nvSpPr>
          <p:cNvPr id="41" name="TextBox 13">
            <a:extLst>
              <a:ext uri="{FF2B5EF4-FFF2-40B4-BE49-F238E27FC236}">
                <a16:creationId xmlns:a16="http://schemas.microsoft.com/office/drawing/2014/main" id="{004D4EAD-0726-47B8-B49A-BC4318F747B0}"/>
              </a:ext>
            </a:extLst>
          </p:cNvPr>
          <p:cNvSpPr txBox="1"/>
          <p:nvPr/>
        </p:nvSpPr>
        <p:spPr>
          <a:xfrm>
            <a:off x="1183035" y="1357955"/>
            <a:ext cx="2402847" cy="400055"/>
          </a:xfrm>
          <a:prstGeom prst="rect">
            <a:avLst/>
          </a:prstGeom>
          <a:noFill/>
        </p:spPr>
        <p:txBody>
          <a:bodyPr wrap="square" lIns="91385" tIns="45693" rIns="91385" bIns="45693" rtlCol="0">
            <a:spAutoFit/>
          </a:bodyPr>
          <a:lstStyle/>
          <a:p>
            <a:r>
              <a:rPr lang="zh-CN" altLang="en-US" sz="2000" b="1" dirty="0">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rPr>
              <a:t>总体国家安全观</a:t>
            </a:r>
          </a:p>
        </p:txBody>
      </p:sp>
      <p:sp>
        <p:nvSpPr>
          <p:cNvPr id="51" name="文本框 2">
            <a:extLst>
              <a:ext uri="{FF2B5EF4-FFF2-40B4-BE49-F238E27FC236}">
                <a16:creationId xmlns:a16="http://schemas.microsoft.com/office/drawing/2014/main" id="{6BB96586-CC78-4050-9648-42A24C638759}"/>
              </a:ext>
            </a:extLst>
          </p:cNvPr>
          <p:cNvSpPr txBox="1"/>
          <p:nvPr/>
        </p:nvSpPr>
        <p:spPr>
          <a:xfrm>
            <a:off x="875874" y="295560"/>
            <a:ext cx="10427126" cy="497957"/>
          </a:xfrm>
          <a:prstGeom prst="rect">
            <a:avLst/>
          </a:prstGeom>
          <a:noFill/>
        </p:spPr>
        <p:txBody>
          <a:bodyPr wrap="square" rtlCol="0" anchor="ctr">
            <a:spAutoFit/>
          </a:bodyPr>
          <a:lstStyle/>
          <a:p>
            <a:pPr>
              <a:lnSpc>
                <a:spcPct val="120000"/>
              </a:lnSpc>
            </a:pPr>
            <a:r>
              <a:rPr lang="en-US" altLang="zh-CN" sz="2400" spc="300" dirty="0">
                <a:latin typeface="+mn-ea"/>
              </a:rPr>
              <a:t>2.</a:t>
            </a:r>
            <a:r>
              <a:rPr lang="zh-CN" altLang="en-US" sz="2400" spc="300" dirty="0">
                <a:latin typeface="+mn-ea"/>
              </a:rPr>
              <a:t>国家安全体系的构成与总体国家安全观</a:t>
            </a:r>
            <a:endParaRPr lang="en-US" altLang="zh-CN" sz="1600" dirty="0">
              <a:solidFill>
                <a:schemeClr val="tx1">
                  <a:lumMod val="75000"/>
                  <a:lumOff val="25000"/>
                </a:schemeClr>
              </a:solidFill>
              <a:latin typeface="+mn-ea"/>
            </a:endParaRPr>
          </a:p>
        </p:txBody>
      </p:sp>
      <p:pic>
        <p:nvPicPr>
          <p:cNvPr id="4098" name="Picture 2"/>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8338599" y="945566"/>
            <a:ext cx="2555508" cy="21441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TextBox 13">
            <a:extLst>
              <a:ext uri="{FF2B5EF4-FFF2-40B4-BE49-F238E27FC236}">
                <a16:creationId xmlns:a16="http://schemas.microsoft.com/office/drawing/2014/main" id="{004D4EAD-0726-47B8-B49A-BC4318F747B0}"/>
              </a:ext>
            </a:extLst>
          </p:cNvPr>
          <p:cNvSpPr txBox="1"/>
          <p:nvPr/>
        </p:nvSpPr>
        <p:spPr>
          <a:xfrm>
            <a:off x="3585882" y="4533246"/>
            <a:ext cx="5630968" cy="400055"/>
          </a:xfrm>
          <a:prstGeom prst="rect">
            <a:avLst/>
          </a:prstGeom>
          <a:noFill/>
        </p:spPr>
        <p:txBody>
          <a:bodyPr wrap="square" lIns="91385" tIns="45693" rIns="91385" bIns="45693" rtlCol="0">
            <a:spAutoFit/>
          </a:bodyPr>
          <a:lstStyle/>
          <a:p>
            <a:r>
              <a:rPr lang="zh-CN" altLang="en-US" sz="2000" b="1" dirty="0">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rPr>
              <a:t>（</a:t>
            </a:r>
            <a:r>
              <a:rPr lang="en-US" altLang="zh-CN" sz="2000" b="1" dirty="0">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rPr>
              <a:t>1</a:t>
            </a:r>
            <a:r>
              <a:rPr lang="zh-CN" altLang="en-US" sz="2000" b="1" dirty="0">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rPr>
              <a:t>）互联网前身为美国军用网络阿帕网</a:t>
            </a:r>
          </a:p>
        </p:txBody>
      </p:sp>
      <p:pic>
        <p:nvPicPr>
          <p:cNvPr id="1027" name="Picture 3" descr="C:\Users\春哥\Downloads\知识点.pn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838425" y="4606611"/>
            <a:ext cx="1601758" cy="160175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3">
            <a:extLst>
              <a:ext uri="{FF2B5EF4-FFF2-40B4-BE49-F238E27FC236}">
                <a16:creationId xmlns:a16="http://schemas.microsoft.com/office/drawing/2014/main" id="{004D4EAD-0726-47B8-B49A-BC4318F747B0}"/>
              </a:ext>
            </a:extLst>
          </p:cNvPr>
          <p:cNvSpPr txBox="1"/>
          <p:nvPr/>
        </p:nvSpPr>
        <p:spPr>
          <a:xfrm>
            <a:off x="4180382" y="5119603"/>
            <a:ext cx="7745320" cy="400055"/>
          </a:xfrm>
          <a:prstGeom prst="rect">
            <a:avLst/>
          </a:prstGeom>
          <a:noFill/>
        </p:spPr>
        <p:txBody>
          <a:bodyPr wrap="square" lIns="91385" tIns="45693" rIns="91385" bIns="45693" rtlCol="0">
            <a:spAutoFit/>
          </a:bodyPr>
          <a:lstStyle/>
          <a:p>
            <a:r>
              <a:rPr lang="zh-CN" altLang="en-US" sz="2000" b="1" dirty="0">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rPr>
              <a:t>（</a:t>
            </a:r>
            <a:r>
              <a:rPr lang="en-US" altLang="zh-CN" sz="2000" b="1" dirty="0">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rPr>
              <a:t>2</a:t>
            </a:r>
            <a:r>
              <a:rPr lang="zh-CN" altLang="en-US" sz="2000" b="1" dirty="0">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rPr>
              <a:t>）</a:t>
            </a:r>
            <a:r>
              <a:rPr lang="en-US" altLang="zh-CN" sz="2000" b="1" dirty="0">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rPr>
              <a:t>DNS</a:t>
            </a:r>
            <a:r>
              <a:rPr lang="zh-CN" altLang="en-US" sz="2000" b="1" dirty="0">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rPr>
              <a:t>网络域名解析系统被美国控制（</a:t>
            </a:r>
            <a:r>
              <a:rPr lang="en-US" altLang="zh-CN" sz="2000" b="1" dirty="0">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rPr>
              <a:t>13</a:t>
            </a:r>
            <a:r>
              <a:rPr lang="zh-CN" altLang="en-US" sz="2000" b="1" dirty="0">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rPr>
              <a:t>个根服务器被美国控制）</a:t>
            </a:r>
          </a:p>
        </p:txBody>
      </p:sp>
      <p:sp>
        <p:nvSpPr>
          <p:cNvPr id="16" name="TextBox 13">
            <a:extLst>
              <a:ext uri="{FF2B5EF4-FFF2-40B4-BE49-F238E27FC236}">
                <a16:creationId xmlns:a16="http://schemas.microsoft.com/office/drawing/2014/main" id="{004D4EAD-0726-47B8-B49A-BC4318F747B0}"/>
              </a:ext>
            </a:extLst>
          </p:cNvPr>
          <p:cNvSpPr txBox="1"/>
          <p:nvPr/>
        </p:nvSpPr>
        <p:spPr>
          <a:xfrm>
            <a:off x="4386578" y="5827435"/>
            <a:ext cx="7904042" cy="707832"/>
          </a:xfrm>
          <a:prstGeom prst="rect">
            <a:avLst/>
          </a:prstGeom>
          <a:noFill/>
        </p:spPr>
        <p:txBody>
          <a:bodyPr wrap="square" lIns="91385" tIns="45693" rIns="91385" bIns="45693" rtlCol="0">
            <a:spAutoFit/>
          </a:bodyPr>
          <a:lstStyle/>
          <a:p>
            <a:r>
              <a:rPr lang="zh-CN" altLang="en-US" sz="2000" b="1" dirty="0">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rPr>
              <a:t>（</a:t>
            </a:r>
            <a:r>
              <a:rPr lang="en-US" altLang="zh-CN" sz="2000" b="1" dirty="0">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rPr>
              <a:t>3</a:t>
            </a:r>
            <a:r>
              <a:rPr lang="zh-CN" altLang="en-US" sz="2000" b="1" dirty="0">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rPr>
              <a:t>）美国控制着全球网络全产业链关键的软硬件系统与设备，被称为“</a:t>
            </a:r>
            <a:r>
              <a:rPr lang="en-US" altLang="zh-CN" sz="2000" b="1" dirty="0">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rPr>
              <a:t>8</a:t>
            </a:r>
            <a:r>
              <a:rPr lang="zh-CN" altLang="en-US" sz="2000" b="1" dirty="0">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rPr>
              <a:t>大金刚”（苹果、微软、思科、</a:t>
            </a:r>
            <a:r>
              <a:rPr lang="en-US" altLang="zh-CN" sz="2000" b="1" dirty="0">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rPr>
              <a:t>IBM</a:t>
            </a:r>
            <a:r>
              <a:rPr lang="zh-CN" altLang="en-US" sz="2000" b="1" dirty="0">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rPr>
              <a:t>、</a:t>
            </a:r>
            <a:r>
              <a:rPr lang="en-US" altLang="zh-CN" sz="2000" b="1" dirty="0">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rPr>
              <a:t>Oracle</a:t>
            </a:r>
            <a:r>
              <a:rPr lang="zh-CN" altLang="en-US" sz="2000" b="1" dirty="0">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rPr>
              <a:t>、高通、谷歌、</a:t>
            </a:r>
            <a:r>
              <a:rPr lang="en-US" altLang="zh-CN" sz="2000" b="1" dirty="0">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rPr>
              <a:t>Intel</a:t>
            </a:r>
            <a:r>
              <a:rPr lang="zh-CN" altLang="en-US" sz="2000" b="1" dirty="0">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rPr>
              <a:t>）</a:t>
            </a:r>
          </a:p>
        </p:txBody>
      </p:sp>
      <p:sp>
        <p:nvSpPr>
          <p:cNvPr id="17" name="TextBox 17">
            <a:extLst>
              <a:ext uri="{FF2B5EF4-FFF2-40B4-BE49-F238E27FC236}">
                <a16:creationId xmlns:a16="http://schemas.microsoft.com/office/drawing/2014/main" id="{6A2C7FB5-EE08-43CC-99D0-FC7B819ACAF0}"/>
              </a:ext>
            </a:extLst>
          </p:cNvPr>
          <p:cNvSpPr txBox="1"/>
          <p:nvPr/>
        </p:nvSpPr>
        <p:spPr>
          <a:xfrm>
            <a:off x="620829" y="2144770"/>
            <a:ext cx="7151571" cy="1938938"/>
          </a:xfrm>
          <a:prstGeom prst="rect">
            <a:avLst/>
          </a:prstGeom>
          <a:noFill/>
        </p:spPr>
        <p:txBody>
          <a:bodyPr wrap="square" lIns="91385" tIns="45693" rIns="91385" bIns="45693" rtlCol="0">
            <a:spAutoFit/>
          </a:bodyPr>
          <a:lstStyle/>
          <a:p>
            <a:pPr>
              <a:lnSpc>
                <a:spcPct val="150000"/>
              </a:lnSpc>
            </a:pPr>
            <a:r>
              <a:rPr lang="zh-CN" altLang="en-US" sz="1600" b="1" dirty="0">
                <a:solidFill>
                  <a:schemeClr val="tx1">
                    <a:lumMod val="95000"/>
                    <a:lumOff val="5000"/>
                  </a:schemeClr>
                </a:solidFill>
                <a:latin typeface="宋体"/>
                <a:ea typeface="宋体"/>
                <a:cs typeface="+mn-ea"/>
                <a:sym typeface="Agency FB" panose="020B0503020202020204" pitchFamily="34" charset="0"/>
              </a:rPr>
              <a:t>◆（</a:t>
            </a:r>
            <a:r>
              <a:rPr lang="en-US" altLang="zh-CN" sz="1600" b="1" dirty="0">
                <a:solidFill>
                  <a:schemeClr val="tx1">
                    <a:lumMod val="95000"/>
                    <a:lumOff val="5000"/>
                  </a:schemeClr>
                </a:solidFill>
                <a:latin typeface="宋体"/>
                <a:ea typeface="宋体"/>
                <a:cs typeface="+mn-ea"/>
                <a:sym typeface="Agency FB" panose="020B0503020202020204" pitchFamily="34" charset="0"/>
              </a:rPr>
              <a:t>8</a:t>
            </a:r>
            <a:r>
              <a:rPr lang="zh-CN" altLang="en-US" sz="1600" b="1" dirty="0">
                <a:solidFill>
                  <a:schemeClr val="tx1">
                    <a:lumMod val="95000"/>
                    <a:lumOff val="5000"/>
                  </a:schemeClr>
                </a:solidFill>
                <a:latin typeface="宋体"/>
                <a:ea typeface="宋体"/>
                <a:cs typeface="+mn-ea"/>
                <a:sym typeface="Agency FB" panose="020B0503020202020204" pitchFamily="34" charset="0"/>
              </a:rPr>
              <a:t>）网络安全：</a:t>
            </a:r>
            <a:r>
              <a:rPr lang="zh-CN" altLang="en-US" sz="1600" dirty="0">
                <a:solidFill>
                  <a:schemeClr val="tx1">
                    <a:lumMod val="95000"/>
                    <a:lumOff val="5000"/>
                  </a:schemeClr>
                </a:solidFill>
                <a:latin typeface="+mn-ea"/>
                <a:cs typeface="+mn-ea"/>
                <a:sym typeface="Agency FB" panose="020B0503020202020204" pitchFamily="34" charset="0"/>
              </a:rPr>
              <a:t>通过采取必要措施，防范对网络的攻击、侵入、干扰、破坏和非法使用及意外事故，使网络处于稳定可靠运行状态，以及保障网络数据的完整性、保密性、可使用性的能力。</a:t>
            </a:r>
            <a:endParaRPr lang="en-US" altLang="zh-CN" sz="1600" dirty="0">
              <a:solidFill>
                <a:schemeClr val="tx1">
                  <a:lumMod val="95000"/>
                  <a:lumOff val="5000"/>
                </a:schemeClr>
              </a:solidFill>
              <a:latin typeface="+mn-ea"/>
              <a:cs typeface="+mn-ea"/>
              <a:sym typeface="Agency FB" panose="020B0503020202020204" pitchFamily="34" charset="0"/>
            </a:endParaRPr>
          </a:p>
          <a:p>
            <a:pPr>
              <a:lnSpc>
                <a:spcPct val="150000"/>
              </a:lnSpc>
            </a:pPr>
            <a:r>
              <a:rPr lang="zh-CN" altLang="en-US" sz="1600" b="1" dirty="0">
                <a:solidFill>
                  <a:schemeClr val="tx1">
                    <a:lumMod val="95000"/>
                    <a:lumOff val="5000"/>
                  </a:schemeClr>
                </a:solidFill>
                <a:latin typeface="宋体"/>
                <a:ea typeface="宋体"/>
                <a:cs typeface="+mn-ea"/>
                <a:sym typeface="Agency FB" panose="020B0503020202020204" pitchFamily="34" charset="0"/>
              </a:rPr>
              <a:t>◆（</a:t>
            </a:r>
            <a:r>
              <a:rPr lang="en-US" altLang="zh-CN" sz="1600" b="1" dirty="0">
                <a:solidFill>
                  <a:schemeClr val="tx1">
                    <a:lumMod val="95000"/>
                    <a:lumOff val="5000"/>
                  </a:schemeClr>
                </a:solidFill>
                <a:latin typeface="宋体"/>
                <a:ea typeface="宋体"/>
                <a:cs typeface="+mn-ea"/>
                <a:sym typeface="Agency FB" panose="020B0503020202020204" pitchFamily="34" charset="0"/>
              </a:rPr>
              <a:t>9</a:t>
            </a:r>
            <a:r>
              <a:rPr lang="zh-CN" altLang="en-US" sz="1600" b="1" dirty="0">
                <a:solidFill>
                  <a:schemeClr val="tx1">
                    <a:lumMod val="95000"/>
                    <a:lumOff val="5000"/>
                  </a:schemeClr>
                </a:solidFill>
                <a:latin typeface="宋体"/>
                <a:ea typeface="宋体"/>
                <a:cs typeface="+mn-ea"/>
                <a:sym typeface="Agency FB" panose="020B0503020202020204" pitchFamily="34" charset="0"/>
              </a:rPr>
              <a:t>）生态安全：</a:t>
            </a:r>
            <a:r>
              <a:rPr lang="zh-CN" altLang="en-US" sz="1600" dirty="0">
                <a:solidFill>
                  <a:schemeClr val="tx1">
                    <a:lumMod val="95000"/>
                    <a:lumOff val="5000"/>
                  </a:schemeClr>
                </a:solidFill>
                <a:latin typeface="+mn-ea"/>
                <a:cs typeface="+mn-ea"/>
                <a:sym typeface="Agency FB" panose="020B0503020202020204" pitchFamily="34" charset="0"/>
              </a:rPr>
              <a:t>一个国家赖以生存和发展的生态环境处于不受或少受破坏和威胁的状态，以及应对内外重大生态问题保障这一持续状态的能力。</a:t>
            </a:r>
            <a:endParaRPr lang="en-US" altLang="zh-CN" sz="1600" dirty="0">
              <a:solidFill>
                <a:schemeClr val="tx1">
                  <a:lumMod val="95000"/>
                  <a:lumOff val="5000"/>
                </a:schemeClr>
              </a:solidFill>
              <a:latin typeface="+mn-ea"/>
              <a:cs typeface="+mn-ea"/>
              <a:sym typeface="Agency FB" panose="020B0503020202020204" pitchFamily="34" charset="0"/>
            </a:endParaRPr>
          </a:p>
        </p:txBody>
      </p:sp>
      <p:sp>
        <p:nvSpPr>
          <p:cNvPr id="18" name="矩形 17"/>
          <p:cNvSpPr/>
          <p:nvPr/>
        </p:nvSpPr>
        <p:spPr>
          <a:xfrm>
            <a:off x="620829" y="2236210"/>
            <a:ext cx="1865094" cy="3429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9950856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childTnLst>
                    </p:cTn>
                  </p:par>
                  <p:par>
                    <p:cTn id="11" fill="hold">
                      <p:stCondLst>
                        <p:cond delay="indefinite"/>
                      </p:stCondLst>
                      <p:childTnLst>
                        <p:par>
                          <p:cTn id="12" fill="hold">
                            <p:stCondLst>
                              <p:cond delay="0"/>
                            </p:stCondLst>
                            <p:childTnLst>
                              <p:par>
                                <p:cTn id="13" presetID="25"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p:cTn id="15" dur="500" decel="50000" fill="hold">
                                          <p:stCondLst>
                                            <p:cond delay="0"/>
                                          </p:stCondLst>
                                        </p:cTn>
                                        <p:tgtEl>
                                          <p:spTgt spid="13"/>
                                        </p:tgtEl>
                                        <p:attrNameLst>
                                          <p:attrName>style.rotation</p:attrName>
                                        </p:attrNameLst>
                                      </p:cBhvr>
                                      <p:tavLst>
                                        <p:tav tm="0">
                                          <p:val>
                                            <p:fltVal val="-90"/>
                                          </p:val>
                                        </p:tav>
                                        <p:tav tm="100000">
                                          <p:val>
                                            <p:fltVal val="0"/>
                                          </p:val>
                                        </p:tav>
                                      </p:tavLst>
                                    </p:anim>
                                    <p:anim calcmode="lin" valueType="num">
                                      <p:cBhvr>
                                        <p:cTn id="16" dur="500" decel="50000" fill="hold">
                                          <p:stCondLst>
                                            <p:cond delay="0"/>
                                          </p:stCondLst>
                                        </p:cTn>
                                        <p:tgtEl>
                                          <p:spTgt spid="13"/>
                                        </p:tgtEl>
                                        <p:attrNameLst>
                                          <p:attrName>ppt_w</p:attrName>
                                        </p:attrNameLst>
                                      </p:cBhvr>
                                      <p:tavLst>
                                        <p:tav tm="0">
                                          <p:val>
                                            <p:strVal val="#ppt_w"/>
                                          </p:val>
                                        </p:tav>
                                        <p:tav tm="100000">
                                          <p:val>
                                            <p:strVal val="#ppt_w*.05"/>
                                          </p:val>
                                        </p:tav>
                                      </p:tavLst>
                                    </p:anim>
                                    <p:anim calcmode="lin" valueType="num">
                                      <p:cBhvr>
                                        <p:cTn id="17" dur="500" accel="50000" fill="hold">
                                          <p:stCondLst>
                                            <p:cond delay="500"/>
                                          </p:stCondLst>
                                        </p:cTn>
                                        <p:tgtEl>
                                          <p:spTgt spid="13"/>
                                        </p:tgtEl>
                                        <p:attrNameLst>
                                          <p:attrName>ppt_w</p:attrName>
                                        </p:attrNameLst>
                                      </p:cBhvr>
                                      <p:tavLst>
                                        <p:tav tm="0">
                                          <p:val>
                                            <p:strVal val="#ppt_w*.05"/>
                                          </p:val>
                                        </p:tav>
                                        <p:tav tm="100000">
                                          <p:val>
                                            <p:strVal val="#ppt_w"/>
                                          </p:val>
                                        </p:tav>
                                      </p:tavLst>
                                    </p:anim>
                                    <p:anim calcmode="lin" valueType="num">
                                      <p:cBhvr>
                                        <p:cTn id="18" dur="1000" fill="hold"/>
                                        <p:tgtEl>
                                          <p:spTgt spid="13"/>
                                        </p:tgtEl>
                                        <p:attrNameLst>
                                          <p:attrName>ppt_h</p:attrName>
                                        </p:attrNameLst>
                                      </p:cBhvr>
                                      <p:tavLst>
                                        <p:tav tm="0">
                                          <p:val>
                                            <p:strVal val="#ppt_h"/>
                                          </p:val>
                                        </p:tav>
                                        <p:tav tm="100000">
                                          <p:val>
                                            <p:strVal val="#ppt_h"/>
                                          </p:val>
                                        </p:tav>
                                      </p:tavLst>
                                    </p:anim>
                                    <p:anim calcmode="lin" valueType="num">
                                      <p:cBhvr>
                                        <p:cTn id="19" dur="500" decel="50000" fill="hold">
                                          <p:stCondLst>
                                            <p:cond delay="0"/>
                                          </p:stCondLst>
                                        </p:cTn>
                                        <p:tgtEl>
                                          <p:spTgt spid="13"/>
                                        </p:tgtEl>
                                        <p:attrNameLst>
                                          <p:attrName>ppt_x</p:attrName>
                                        </p:attrNameLst>
                                      </p:cBhvr>
                                      <p:tavLst>
                                        <p:tav tm="0">
                                          <p:val>
                                            <p:strVal val="#ppt_x+.4"/>
                                          </p:val>
                                        </p:tav>
                                        <p:tav tm="100000">
                                          <p:val>
                                            <p:strVal val="#ppt_x"/>
                                          </p:val>
                                        </p:tav>
                                      </p:tavLst>
                                    </p:anim>
                                    <p:anim calcmode="lin" valueType="num">
                                      <p:cBhvr>
                                        <p:cTn id="20" dur="500" decel="50000" fill="hold">
                                          <p:stCondLst>
                                            <p:cond delay="0"/>
                                          </p:stCondLst>
                                        </p:cTn>
                                        <p:tgtEl>
                                          <p:spTgt spid="13"/>
                                        </p:tgtEl>
                                        <p:attrNameLst>
                                          <p:attrName>ppt_y</p:attrName>
                                        </p:attrNameLst>
                                      </p:cBhvr>
                                      <p:tavLst>
                                        <p:tav tm="0">
                                          <p:val>
                                            <p:strVal val="#ppt_y-.2"/>
                                          </p:val>
                                        </p:tav>
                                        <p:tav tm="100000">
                                          <p:val>
                                            <p:strVal val="#ppt_y+.1"/>
                                          </p:val>
                                        </p:tav>
                                      </p:tavLst>
                                    </p:anim>
                                    <p:anim calcmode="lin" valueType="num">
                                      <p:cBhvr>
                                        <p:cTn id="21" dur="500" accel="50000" fill="hold">
                                          <p:stCondLst>
                                            <p:cond delay="500"/>
                                          </p:stCondLst>
                                        </p:cTn>
                                        <p:tgtEl>
                                          <p:spTgt spid="13"/>
                                        </p:tgtEl>
                                        <p:attrNameLst>
                                          <p:attrName>ppt_y</p:attrName>
                                        </p:attrNameLst>
                                      </p:cBhvr>
                                      <p:tavLst>
                                        <p:tav tm="0">
                                          <p:val>
                                            <p:strVal val="#ppt_y+.1"/>
                                          </p:val>
                                        </p:tav>
                                        <p:tav tm="100000">
                                          <p:val>
                                            <p:strVal val="#ppt_y"/>
                                          </p:val>
                                        </p:tav>
                                      </p:tavLst>
                                    </p:anim>
                                    <p:animEffect transition="in" filter="fade">
                                      <p:cBhvr>
                                        <p:cTn id="22" dur="1000" decel="50000">
                                          <p:stCondLst>
                                            <p:cond delay="0"/>
                                          </p:stCondLst>
                                        </p:cTn>
                                        <p:tgtEl>
                                          <p:spTgt spid="13"/>
                                        </p:tgtEl>
                                      </p:cBhvr>
                                    </p:animEffect>
                                  </p:childTnLst>
                                </p:cTn>
                              </p:par>
                              <p:par>
                                <p:cTn id="23" presetID="42" presetClass="entr" presetSubtype="0" fill="hold" nodeType="withEffect">
                                  <p:stCondLst>
                                    <p:cond delay="0"/>
                                  </p:stCondLst>
                                  <p:childTnLst>
                                    <p:set>
                                      <p:cBhvr>
                                        <p:cTn id="24" dur="1" fill="hold">
                                          <p:stCondLst>
                                            <p:cond delay="0"/>
                                          </p:stCondLst>
                                        </p:cTn>
                                        <p:tgtEl>
                                          <p:spTgt spid="1027"/>
                                        </p:tgtEl>
                                        <p:attrNameLst>
                                          <p:attrName>style.visibility</p:attrName>
                                        </p:attrNameLst>
                                      </p:cBhvr>
                                      <p:to>
                                        <p:strVal val="visible"/>
                                      </p:to>
                                    </p:set>
                                    <p:animEffect transition="in" filter="fade">
                                      <p:cBhvr>
                                        <p:cTn id="25" dur="1000"/>
                                        <p:tgtEl>
                                          <p:spTgt spid="1027"/>
                                        </p:tgtEl>
                                      </p:cBhvr>
                                    </p:animEffect>
                                    <p:anim calcmode="lin" valueType="num">
                                      <p:cBhvr>
                                        <p:cTn id="26" dur="1000" fill="hold"/>
                                        <p:tgtEl>
                                          <p:spTgt spid="1027"/>
                                        </p:tgtEl>
                                        <p:attrNameLst>
                                          <p:attrName>ppt_x</p:attrName>
                                        </p:attrNameLst>
                                      </p:cBhvr>
                                      <p:tavLst>
                                        <p:tav tm="0">
                                          <p:val>
                                            <p:strVal val="#ppt_x"/>
                                          </p:val>
                                        </p:tav>
                                        <p:tav tm="100000">
                                          <p:val>
                                            <p:strVal val="#ppt_x"/>
                                          </p:val>
                                        </p:tav>
                                      </p:tavLst>
                                    </p:anim>
                                    <p:anim calcmode="lin" valueType="num">
                                      <p:cBhvr>
                                        <p:cTn id="27" dur="1000" fill="hold"/>
                                        <p:tgtEl>
                                          <p:spTgt spid="1027"/>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25" presetClass="entr" presetSubtype="0"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decel="50000" fill="hold">
                                          <p:stCondLst>
                                            <p:cond delay="0"/>
                                          </p:stCondLst>
                                        </p:cTn>
                                        <p:tgtEl>
                                          <p:spTgt spid="15"/>
                                        </p:tgtEl>
                                        <p:attrNameLst>
                                          <p:attrName>style.rotation</p:attrName>
                                        </p:attrNameLst>
                                      </p:cBhvr>
                                      <p:tavLst>
                                        <p:tav tm="0">
                                          <p:val>
                                            <p:fltVal val="-90"/>
                                          </p:val>
                                        </p:tav>
                                        <p:tav tm="100000">
                                          <p:val>
                                            <p:fltVal val="0"/>
                                          </p:val>
                                        </p:tav>
                                      </p:tavLst>
                                    </p:anim>
                                    <p:anim calcmode="lin" valueType="num">
                                      <p:cBhvr>
                                        <p:cTn id="32" dur="500" decel="50000" fill="hold">
                                          <p:stCondLst>
                                            <p:cond delay="0"/>
                                          </p:stCondLst>
                                        </p:cTn>
                                        <p:tgtEl>
                                          <p:spTgt spid="15"/>
                                        </p:tgtEl>
                                        <p:attrNameLst>
                                          <p:attrName>ppt_w</p:attrName>
                                        </p:attrNameLst>
                                      </p:cBhvr>
                                      <p:tavLst>
                                        <p:tav tm="0">
                                          <p:val>
                                            <p:strVal val="#ppt_w"/>
                                          </p:val>
                                        </p:tav>
                                        <p:tav tm="100000">
                                          <p:val>
                                            <p:strVal val="#ppt_w*.05"/>
                                          </p:val>
                                        </p:tav>
                                      </p:tavLst>
                                    </p:anim>
                                    <p:anim calcmode="lin" valueType="num">
                                      <p:cBhvr>
                                        <p:cTn id="33" dur="500" accel="50000" fill="hold">
                                          <p:stCondLst>
                                            <p:cond delay="500"/>
                                          </p:stCondLst>
                                        </p:cTn>
                                        <p:tgtEl>
                                          <p:spTgt spid="15"/>
                                        </p:tgtEl>
                                        <p:attrNameLst>
                                          <p:attrName>ppt_w</p:attrName>
                                        </p:attrNameLst>
                                      </p:cBhvr>
                                      <p:tavLst>
                                        <p:tav tm="0">
                                          <p:val>
                                            <p:strVal val="#ppt_w*.05"/>
                                          </p:val>
                                        </p:tav>
                                        <p:tav tm="100000">
                                          <p:val>
                                            <p:strVal val="#ppt_w"/>
                                          </p:val>
                                        </p:tav>
                                      </p:tavLst>
                                    </p:anim>
                                    <p:anim calcmode="lin" valueType="num">
                                      <p:cBhvr>
                                        <p:cTn id="34" dur="1000" fill="hold"/>
                                        <p:tgtEl>
                                          <p:spTgt spid="15"/>
                                        </p:tgtEl>
                                        <p:attrNameLst>
                                          <p:attrName>ppt_h</p:attrName>
                                        </p:attrNameLst>
                                      </p:cBhvr>
                                      <p:tavLst>
                                        <p:tav tm="0">
                                          <p:val>
                                            <p:strVal val="#ppt_h"/>
                                          </p:val>
                                        </p:tav>
                                        <p:tav tm="100000">
                                          <p:val>
                                            <p:strVal val="#ppt_h"/>
                                          </p:val>
                                        </p:tav>
                                      </p:tavLst>
                                    </p:anim>
                                    <p:anim calcmode="lin" valueType="num">
                                      <p:cBhvr>
                                        <p:cTn id="35" dur="500" decel="50000" fill="hold">
                                          <p:stCondLst>
                                            <p:cond delay="0"/>
                                          </p:stCondLst>
                                        </p:cTn>
                                        <p:tgtEl>
                                          <p:spTgt spid="15"/>
                                        </p:tgtEl>
                                        <p:attrNameLst>
                                          <p:attrName>ppt_x</p:attrName>
                                        </p:attrNameLst>
                                      </p:cBhvr>
                                      <p:tavLst>
                                        <p:tav tm="0">
                                          <p:val>
                                            <p:strVal val="#ppt_x+.4"/>
                                          </p:val>
                                        </p:tav>
                                        <p:tav tm="100000">
                                          <p:val>
                                            <p:strVal val="#ppt_x"/>
                                          </p:val>
                                        </p:tav>
                                      </p:tavLst>
                                    </p:anim>
                                    <p:anim calcmode="lin" valueType="num">
                                      <p:cBhvr>
                                        <p:cTn id="36" dur="500" decel="50000" fill="hold">
                                          <p:stCondLst>
                                            <p:cond delay="0"/>
                                          </p:stCondLst>
                                        </p:cTn>
                                        <p:tgtEl>
                                          <p:spTgt spid="15"/>
                                        </p:tgtEl>
                                        <p:attrNameLst>
                                          <p:attrName>ppt_y</p:attrName>
                                        </p:attrNameLst>
                                      </p:cBhvr>
                                      <p:tavLst>
                                        <p:tav tm="0">
                                          <p:val>
                                            <p:strVal val="#ppt_y-.2"/>
                                          </p:val>
                                        </p:tav>
                                        <p:tav tm="100000">
                                          <p:val>
                                            <p:strVal val="#ppt_y+.1"/>
                                          </p:val>
                                        </p:tav>
                                      </p:tavLst>
                                    </p:anim>
                                    <p:anim calcmode="lin" valueType="num">
                                      <p:cBhvr>
                                        <p:cTn id="37" dur="500" accel="50000" fill="hold">
                                          <p:stCondLst>
                                            <p:cond delay="500"/>
                                          </p:stCondLst>
                                        </p:cTn>
                                        <p:tgtEl>
                                          <p:spTgt spid="15"/>
                                        </p:tgtEl>
                                        <p:attrNameLst>
                                          <p:attrName>ppt_y</p:attrName>
                                        </p:attrNameLst>
                                      </p:cBhvr>
                                      <p:tavLst>
                                        <p:tav tm="0">
                                          <p:val>
                                            <p:strVal val="#ppt_y+.1"/>
                                          </p:val>
                                        </p:tav>
                                        <p:tav tm="100000">
                                          <p:val>
                                            <p:strVal val="#ppt_y"/>
                                          </p:val>
                                        </p:tav>
                                      </p:tavLst>
                                    </p:anim>
                                    <p:animEffect transition="in" filter="fade">
                                      <p:cBhvr>
                                        <p:cTn id="38" dur="1000" decel="50000">
                                          <p:stCondLst>
                                            <p:cond delay="0"/>
                                          </p:stCondLst>
                                        </p:cTn>
                                        <p:tgtEl>
                                          <p:spTgt spid="15"/>
                                        </p:tgtEl>
                                      </p:cBhvr>
                                    </p:animEffect>
                                  </p:childTnLst>
                                </p:cTn>
                              </p:par>
                            </p:childTnLst>
                          </p:cTn>
                        </p:par>
                        <p:par>
                          <p:cTn id="39" fill="hold">
                            <p:stCondLst>
                              <p:cond delay="2000"/>
                            </p:stCondLst>
                            <p:childTnLst>
                              <p:par>
                                <p:cTn id="40" presetID="25" presetClass="entr" presetSubtype="0" fill="hold" grpId="0" nodeType="afterEffect">
                                  <p:stCondLst>
                                    <p:cond delay="0"/>
                                  </p:stCondLst>
                                  <p:childTnLst>
                                    <p:set>
                                      <p:cBhvr>
                                        <p:cTn id="41" dur="1" fill="hold">
                                          <p:stCondLst>
                                            <p:cond delay="0"/>
                                          </p:stCondLst>
                                        </p:cTn>
                                        <p:tgtEl>
                                          <p:spTgt spid="16"/>
                                        </p:tgtEl>
                                        <p:attrNameLst>
                                          <p:attrName>style.visibility</p:attrName>
                                        </p:attrNameLst>
                                      </p:cBhvr>
                                      <p:to>
                                        <p:strVal val="visible"/>
                                      </p:to>
                                    </p:set>
                                    <p:anim calcmode="lin" valueType="num">
                                      <p:cBhvr>
                                        <p:cTn id="42" dur="500" decel="50000" fill="hold">
                                          <p:stCondLst>
                                            <p:cond delay="0"/>
                                          </p:stCondLst>
                                        </p:cTn>
                                        <p:tgtEl>
                                          <p:spTgt spid="16"/>
                                        </p:tgtEl>
                                        <p:attrNameLst>
                                          <p:attrName>style.rotation</p:attrName>
                                        </p:attrNameLst>
                                      </p:cBhvr>
                                      <p:tavLst>
                                        <p:tav tm="0">
                                          <p:val>
                                            <p:fltVal val="-90"/>
                                          </p:val>
                                        </p:tav>
                                        <p:tav tm="100000">
                                          <p:val>
                                            <p:fltVal val="0"/>
                                          </p:val>
                                        </p:tav>
                                      </p:tavLst>
                                    </p:anim>
                                    <p:anim calcmode="lin" valueType="num">
                                      <p:cBhvr>
                                        <p:cTn id="43" dur="500" decel="50000" fill="hold">
                                          <p:stCondLst>
                                            <p:cond delay="0"/>
                                          </p:stCondLst>
                                        </p:cTn>
                                        <p:tgtEl>
                                          <p:spTgt spid="16"/>
                                        </p:tgtEl>
                                        <p:attrNameLst>
                                          <p:attrName>ppt_w</p:attrName>
                                        </p:attrNameLst>
                                      </p:cBhvr>
                                      <p:tavLst>
                                        <p:tav tm="0">
                                          <p:val>
                                            <p:strVal val="#ppt_w"/>
                                          </p:val>
                                        </p:tav>
                                        <p:tav tm="100000">
                                          <p:val>
                                            <p:strVal val="#ppt_w*.05"/>
                                          </p:val>
                                        </p:tav>
                                      </p:tavLst>
                                    </p:anim>
                                    <p:anim calcmode="lin" valueType="num">
                                      <p:cBhvr>
                                        <p:cTn id="44" dur="500" accel="50000" fill="hold">
                                          <p:stCondLst>
                                            <p:cond delay="500"/>
                                          </p:stCondLst>
                                        </p:cTn>
                                        <p:tgtEl>
                                          <p:spTgt spid="16"/>
                                        </p:tgtEl>
                                        <p:attrNameLst>
                                          <p:attrName>ppt_w</p:attrName>
                                        </p:attrNameLst>
                                      </p:cBhvr>
                                      <p:tavLst>
                                        <p:tav tm="0">
                                          <p:val>
                                            <p:strVal val="#ppt_w*.05"/>
                                          </p:val>
                                        </p:tav>
                                        <p:tav tm="100000">
                                          <p:val>
                                            <p:strVal val="#ppt_w"/>
                                          </p:val>
                                        </p:tav>
                                      </p:tavLst>
                                    </p:anim>
                                    <p:anim calcmode="lin" valueType="num">
                                      <p:cBhvr>
                                        <p:cTn id="45" dur="1000" fill="hold"/>
                                        <p:tgtEl>
                                          <p:spTgt spid="16"/>
                                        </p:tgtEl>
                                        <p:attrNameLst>
                                          <p:attrName>ppt_h</p:attrName>
                                        </p:attrNameLst>
                                      </p:cBhvr>
                                      <p:tavLst>
                                        <p:tav tm="0">
                                          <p:val>
                                            <p:strVal val="#ppt_h"/>
                                          </p:val>
                                        </p:tav>
                                        <p:tav tm="100000">
                                          <p:val>
                                            <p:strVal val="#ppt_h"/>
                                          </p:val>
                                        </p:tav>
                                      </p:tavLst>
                                    </p:anim>
                                    <p:anim calcmode="lin" valueType="num">
                                      <p:cBhvr>
                                        <p:cTn id="46" dur="500" decel="50000" fill="hold">
                                          <p:stCondLst>
                                            <p:cond delay="0"/>
                                          </p:stCondLst>
                                        </p:cTn>
                                        <p:tgtEl>
                                          <p:spTgt spid="16"/>
                                        </p:tgtEl>
                                        <p:attrNameLst>
                                          <p:attrName>ppt_x</p:attrName>
                                        </p:attrNameLst>
                                      </p:cBhvr>
                                      <p:tavLst>
                                        <p:tav tm="0">
                                          <p:val>
                                            <p:strVal val="#ppt_x+.4"/>
                                          </p:val>
                                        </p:tav>
                                        <p:tav tm="100000">
                                          <p:val>
                                            <p:strVal val="#ppt_x"/>
                                          </p:val>
                                        </p:tav>
                                      </p:tavLst>
                                    </p:anim>
                                    <p:anim calcmode="lin" valueType="num">
                                      <p:cBhvr>
                                        <p:cTn id="47" dur="500" decel="50000" fill="hold">
                                          <p:stCondLst>
                                            <p:cond delay="0"/>
                                          </p:stCondLst>
                                        </p:cTn>
                                        <p:tgtEl>
                                          <p:spTgt spid="16"/>
                                        </p:tgtEl>
                                        <p:attrNameLst>
                                          <p:attrName>ppt_y</p:attrName>
                                        </p:attrNameLst>
                                      </p:cBhvr>
                                      <p:tavLst>
                                        <p:tav tm="0">
                                          <p:val>
                                            <p:strVal val="#ppt_y-.2"/>
                                          </p:val>
                                        </p:tav>
                                        <p:tav tm="100000">
                                          <p:val>
                                            <p:strVal val="#ppt_y+.1"/>
                                          </p:val>
                                        </p:tav>
                                      </p:tavLst>
                                    </p:anim>
                                    <p:anim calcmode="lin" valueType="num">
                                      <p:cBhvr>
                                        <p:cTn id="48" dur="500" accel="50000" fill="hold">
                                          <p:stCondLst>
                                            <p:cond delay="500"/>
                                          </p:stCondLst>
                                        </p:cTn>
                                        <p:tgtEl>
                                          <p:spTgt spid="16"/>
                                        </p:tgtEl>
                                        <p:attrNameLst>
                                          <p:attrName>ppt_y</p:attrName>
                                        </p:attrNameLst>
                                      </p:cBhvr>
                                      <p:tavLst>
                                        <p:tav tm="0">
                                          <p:val>
                                            <p:strVal val="#ppt_y+.1"/>
                                          </p:val>
                                        </p:tav>
                                        <p:tav tm="100000">
                                          <p:val>
                                            <p:strVal val="#ppt_y"/>
                                          </p:val>
                                        </p:tav>
                                      </p:tavLst>
                                    </p:anim>
                                    <p:animEffect transition="in" filter="fade">
                                      <p:cBhvr>
                                        <p:cTn id="49" dur="1000" decel="50000">
                                          <p:stCondLst>
                                            <p:cond delay="0"/>
                                          </p:stCondLst>
                                        </p:cTn>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13" grpId="0"/>
      <p:bldP spid="15" grpId="0"/>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E9891813-F14D-47C1-B3A9-F4F4463FAEA9}"/>
              </a:ext>
            </a:extLst>
          </p:cNvPr>
          <p:cNvSpPr/>
          <p:nvPr/>
        </p:nvSpPr>
        <p:spPr>
          <a:xfrm>
            <a:off x="303461" y="336798"/>
            <a:ext cx="424954" cy="424954"/>
          </a:xfrm>
          <a:prstGeom prst="ellipse">
            <a:avLst/>
          </a:prstGeom>
          <a:solidFill>
            <a:srgbClr val="033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a:extLst>
              <a:ext uri="{FF2B5EF4-FFF2-40B4-BE49-F238E27FC236}">
                <a16:creationId xmlns:a16="http://schemas.microsoft.com/office/drawing/2014/main" id="{BBBC3749-C35C-45DD-B9AA-7C2F092547D2}"/>
              </a:ext>
            </a:extLst>
          </p:cNvPr>
          <p:cNvCxnSpPr>
            <a:cxnSpLocks/>
          </p:cNvCxnSpPr>
          <p:nvPr/>
        </p:nvCxnSpPr>
        <p:spPr>
          <a:xfrm>
            <a:off x="979166" y="761752"/>
            <a:ext cx="10323834" cy="0"/>
          </a:xfrm>
          <a:prstGeom prst="line">
            <a:avLst/>
          </a:prstGeom>
          <a:ln w="12700">
            <a:solidFill>
              <a:schemeClr val="tx1">
                <a:lumMod val="75000"/>
                <a:lumOff val="25000"/>
              </a:schemeClr>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Line 33">
            <a:extLst>
              <a:ext uri="{FF2B5EF4-FFF2-40B4-BE49-F238E27FC236}">
                <a16:creationId xmlns:a16="http://schemas.microsoft.com/office/drawing/2014/main" id="{29022720-6E56-46F5-A58F-5916267B9261}"/>
              </a:ext>
            </a:extLst>
          </p:cNvPr>
          <p:cNvSpPr>
            <a:spLocks noChangeShapeType="1"/>
          </p:cNvSpPr>
          <p:nvPr/>
        </p:nvSpPr>
        <p:spPr bwMode="auto">
          <a:xfrm flipH="1" flipV="1">
            <a:off x="2485922" y="1573058"/>
            <a:ext cx="5530317" cy="0"/>
          </a:xfrm>
          <a:prstGeom prst="line">
            <a:avLst/>
          </a:prstGeom>
          <a:noFill/>
          <a:ln w="19050">
            <a:solidFill>
              <a:schemeClr val="bg1">
                <a:lumMod val="50000"/>
              </a:schemeClr>
            </a:solidFill>
            <a:prstDash val="sysDot"/>
            <a:round/>
            <a:headEnd/>
            <a:tailEnd/>
          </a:ln>
          <a:effectLst/>
        </p:spPr>
        <p:txBody>
          <a:bodyPr lIns="91385" tIns="45693" rIns="91385" bIns="45693"/>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da-DK">
              <a:sym typeface="Agency FB" panose="020B0503020202020204" pitchFamily="34" charset="0"/>
            </a:endParaRPr>
          </a:p>
        </p:txBody>
      </p:sp>
      <p:sp>
        <p:nvSpPr>
          <p:cNvPr id="41" name="TextBox 13">
            <a:extLst>
              <a:ext uri="{FF2B5EF4-FFF2-40B4-BE49-F238E27FC236}">
                <a16:creationId xmlns:a16="http://schemas.microsoft.com/office/drawing/2014/main" id="{004D4EAD-0726-47B8-B49A-BC4318F747B0}"/>
              </a:ext>
            </a:extLst>
          </p:cNvPr>
          <p:cNvSpPr txBox="1"/>
          <p:nvPr/>
        </p:nvSpPr>
        <p:spPr>
          <a:xfrm>
            <a:off x="728415" y="1373030"/>
            <a:ext cx="2402847" cy="400055"/>
          </a:xfrm>
          <a:prstGeom prst="rect">
            <a:avLst/>
          </a:prstGeom>
          <a:noFill/>
        </p:spPr>
        <p:txBody>
          <a:bodyPr wrap="square" lIns="91385" tIns="45693" rIns="91385" bIns="45693" rtlCol="0">
            <a:spAutoFit/>
          </a:bodyPr>
          <a:lstStyle/>
          <a:p>
            <a:r>
              <a:rPr lang="zh-CN" altLang="en-US" sz="2000" b="1" dirty="0">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rPr>
              <a:t>安全的领域</a:t>
            </a:r>
          </a:p>
        </p:txBody>
      </p:sp>
      <p:sp>
        <p:nvSpPr>
          <p:cNvPr id="51" name="文本框 2">
            <a:extLst>
              <a:ext uri="{FF2B5EF4-FFF2-40B4-BE49-F238E27FC236}">
                <a16:creationId xmlns:a16="http://schemas.microsoft.com/office/drawing/2014/main" id="{6BB96586-CC78-4050-9648-42A24C638759}"/>
              </a:ext>
            </a:extLst>
          </p:cNvPr>
          <p:cNvSpPr txBox="1"/>
          <p:nvPr/>
        </p:nvSpPr>
        <p:spPr>
          <a:xfrm>
            <a:off x="875874" y="295560"/>
            <a:ext cx="10427126" cy="497957"/>
          </a:xfrm>
          <a:prstGeom prst="rect">
            <a:avLst/>
          </a:prstGeom>
          <a:noFill/>
        </p:spPr>
        <p:txBody>
          <a:bodyPr wrap="square" rtlCol="0" anchor="ctr">
            <a:spAutoFit/>
          </a:bodyPr>
          <a:lstStyle/>
          <a:p>
            <a:pPr>
              <a:lnSpc>
                <a:spcPct val="120000"/>
              </a:lnSpc>
            </a:pPr>
            <a:r>
              <a:rPr lang="en-US" altLang="zh-CN" sz="2400" spc="300" dirty="0">
                <a:latin typeface="+mn-ea"/>
              </a:rPr>
              <a:t>2.</a:t>
            </a:r>
            <a:r>
              <a:rPr lang="zh-CN" altLang="en-US" sz="2400" spc="300" dirty="0">
                <a:latin typeface="+mn-ea"/>
              </a:rPr>
              <a:t>国家安全体系的构成与总体国家安全观</a:t>
            </a:r>
            <a:endParaRPr lang="en-US" altLang="zh-CN" sz="1600" dirty="0">
              <a:solidFill>
                <a:schemeClr val="tx1">
                  <a:lumMod val="75000"/>
                  <a:lumOff val="25000"/>
                </a:schemeClr>
              </a:solidFill>
              <a:latin typeface="+mn-ea"/>
            </a:endParaRPr>
          </a:p>
        </p:txBody>
      </p:sp>
      <p:pic>
        <p:nvPicPr>
          <p:cNvPr id="4098" name="Picture 2"/>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8282806" y="945566"/>
            <a:ext cx="2555508" cy="214414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2" name="TextBox 17">
            <a:extLst>
              <a:ext uri="{FF2B5EF4-FFF2-40B4-BE49-F238E27FC236}">
                <a16:creationId xmlns:a16="http://schemas.microsoft.com/office/drawing/2014/main" id="{6A2C7FB5-EE08-43CC-99D0-FC7B819ACAF0}"/>
              </a:ext>
            </a:extLst>
          </p:cNvPr>
          <p:cNvSpPr txBox="1"/>
          <p:nvPr/>
        </p:nvSpPr>
        <p:spPr>
          <a:xfrm>
            <a:off x="728415" y="2162102"/>
            <a:ext cx="8832145" cy="3785597"/>
          </a:xfrm>
          <a:prstGeom prst="rect">
            <a:avLst/>
          </a:prstGeom>
          <a:noFill/>
        </p:spPr>
        <p:txBody>
          <a:bodyPr wrap="square" lIns="91385" tIns="45693" rIns="91385" bIns="45693" rtlCol="0">
            <a:spAutoFit/>
          </a:bodyPr>
          <a:lstStyle/>
          <a:p>
            <a:pPr>
              <a:lnSpc>
                <a:spcPct val="150000"/>
              </a:lnSpc>
            </a:pPr>
            <a:r>
              <a:rPr lang="zh-CN" altLang="en-US" sz="1600" b="1" dirty="0">
                <a:solidFill>
                  <a:schemeClr val="tx1">
                    <a:lumMod val="95000"/>
                    <a:lumOff val="5000"/>
                  </a:schemeClr>
                </a:solidFill>
                <a:latin typeface="宋体"/>
                <a:ea typeface="宋体"/>
                <a:cs typeface="+mn-ea"/>
                <a:sym typeface="Agency FB" panose="020B0503020202020204" pitchFamily="34" charset="0"/>
              </a:rPr>
              <a:t>◆（</a:t>
            </a:r>
            <a:r>
              <a:rPr lang="en-US" altLang="zh-CN" sz="1600" b="1" dirty="0">
                <a:solidFill>
                  <a:schemeClr val="tx1">
                    <a:lumMod val="95000"/>
                    <a:lumOff val="5000"/>
                  </a:schemeClr>
                </a:solidFill>
                <a:latin typeface="宋体"/>
                <a:ea typeface="宋体"/>
                <a:cs typeface="+mn-ea"/>
                <a:sym typeface="Agency FB" panose="020B0503020202020204" pitchFamily="34" charset="0"/>
              </a:rPr>
              <a:t>10</a:t>
            </a:r>
            <a:r>
              <a:rPr lang="zh-CN" altLang="en-US" sz="1600" b="1" dirty="0">
                <a:solidFill>
                  <a:schemeClr val="tx1">
                    <a:lumMod val="95000"/>
                    <a:lumOff val="5000"/>
                  </a:schemeClr>
                </a:solidFill>
                <a:latin typeface="宋体"/>
                <a:ea typeface="宋体"/>
                <a:cs typeface="+mn-ea"/>
                <a:sym typeface="Agency FB" panose="020B0503020202020204" pitchFamily="34" charset="0"/>
              </a:rPr>
              <a:t>）资源安全</a:t>
            </a:r>
            <a:r>
              <a:rPr lang="zh-CN" altLang="en-US" sz="1600" dirty="0">
                <a:solidFill>
                  <a:schemeClr val="tx1">
                    <a:lumMod val="95000"/>
                    <a:lumOff val="5000"/>
                  </a:schemeClr>
                </a:solidFill>
                <a:latin typeface="+mn-ea"/>
                <a:cs typeface="+mn-ea"/>
                <a:sym typeface="Agency FB" panose="020B0503020202020204" pitchFamily="34" charset="0"/>
              </a:rPr>
              <a:t>：一个国家或地区可以持续、稳定、充足和经济地获取所需</a:t>
            </a:r>
            <a:endParaRPr lang="en-US" altLang="zh-CN" sz="1600" dirty="0">
              <a:solidFill>
                <a:schemeClr val="tx1">
                  <a:lumMod val="95000"/>
                  <a:lumOff val="5000"/>
                </a:schemeClr>
              </a:solidFill>
              <a:latin typeface="+mn-ea"/>
              <a:cs typeface="+mn-ea"/>
              <a:sym typeface="Agency FB" panose="020B0503020202020204" pitchFamily="34" charset="0"/>
            </a:endParaRPr>
          </a:p>
          <a:p>
            <a:pPr>
              <a:lnSpc>
                <a:spcPct val="150000"/>
              </a:lnSpc>
            </a:pPr>
            <a:r>
              <a:rPr lang="zh-CN" altLang="en-US" sz="1600" dirty="0">
                <a:solidFill>
                  <a:schemeClr val="tx1">
                    <a:lumMod val="95000"/>
                    <a:lumOff val="5000"/>
                  </a:schemeClr>
                </a:solidFill>
                <a:latin typeface="+mn-ea"/>
                <a:cs typeface="+mn-ea"/>
                <a:sym typeface="Agency FB" panose="020B0503020202020204" pitchFamily="34" charset="0"/>
              </a:rPr>
              <a:t>自然资源及资源性产品的状态，以及维护这一安全状态的能力。</a:t>
            </a:r>
            <a:endParaRPr lang="en-US" altLang="zh-CN" sz="1600" dirty="0">
              <a:solidFill>
                <a:schemeClr val="tx1">
                  <a:lumMod val="95000"/>
                  <a:lumOff val="5000"/>
                </a:schemeClr>
              </a:solidFill>
              <a:latin typeface="+mn-ea"/>
              <a:cs typeface="+mn-ea"/>
              <a:sym typeface="Agency FB" panose="020B0503020202020204" pitchFamily="34" charset="0"/>
            </a:endParaRPr>
          </a:p>
          <a:p>
            <a:pPr>
              <a:lnSpc>
                <a:spcPct val="150000"/>
              </a:lnSpc>
            </a:pPr>
            <a:r>
              <a:rPr lang="zh-CN" altLang="en-US" sz="1600" b="1" dirty="0">
                <a:solidFill>
                  <a:schemeClr val="tx1">
                    <a:lumMod val="95000"/>
                    <a:lumOff val="5000"/>
                  </a:schemeClr>
                </a:solidFill>
                <a:latin typeface="宋体"/>
                <a:ea typeface="宋体"/>
                <a:cs typeface="+mn-ea"/>
                <a:sym typeface="Agency FB" panose="020B0503020202020204" pitchFamily="34" charset="0"/>
              </a:rPr>
              <a:t>◆（</a:t>
            </a:r>
            <a:r>
              <a:rPr lang="en-US" altLang="zh-CN" sz="1600" b="1" dirty="0">
                <a:solidFill>
                  <a:schemeClr val="tx1">
                    <a:lumMod val="95000"/>
                    <a:lumOff val="5000"/>
                  </a:schemeClr>
                </a:solidFill>
                <a:latin typeface="宋体"/>
                <a:ea typeface="宋体"/>
                <a:cs typeface="+mn-ea"/>
                <a:sym typeface="Agency FB" panose="020B0503020202020204" pitchFamily="34" charset="0"/>
              </a:rPr>
              <a:t>11</a:t>
            </a:r>
            <a:r>
              <a:rPr lang="zh-CN" altLang="en-US" sz="1600" b="1" dirty="0">
                <a:solidFill>
                  <a:schemeClr val="tx1">
                    <a:lumMod val="95000"/>
                    <a:lumOff val="5000"/>
                  </a:schemeClr>
                </a:solidFill>
                <a:latin typeface="宋体"/>
                <a:ea typeface="宋体"/>
                <a:cs typeface="+mn-ea"/>
                <a:sym typeface="Agency FB" panose="020B0503020202020204" pitchFamily="34" charset="0"/>
              </a:rPr>
              <a:t>）核安全</a:t>
            </a:r>
            <a:r>
              <a:rPr lang="zh-CN" altLang="en-US" sz="1600" dirty="0">
                <a:solidFill>
                  <a:schemeClr val="tx1">
                    <a:lumMod val="95000"/>
                    <a:lumOff val="5000"/>
                  </a:schemeClr>
                </a:solidFill>
                <a:latin typeface="+mn-ea"/>
                <a:cs typeface="+mn-ea"/>
                <a:sym typeface="Agency FB" panose="020B0503020202020204" pitchFamily="34" charset="0"/>
              </a:rPr>
              <a:t>：指从保护公众及环境不受放射性危害的角度出发，采取措施确</a:t>
            </a:r>
            <a:endParaRPr lang="en-US" altLang="zh-CN" sz="1600" dirty="0">
              <a:solidFill>
                <a:schemeClr val="tx1">
                  <a:lumMod val="95000"/>
                  <a:lumOff val="5000"/>
                </a:schemeClr>
              </a:solidFill>
              <a:latin typeface="+mn-ea"/>
              <a:cs typeface="+mn-ea"/>
              <a:sym typeface="Agency FB" panose="020B0503020202020204" pitchFamily="34" charset="0"/>
            </a:endParaRPr>
          </a:p>
          <a:p>
            <a:pPr>
              <a:lnSpc>
                <a:spcPct val="150000"/>
              </a:lnSpc>
            </a:pPr>
            <a:r>
              <a:rPr lang="zh-CN" altLang="en-US" sz="1600" dirty="0">
                <a:solidFill>
                  <a:schemeClr val="tx1">
                    <a:lumMod val="95000"/>
                    <a:lumOff val="5000"/>
                  </a:schemeClr>
                </a:solidFill>
                <a:latin typeface="+mn-ea"/>
                <a:cs typeface="+mn-ea"/>
                <a:sym typeface="Agency FB" panose="020B0503020202020204" pitchFamily="34" charset="0"/>
              </a:rPr>
              <a:t>保核设施的正常运行、预防事故的发生、限制可能的后果。</a:t>
            </a:r>
            <a:endParaRPr lang="en-US" altLang="zh-CN" sz="1600" dirty="0">
              <a:solidFill>
                <a:schemeClr val="tx1">
                  <a:lumMod val="95000"/>
                  <a:lumOff val="5000"/>
                </a:schemeClr>
              </a:solidFill>
              <a:latin typeface="+mn-ea"/>
              <a:cs typeface="+mn-ea"/>
              <a:sym typeface="Agency FB" panose="020B0503020202020204" pitchFamily="34" charset="0"/>
            </a:endParaRPr>
          </a:p>
          <a:p>
            <a:pPr>
              <a:lnSpc>
                <a:spcPct val="150000"/>
              </a:lnSpc>
            </a:pPr>
            <a:r>
              <a:rPr lang="zh-CN" altLang="en-US" sz="1600" b="1" dirty="0">
                <a:solidFill>
                  <a:schemeClr val="tx1">
                    <a:lumMod val="95000"/>
                    <a:lumOff val="5000"/>
                  </a:schemeClr>
                </a:solidFill>
                <a:latin typeface="宋体"/>
                <a:ea typeface="宋体"/>
                <a:cs typeface="+mn-ea"/>
                <a:sym typeface="Agency FB" panose="020B0503020202020204" pitchFamily="34" charset="0"/>
              </a:rPr>
              <a:t>◆（</a:t>
            </a:r>
            <a:r>
              <a:rPr lang="en-US" altLang="zh-CN" sz="1600" b="1" dirty="0">
                <a:solidFill>
                  <a:schemeClr val="tx1">
                    <a:lumMod val="95000"/>
                    <a:lumOff val="5000"/>
                  </a:schemeClr>
                </a:solidFill>
                <a:latin typeface="宋体"/>
                <a:ea typeface="宋体"/>
                <a:cs typeface="+mn-ea"/>
                <a:sym typeface="Agency FB" panose="020B0503020202020204" pitchFamily="34" charset="0"/>
              </a:rPr>
              <a:t>12</a:t>
            </a:r>
            <a:r>
              <a:rPr lang="zh-CN" altLang="en-US" sz="1600" b="1" dirty="0">
                <a:solidFill>
                  <a:schemeClr val="tx1">
                    <a:lumMod val="95000"/>
                    <a:lumOff val="5000"/>
                  </a:schemeClr>
                </a:solidFill>
                <a:latin typeface="宋体"/>
                <a:ea typeface="宋体"/>
                <a:cs typeface="+mn-ea"/>
                <a:sym typeface="Agency FB" panose="020B0503020202020204" pitchFamily="34" charset="0"/>
              </a:rPr>
              <a:t>）海外利益安全</a:t>
            </a:r>
            <a:r>
              <a:rPr lang="zh-CN" altLang="en-US" sz="1600" dirty="0">
                <a:solidFill>
                  <a:schemeClr val="tx1">
                    <a:lumMod val="95000"/>
                    <a:lumOff val="5000"/>
                  </a:schemeClr>
                </a:solidFill>
                <a:latin typeface="+mn-ea"/>
                <a:cs typeface="+mn-ea"/>
                <a:sym typeface="Agency FB" panose="020B0503020202020204" pitchFamily="34" charset="0"/>
              </a:rPr>
              <a:t>：主要包括海外能源资源安全、海上战略通道及海外公民、</a:t>
            </a:r>
            <a:endParaRPr lang="en-US" altLang="zh-CN" sz="1600" dirty="0">
              <a:solidFill>
                <a:schemeClr val="tx1">
                  <a:lumMod val="95000"/>
                  <a:lumOff val="5000"/>
                </a:schemeClr>
              </a:solidFill>
              <a:latin typeface="+mn-ea"/>
              <a:cs typeface="+mn-ea"/>
              <a:sym typeface="Agency FB" panose="020B0503020202020204" pitchFamily="34" charset="0"/>
            </a:endParaRPr>
          </a:p>
          <a:p>
            <a:pPr>
              <a:lnSpc>
                <a:spcPct val="150000"/>
              </a:lnSpc>
            </a:pPr>
            <a:r>
              <a:rPr lang="zh-CN" altLang="en-US" sz="1600" dirty="0">
                <a:solidFill>
                  <a:schemeClr val="tx1">
                    <a:lumMod val="95000"/>
                    <a:lumOff val="5000"/>
                  </a:schemeClr>
                </a:solidFill>
                <a:latin typeface="+mn-ea"/>
                <a:cs typeface="+mn-ea"/>
                <a:sym typeface="Agency FB" panose="020B0503020202020204" pitchFamily="34" charset="0"/>
              </a:rPr>
              <a:t>法人的安全。</a:t>
            </a:r>
            <a:endParaRPr lang="en-US" altLang="zh-CN" sz="1600" dirty="0">
              <a:solidFill>
                <a:schemeClr val="tx1">
                  <a:lumMod val="95000"/>
                  <a:lumOff val="5000"/>
                </a:schemeClr>
              </a:solidFill>
              <a:latin typeface="+mn-ea"/>
              <a:cs typeface="+mn-ea"/>
              <a:sym typeface="Agency FB" panose="020B0503020202020204" pitchFamily="34" charset="0"/>
            </a:endParaRPr>
          </a:p>
          <a:p>
            <a:pPr>
              <a:lnSpc>
                <a:spcPct val="150000"/>
              </a:lnSpc>
            </a:pPr>
            <a:r>
              <a:rPr lang="zh-CN" altLang="en-US" sz="1600" b="1" dirty="0">
                <a:solidFill>
                  <a:schemeClr val="tx1">
                    <a:lumMod val="95000"/>
                    <a:lumOff val="5000"/>
                  </a:schemeClr>
                </a:solidFill>
                <a:latin typeface="宋体"/>
                <a:ea typeface="宋体"/>
                <a:cs typeface="+mn-ea"/>
                <a:sym typeface="Agency FB" panose="020B0503020202020204" pitchFamily="34" charset="0"/>
              </a:rPr>
              <a:t>◆（</a:t>
            </a:r>
            <a:r>
              <a:rPr lang="en-US" altLang="zh-CN" sz="1600" b="1" dirty="0">
                <a:solidFill>
                  <a:schemeClr val="tx1">
                    <a:lumMod val="95000"/>
                    <a:lumOff val="5000"/>
                  </a:schemeClr>
                </a:solidFill>
                <a:latin typeface="宋体"/>
                <a:ea typeface="宋体"/>
                <a:cs typeface="+mn-ea"/>
                <a:sym typeface="Agency FB" panose="020B0503020202020204" pitchFamily="34" charset="0"/>
              </a:rPr>
              <a:t>13</a:t>
            </a:r>
            <a:r>
              <a:rPr lang="zh-CN" altLang="en-US" sz="1600" b="1" dirty="0">
                <a:solidFill>
                  <a:schemeClr val="tx1">
                    <a:lumMod val="95000"/>
                    <a:lumOff val="5000"/>
                  </a:schemeClr>
                </a:solidFill>
                <a:latin typeface="宋体"/>
                <a:ea typeface="宋体"/>
                <a:cs typeface="+mn-ea"/>
                <a:sym typeface="Agency FB" panose="020B0503020202020204" pitchFamily="34" charset="0"/>
              </a:rPr>
              <a:t>）生物安全</a:t>
            </a:r>
            <a:r>
              <a:rPr lang="zh-CN" altLang="en-US" sz="1600" dirty="0">
                <a:solidFill>
                  <a:schemeClr val="tx1">
                    <a:lumMod val="95000"/>
                    <a:lumOff val="5000"/>
                  </a:schemeClr>
                </a:solidFill>
                <a:latin typeface="+mn-ea"/>
                <a:cs typeface="+mn-ea"/>
                <a:sym typeface="Agency FB" panose="020B0503020202020204" pitchFamily="34" charset="0"/>
              </a:rPr>
              <a:t>：由现代生物技术开发和应用对生态环境和人体健康造成的潜在威胁，及对其所采取的一系列有效预防和控制措施。</a:t>
            </a:r>
            <a:endParaRPr lang="en-US" altLang="zh-CN" sz="1600" dirty="0">
              <a:solidFill>
                <a:schemeClr val="tx1">
                  <a:lumMod val="95000"/>
                  <a:lumOff val="5000"/>
                </a:schemeClr>
              </a:solidFill>
              <a:latin typeface="+mn-ea"/>
              <a:cs typeface="+mn-ea"/>
              <a:sym typeface="Agency FB" panose="020B0503020202020204" pitchFamily="34" charset="0"/>
            </a:endParaRPr>
          </a:p>
          <a:p>
            <a:pPr>
              <a:lnSpc>
                <a:spcPct val="150000"/>
              </a:lnSpc>
            </a:pPr>
            <a:r>
              <a:rPr lang="zh-CN" altLang="en-US" sz="1600" b="1" dirty="0">
                <a:solidFill>
                  <a:schemeClr val="tx1">
                    <a:lumMod val="95000"/>
                    <a:lumOff val="5000"/>
                  </a:schemeClr>
                </a:solidFill>
                <a:latin typeface="宋体"/>
                <a:ea typeface="宋体"/>
                <a:cs typeface="+mn-ea"/>
                <a:sym typeface="Agency FB" panose="020B0503020202020204" pitchFamily="34" charset="0"/>
              </a:rPr>
              <a:t>◆（</a:t>
            </a:r>
            <a:r>
              <a:rPr lang="en-US" altLang="zh-CN" sz="1600" b="1" dirty="0">
                <a:solidFill>
                  <a:schemeClr val="tx1">
                    <a:lumMod val="95000"/>
                    <a:lumOff val="5000"/>
                  </a:schemeClr>
                </a:solidFill>
                <a:latin typeface="宋体"/>
                <a:ea typeface="宋体"/>
                <a:cs typeface="+mn-ea"/>
                <a:sym typeface="Agency FB" panose="020B0503020202020204" pitchFamily="34" charset="0"/>
              </a:rPr>
              <a:t>14</a:t>
            </a:r>
            <a:r>
              <a:rPr lang="zh-CN" altLang="en-US" sz="1600" b="1" dirty="0">
                <a:solidFill>
                  <a:schemeClr val="tx1">
                    <a:lumMod val="95000"/>
                    <a:lumOff val="5000"/>
                  </a:schemeClr>
                </a:solidFill>
                <a:latin typeface="宋体"/>
                <a:ea typeface="宋体"/>
                <a:cs typeface="+mn-ea"/>
                <a:sym typeface="Agency FB" panose="020B0503020202020204" pitchFamily="34" charset="0"/>
              </a:rPr>
              <a:t>）新型领域安全</a:t>
            </a:r>
            <a:r>
              <a:rPr lang="zh-CN" altLang="en-US" sz="1600" dirty="0">
                <a:solidFill>
                  <a:schemeClr val="tx1">
                    <a:lumMod val="95000"/>
                    <a:lumOff val="5000"/>
                  </a:schemeClr>
                </a:solidFill>
                <a:latin typeface="+mn-ea"/>
                <a:cs typeface="+mn-ea"/>
                <a:sym typeface="Agency FB" panose="020B0503020202020204" pitchFamily="34" charset="0"/>
              </a:rPr>
              <a:t>：包括太空、深海、极地等新型领域，不属于国家主权的管辖范畴，但是对国家安全的重要性，已经越来越成为世界各国的共识。</a:t>
            </a:r>
            <a:endParaRPr lang="en-US" altLang="zh-CN" sz="1600" dirty="0">
              <a:solidFill>
                <a:schemeClr val="tx1">
                  <a:lumMod val="95000"/>
                  <a:lumOff val="5000"/>
                </a:schemeClr>
              </a:solidFill>
              <a:latin typeface="+mn-ea"/>
              <a:cs typeface="+mn-ea"/>
              <a:sym typeface="Agency FB" panose="020B0503020202020204" pitchFamily="34" charset="0"/>
            </a:endParaRPr>
          </a:p>
        </p:txBody>
      </p:sp>
    </p:spTree>
    <p:extLst>
      <p:ext uri="{BB962C8B-B14F-4D97-AF65-F5344CB8AC3E}">
        <p14:creationId xmlns:p14="http://schemas.microsoft.com/office/powerpoint/2010/main" val="3597437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wipe(left)">
                                      <p:cBhvr>
                                        <p:cTn id="1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5F03F958-AE97-4130-8476-A73A6DA840B9}"/>
              </a:ext>
            </a:extLst>
          </p:cNvPr>
          <p:cNvSpPr/>
          <p:nvPr/>
        </p:nvSpPr>
        <p:spPr>
          <a:xfrm>
            <a:off x="0" y="4635500"/>
            <a:ext cx="12192000" cy="2222500"/>
          </a:xfrm>
          <a:prstGeom prst="rect">
            <a:avLst/>
          </a:prstGeom>
          <a:solidFill>
            <a:srgbClr val="033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4BC5B3DA-2A70-45A3-BBE5-BF0F90314800}"/>
              </a:ext>
            </a:extLst>
          </p:cNvPr>
          <p:cNvSpPr txBox="1"/>
          <p:nvPr/>
        </p:nvSpPr>
        <p:spPr>
          <a:xfrm>
            <a:off x="4125854" y="1881836"/>
            <a:ext cx="4092692" cy="768415"/>
          </a:xfrm>
          <a:prstGeom prst="rect">
            <a:avLst/>
          </a:prstGeom>
          <a:noFill/>
        </p:spPr>
        <p:txBody>
          <a:bodyPr wrap="square" rtlCol="0" anchor="ctr">
            <a:spAutoFit/>
          </a:bodyPr>
          <a:lstStyle/>
          <a:p>
            <a:pPr algn="ctr">
              <a:lnSpc>
                <a:spcPct val="120000"/>
              </a:lnSpc>
            </a:pPr>
            <a:r>
              <a:rPr lang="zh-CN" altLang="en-US" sz="4000" b="1" spc="300" dirty="0">
                <a:latin typeface="+mj-ea"/>
                <a:ea typeface="+mj-ea"/>
              </a:rPr>
              <a:t>第三部分</a:t>
            </a:r>
          </a:p>
        </p:txBody>
      </p:sp>
      <p:sp>
        <p:nvSpPr>
          <p:cNvPr id="20" name="文本框 19">
            <a:extLst>
              <a:ext uri="{FF2B5EF4-FFF2-40B4-BE49-F238E27FC236}">
                <a16:creationId xmlns:a16="http://schemas.microsoft.com/office/drawing/2014/main" id="{2CF01750-7A0D-4169-A63B-6877571FDD0D}"/>
              </a:ext>
            </a:extLst>
          </p:cNvPr>
          <p:cNvSpPr txBox="1"/>
          <p:nvPr/>
        </p:nvSpPr>
        <p:spPr>
          <a:xfrm>
            <a:off x="2051195" y="2584336"/>
            <a:ext cx="8242010" cy="904863"/>
          </a:xfrm>
          <a:prstGeom prst="rect">
            <a:avLst/>
          </a:prstGeom>
          <a:noFill/>
        </p:spPr>
        <p:txBody>
          <a:bodyPr wrap="square" rtlCol="0" anchor="ctr">
            <a:spAutoFit/>
          </a:bodyPr>
          <a:lstStyle/>
          <a:p>
            <a:pPr algn="ctr">
              <a:lnSpc>
                <a:spcPct val="120000"/>
              </a:lnSpc>
            </a:pPr>
            <a:r>
              <a:rPr lang="zh-CN" altLang="en-US" sz="4400" b="1" spc="300" dirty="0">
                <a:latin typeface="+mj-ea"/>
                <a:ea typeface="+mj-ea"/>
              </a:rPr>
              <a:t>影响国家安全的基本因素</a:t>
            </a:r>
            <a:endParaRPr lang="en-US" altLang="zh-CN" sz="4400" b="1" spc="300" dirty="0">
              <a:latin typeface="+mj-ea"/>
              <a:ea typeface="+mj-ea"/>
            </a:endParaRPr>
          </a:p>
        </p:txBody>
      </p:sp>
      <p:sp>
        <p:nvSpPr>
          <p:cNvPr id="21" name="矩形 20">
            <a:extLst>
              <a:ext uri="{FF2B5EF4-FFF2-40B4-BE49-F238E27FC236}">
                <a16:creationId xmlns:a16="http://schemas.microsoft.com/office/drawing/2014/main" id="{51BE9768-DA90-4E91-9EB2-FBCB00DC3F09}"/>
              </a:ext>
            </a:extLst>
          </p:cNvPr>
          <p:cNvSpPr/>
          <p:nvPr/>
        </p:nvSpPr>
        <p:spPr>
          <a:xfrm>
            <a:off x="3291114" y="3489199"/>
            <a:ext cx="5762172" cy="369332"/>
          </a:xfrm>
          <a:prstGeom prst="rect">
            <a:avLst/>
          </a:prstGeom>
        </p:spPr>
        <p:txBody>
          <a:bodyPr wrap="square">
            <a:spAutoFit/>
          </a:bodyPr>
          <a:lstStyle/>
          <a:p>
            <a:pPr algn="ctr"/>
            <a:r>
              <a:rPr lang="en-US" altLang="zh-CN" b="1" dirty="0">
                <a:cs typeface="Arial" panose="020B0604020202020204" pitchFamily="34" charset="0"/>
              </a:rPr>
              <a:t>Factors affecting national security</a:t>
            </a:r>
            <a:endParaRPr lang="zh-CN" altLang="en-US" b="1" dirty="0">
              <a:cs typeface="Arial" panose="020B0604020202020204" pitchFamily="34" charset="0"/>
            </a:endParaRPr>
          </a:p>
        </p:txBody>
      </p:sp>
    </p:spTree>
    <p:extLst>
      <p:ext uri="{BB962C8B-B14F-4D97-AF65-F5344CB8AC3E}">
        <p14:creationId xmlns:p14="http://schemas.microsoft.com/office/powerpoint/2010/main" val="281010671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par>
                          <p:cTn id="8" fill="hold">
                            <p:stCondLst>
                              <p:cond delay="500"/>
                            </p:stCondLst>
                            <p:childTnLst>
                              <p:par>
                                <p:cTn id="9" presetID="37"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1000"/>
                                        <p:tgtEl>
                                          <p:spTgt spid="21"/>
                                        </p:tgtEl>
                                      </p:cBhvr>
                                    </p:animEffect>
                                    <p:anim calcmode="lin" valueType="num">
                                      <p:cBhvr>
                                        <p:cTn id="12" dur="1000" fill="hold"/>
                                        <p:tgtEl>
                                          <p:spTgt spid="21"/>
                                        </p:tgtEl>
                                        <p:attrNameLst>
                                          <p:attrName>ppt_x</p:attrName>
                                        </p:attrNameLst>
                                      </p:cBhvr>
                                      <p:tavLst>
                                        <p:tav tm="0">
                                          <p:val>
                                            <p:strVal val="#ppt_x"/>
                                          </p:val>
                                        </p:tav>
                                        <p:tav tm="100000">
                                          <p:val>
                                            <p:strVal val="#ppt_x"/>
                                          </p:val>
                                        </p:tav>
                                      </p:tavLst>
                                    </p:anim>
                                    <p:anim calcmode="lin" valueType="num">
                                      <p:cBhvr>
                                        <p:cTn id="13" dur="900" decel="100000" fill="hold"/>
                                        <p:tgtEl>
                                          <p:spTgt spid="21"/>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E9891813-F14D-47C1-B3A9-F4F4463FAEA9}"/>
              </a:ext>
            </a:extLst>
          </p:cNvPr>
          <p:cNvSpPr/>
          <p:nvPr/>
        </p:nvSpPr>
        <p:spPr>
          <a:xfrm>
            <a:off x="303461" y="336798"/>
            <a:ext cx="424954" cy="424954"/>
          </a:xfrm>
          <a:prstGeom prst="ellipse">
            <a:avLst/>
          </a:prstGeom>
          <a:solidFill>
            <a:srgbClr val="033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a:extLst>
              <a:ext uri="{FF2B5EF4-FFF2-40B4-BE49-F238E27FC236}">
                <a16:creationId xmlns:a16="http://schemas.microsoft.com/office/drawing/2014/main" id="{BBBC3749-C35C-45DD-B9AA-7C2F092547D2}"/>
              </a:ext>
            </a:extLst>
          </p:cNvPr>
          <p:cNvCxnSpPr>
            <a:cxnSpLocks/>
          </p:cNvCxnSpPr>
          <p:nvPr/>
        </p:nvCxnSpPr>
        <p:spPr>
          <a:xfrm>
            <a:off x="979166" y="761752"/>
            <a:ext cx="10323834" cy="0"/>
          </a:xfrm>
          <a:prstGeom prst="line">
            <a:avLst/>
          </a:prstGeom>
          <a:ln w="12700">
            <a:solidFill>
              <a:schemeClr val="tx1">
                <a:lumMod val="75000"/>
                <a:lumOff val="25000"/>
              </a:schemeClr>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7" name="Group 14">
            <a:extLst>
              <a:ext uri="{FF2B5EF4-FFF2-40B4-BE49-F238E27FC236}">
                <a16:creationId xmlns:a16="http://schemas.microsoft.com/office/drawing/2014/main" id="{FBA0DD0F-0692-4786-A055-F98A4582EA14}"/>
              </a:ext>
            </a:extLst>
          </p:cNvPr>
          <p:cNvGrpSpPr>
            <a:grpSpLocks/>
          </p:cNvGrpSpPr>
          <p:nvPr/>
        </p:nvGrpSpPr>
        <p:grpSpPr bwMode="auto">
          <a:xfrm>
            <a:off x="6680049" y="1834279"/>
            <a:ext cx="2649775" cy="3351070"/>
            <a:chOff x="944562" y="687387"/>
            <a:chExt cx="2451101" cy="3228975"/>
          </a:xfrm>
          <a:effectLst>
            <a:outerShdw blurRad="88900" dist="101600" dir="2700000" sx="102000" sy="102000" algn="tl" rotWithShape="0">
              <a:prstClr val="black">
                <a:alpha val="30000"/>
              </a:prstClr>
            </a:outerShdw>
          </a:effectLst>
        </p:grpSpPr>
        <p:sp>
          <p:nvSpPr>
            <p:cNvPr id="18" name="Freeform 9">
              <a:extLst>
                <a:ext uri="{FF2B5EF4-FFF2-40B4-BE49-F238E27FC236}">
                  <a16:creationId xmlns:a16="http://schemas.microsoft.com/office/drawing/2014/main" id="{BEA4CF08-3ADA-46EE-9587-1B3DFAF0B52A}"/>
                </a:ext>
              </a:extLst>
            </p:cNvPr>
            <p:cNvSpPr>
              <a:spLocks/>
            </p:cNvSpPr>
            <p:nvPr/>
          </p:nvSpPr>
          <p:spPr bwMode="auto">
            <a:xfrm>
              <a:off x="985314" y="720943"/>
              <a:ext cx="2369599" cy="469780"/>
            </a:xfrm>
            <a:custGeom>
              <a:avLst/>
              <a:gdLst/>
              <a:ahLst/>
              <a:cxnLst>
                <a:cxn ang="0">
                  <a:pos x="1492" y="77"/>
                </a:cxn>
                <a:cxn ang="0">
                  <a:pos x="1276" y="0"/>
                </a:cxn>
                <a:cxn ang="0">
                  <a:pos x="0" y="180"/>
                </a:cxn>
                <a:cxn ang="0">
                  <a:pos x="129" y="296"/>
                </a:cxn>
                <a:cxn ang="0">
                  <a:pos x="1492" y="77"/>
                </a:cxn>
              </a:cxnLst>
              <a:rect l="0" t="0" r="r" b="b"/>
              <a:pathLst>
                <a:path w="1492" h="296">
                  <a:moveTo>
                    <a:pt x="1492" y="77"/>
                  </a:moveTo>
                  <a:lnTo>
                    <a:pt x="1276" y="0"/>
                  </a:lnTo>
                  <a:lnTo>
                    <a:pt x="0" y="180"/>
                  </a:lnTo>
                  <a:lnTo>
                    <a:pt x="129" y="296"/>
                  </a:lnTo>
                  <a:lnTo>
                    <a:pt x="1492" y="77"/>
                  </a:lnTo>
                  <a:close/>
                </a:path>
              </a:pathLst>
            </a:custGeom>
            <a:gradFill>
              <a:gsLst>
                <a:gs pos="0">
                  <a:schemeClr val="bg1">
                    <a:lumMod val="85000"/>
                  </a:schemeClr>
                </a:gs>
                <a:gs pos="93000">
                  <a:schemeClr val="bg1">
                    <a:lumMod val="95000"/>
                  </a:schemeClr>
                </a:gs>
              </a:gsLst>
              <a:lin ang="30000" scaled="0"/>
            </a:gradFill>
            <a:ln w="9525">
              <a:no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6926" fontAlgn="base">
                <a:spcBef>
                  <a:spcPct val="0"/>
                </a:spcBef>
                <a:spcAft>
                  <a:spcPct val="0"/>
                </a:spcAft>
                <a:defRPr/>
              </a:pPr>
              <a:endParaRPr lang="en-US">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19" name="Freeform 10">
              <a:extLst>
                <a:ext uri="{FF2B5EF4-FFF2-40B4-BE49-F238E27FC236}">
                  <a16:creationId xmlns:a16="http://schemas.microsoft.com/office/drawing/2014/main" id="{5CCBC87E-3446-4E8A-9115-A56106821152}"/>
                </a:ext>
              </a:extLst>
            </p:cNvPr>
            <p:cNvSpPr>
              <a:spLocks/>
            </p:cNvSpPr>
            <p:nvPr/>
          </p:nvSpPr>
          <p:spPr bwMode="auto">
            <a:xfrm>
              <a:off x="944562" y="969962"/>
              <a:ext cx="503238" cy="2946400"/>
            </a:xfrm>
            <a:custGeom>
              <a:avLst/>
              <a:gdLst>
                <a:gd name="T0" fmla="*/ 0 w 317"/>
                <a:gd name="T1" fmla="*/ 0 h 1856"/>
                <a:gd name="T2" fmla="*/ 0 w 317"/>
                <a:gd name="T3" fmla="*/ 2147483647 h 1856"/>
                <a:gd name="T4" fmla="*/ 0 w 317"/>
                <a:gd name="T5" fmla="*/ 2147483647 h 1856"/>
                <a:gd name="T6" fmla="*/ 2147483647 w 317"/>
                <a:gd name="T7" fmla="*/ 2147483647 h 1856"/>
                <a:gd name="T8" fmla="*/ 2147483647 w 317"/>
                <a:gd name="T9" fmla="*/ 2147483647 h 1856"/>
                <a:gd name="T10" fmla="*/ 2147483647 w 317"/>
                <a:gd name="T11" fmla="*/ 2147483647 h 1856"/>
                <a:gd name="T12" fmla="*/ 2147483647 w 317"/>
                <a:gd name="T13" fmla="*/ 2147483647 h 1856"/>
                <a:gd name="T14" fmla="*/ 2147483647 w 317"/>
                <a:gd name="T15" fmla="*/ 2147483647 h 1856"/>
                <a:gd name="T16" fmla="*/ 2147483647 w 317"/>
                <a:gd name="T17" fmla="*/ 2147483647 h 1856"/>
                <a:gd name="T18" fmla="*/ 2147483647 w 317"/>
                <a:gd name="T19" fmla="*/ 2147483647 h 1856"/>
                <a:gd name="T20" fmla="*/ 2147483647 w 317"/>
                <a:gd name="T21" fmla="*/ 2147483647 h 1856"/>
                <a:gd name="T22" fmla="*/ 2147483647 w 317"/>
                <a:gd name="T23" fmla="*/ 2147483647 h 1856"/>
                <a:gd name="T24" fmla="*/ 2147483647 w 317"/>
                <a:gd name="T25" fmla="*/ 2147483647 h 1856"/>
                <a:gd name="T26" fmla="*/ 2147483647 w 317"/>
                <a:gd name="T27" fmla="*/ 2147483647 h 1856"/>
                <a:gd name="T28" fmla="*/ 2147483647 w 317"/>
                <a:gd name="T29" fmla="*/ 2147483647 h 1856"/>
                <a:gd name="T30" fmla="*/ 2147483647 w 317"/>
                <a:gd name="T31" fmla="*/ 2147483647 h 1856"/>
                <a:gd name="T32" fmla="*/ 2147483647 w 317"/>
                <a:gd name="T33" fmla="*/ 2147483647 h 1856"/>
                <a:gd name="T34" fmla="*/ 2147483647 w 317"/>
                <a:gd name="T35" fmla="*/ 2147483647 h 1856"/>
                <a:gd name="T36" fmla="*/ 2147483647 w 317"/>
                <a:gd name="T37" fmla="*/ 2147483647 h 1856"/>
                <a:gd name="T38" fmla="*/ 2147483647 w 317"/>
                <a:gd name="T39" fmla="*/ 2147483647 h 1856"/>
                <a:gd name="T40" fmla="*/ 2147483647 w 317"/>
                <a:gd name="T41" fmla="*/ 2147483647 h 1856"/>
                <a:gd name="T42" fmla="*/ 2147483647 w 317"/>
                <a:gd name="T43" fmla="*/ 2147483647 h 1856"/>
                <a:gd name="T44" fmla="*/ 2147483647 w 317"/>
                <a:gd name="T45" fmla="*/ 2147483647 h 1856"/>
                <a:gd name="T46" fmla="*/ 2147483647 w 317"/>
                <a:gd name="T47" fmla="*/ 2147483647 h 1856"/>
                <a:gd name="T48" fmla="*/ 2147483647 w 317"/>
                <a:gd name="T49" fmla="*/ 2147483647 h 1856"/>
                <a:gd name="T50" fmla="*/ 2147483647 w 317"/>
                <a:gd name="T51" fmla="*/ 2147483647 h 1856"/>
                <a:gd name="T52" fmla="*/ 2147483647 w 317"/>
                <a:gd name="T53" fmla="*/ 2147483647 h 1856"/>
                <a:gd name="T54" fmla="*/ 2147483647 w 317"/>
                <a:gd name="T55" fmla="*/ 2147483647 h 1856"/>
                <a:gd name="T56" fmla="*/ 0 w 317"/>
                <a:gd name="T57" fmla="*/ 0 h 1856"/>
                <a:gd name="T58" fmla="*/ 0 w 317"/>
                <a:gd name="T59" fmla="*/ 0 h 185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17"/>
                <a:gd name="T91" fmla="*/ 0 h 1856"/>
                <a:gd name="T92" fmla="*/ 317 w 317"/>
                <a:gd name="T93" fmla="*/ 1856 h 185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17" h="1856">
                  <a:moveTo>
                    <a:pt x="0" y="0"/>
                  </a:moveTo>
                  <a:lnTo>
                    <a:pt x="0" y="1722"/>
                  </a:lnTo>
                  <a:lnTo>
                    <a:pt x="3" y="1730"/>
                  </a:lnTo>
                  <a:lnTo>
                    <a:pt x="10" y="1748"/>
                  </a:lnTo>
                  <a:lnTo>
                    <a:pt x="26" y="1771"/>
                  </a:lnTo>
                  <a:lnTo>
                    <a:pt x="39" y="1786"/>
                  </a:lnTo>
                  <a:lnTo>
                    <a:pt x="54" y="1799"/>
                  </a:lnTo>
                  <a:lnTo>
                    <a:pt x="72" y="1812"/>
                  </a:lnTo>
                  <a:lnTo>
                    <a:pt x="93" y="1825"/>
                  </a:lnTo>
                  <a:lnTo>
                    <a:pt x="119" y="1835"/>
                  </a:lnTo>
                  <a:lnTo>
                    <a:pt x="149" y="1846"/>
                  </a:lnTo>
                  <a:lnTo>
                    <a:pt x="183" y="1851"/>
                  </a:lnTo>
                  <a:lnTo>
                    <a:pt x="224" y="1856"/>
                  </a:lnTo>
                  <a:lnTo>
                    <a:pt x="268" y="1853"/>
                  </a:lnTo>
                  <a:lnTo>
                    <a:pt x="317" y="1851"/>
                  </a:lnTo>
                  <a:lnTo>
                    <a:pt x="317" y="82"/>
                  </a:lnTo>
                  <a:lnTo>
                    <a:pt x="289" y="88"/>
                  </a:lnTo>
                  <a:lnTo>
                    <a:pt x="255" y="93"/>
                  </a:lnTo>
                  <a:lnTo>
                    <a:pt x="214" y="93"/>
                  </a:lnTo>
                  <a:lnTo>
                    <a:pt x="188" y="90"/>
                  </a:lnTo>
                  <a:lnTo>
                    <a:pt x="165" y="88"/>
                  </a:lnTo>
                  <a:lnTo>
                    <a:pt x="137" y="80"/>
                  </a:lnTo>
                  <a:lnTo>
                    <a:pt x="111" y="72"/>
                  </a:lnTo>
                  <a:lnTo>
                    <a:pt x="82" y="59"/>
                  </a:lnTo>
                  <a:lnTo>
                    <a:pt x="57" y="44"/>
                  </a:lnTo>
                  <a:lnTo>
                    <a:pt x="28" y="23"/>
                  </a:lnTo>
                  <a:lnTo>
                    <a:pt x="0" y="0"/>
                  </a:lnTo>
                  <a:close/>
                </a:path>
              </a:pathLst>
            </a:custGeom>
            <a:solidFill>
              <a:schemeClr val="accent3"/>
            </a:solidFill>
            <a:ln w="9525">
              <a:solidFill>
                <a:srgbClr val="D09E00"/>
              </a:solid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6926" fontAlgn="base">
                <a:spcBef>
                  <a:spcPct val="0"/>
                </a:spcBef>
                <a:spcAft>
                  <a:spcPct val="0"/>
                </a:spcAft>
              </a:pPr>
              <a:endParaRPr lang="zh-CN" altLang="en-US">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20" name="Freeform 11">
              <a:extLst>
                <a:ext uri="{FF2B5EF4-FFF2-40B4-BE49-F238E27FC236}">
                  <a16:creationId xmlns:a16="http://schemas.microsoft.com/office/drawing/2014/main" id="{3277BB5E-C882-4964-9E24-662EF2E5DA07}"/>
                </a:ext>
              </a:extLst>
            </p:cNvPr>
            <p:cNvSpPr>
              <a:spLocks/>
            </p:cNvSpPr>
            <p:nvPr/>
          </p:nvSpPr>
          <p:spPr bwMode="auto">
            <a:xfrm>
              <a:off x="1447800" y="838200"/>
              <a:ext cx="1947863" cy="3070225"/>
            </a:xfrm>
            <a:custGeom>
              <a:avLst/>
              <a:gdLst>
                <a:gd name="T0" fmla="*/ 0 w 1227"/>
                <a:gd name="T1" fmla="*/ 2147483647 h 1934"/>
                <a:gd name="T2" fmla="*/ 2147483647 w 1227"/>
                <a:gd name="T3" fmla="*/ 0 h 1934"/>
                <a:gd name="T4" fmla="*/ 2147483647 w 1227"/>
                <a:gd name="T5" fmla="*/ 2147483647 h 1934"/>
                <a:gd name="T6" fmla="*/ 0 w 1227"/>
                <a:gd name="T7" fmla="*/ 2147483647 h 1934"/>
                <a:gd name="T8" fmla="*/ 0 w 1227"/>
                <a:gd name="T9" fmla="*/ 2147483647 h 1934"/>
                <a:gd name="T10" fmla="*/ 0 60000 65536"/>
                <a:gd name="T11" fmla="*/ 0 60000 65536"/>
                <a:gd name="T12" fmla="*/ 0 60000 65536"/>
                <a:gd name="T13" fmla="*/ 0 60000 65536"/>
                <a:gd name="T14" fmla="*/ 0 60000 65536"/>
                <a:gd name="T15" fmla="*/ 0 w 1227"/>
                <a:gd name="T16" fmla="*/ 0 h 1934"/>
                <a:gd name="T17" fmla="*/ 1227 w 1227"/>
                <a:gd name="T18" fmla="*/ 1934 h 1934"/>
              </a:gdLst>
              <a:ahLst/>
              <a:cxnLst>
                <a:cxn ang="T10">
                  <a:pos x="T0" y="T1"/>
                </a:cxn>
                <a:cxn ang="T11">
                  <a:pos x="T2" y="T3"/>
                </a:cxn>
                <a:cxn ang="T12">
                  <a:pos x="T4" y="T5"/>
                </a:cxn>
                <a:cxn ang="T13">
                  <a:pos x="T6" y="T7"/>
                </a:cxn>
                <a:cxn ang="T14">
                  <a:pos x="T8" y="T9"/>
                </a:cxn>
              </a:cxnLst>
              <a:rect l="T15" t="T16" r="T17" b="T18"/>
              <a:pathLst>
                <a:path w="1227" h="1934">
                  <a:moveTo>
                    <a:pt x="0" y="165"/>
                  </a:moveTo>
                  <a:lnTo>
                    <a:pt x="1227" y="0"/>
                  </a:lnTo>
                  <a:lnTo>
                    <a:pt x="1227" y="1686"/>
                  </a:lnTo>
                  <a:lnTo>
                    <a:pt x="0" y="1934"/>
                  </a:lnTo>
                  <a:lnTo>
                    <a:pt x="0" y="165"/>
                  </a:lnTo>
                  <a:close/>
                </a:path>
              </a:pathLst>
            </a:custGeom>
            <a:gradFill rotWithShape="1">
              <a:gsLst>
                <a:gs pos="0">
                  <a:srgbClr val="D09E00"/>
                </a:gs>
                <a:gs pos="7001">
                  <a:srgbClr val="D09E00"/>
                </a:gs>
                <a:gs pos="55000">
                  <a:srgbClr val="FFFF00"/>
                </a:gs>
                <a:gs pos="100000">
                  <a:srgbClr val="FFC000"/>
                </a:gs>
              </a:gsLst>
              <a:lin ang="19200000"/>
            </a:gradFill>
            <a:ln w="9525">
              <a:solidFill>
                <a:srgbClr val="D09E00"/>
              </a:solid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6926" fontAlgn="base">
                <a:spcBef>
                  <a:spcPct val="0"/>
                </a:spcBef>
                <a:spcAft>
                  <a:spcPct val="0"/>
                </a:spcAft>
              </a:pPr>
              <a:endParaRPr lang="zh-CN" altLang="en-US">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21" name="Freeform 12">
              <a:extLst>
                <a:ext uri="{FF2B5EF4-FFF2-40B4-BE49-F238E27FC236}">
                  <a16:creationId xmlns:a16="http://schemas.microsoft.com/office/drawing/2014/main" id="{97A00420-D1BE-4EF2-9E07-7FE4B30A1E98}"/>
                </a:ext>
              </a:extLst>
            </p:cNvPr>
            <p:cNvSpPr>
              <a:spLocks/>
            </p:cNvSpPr>
            <p:nvPr/>
          </p:nvSpPr>
          <p:spPr bwMode="auto">
            <a:xfrm>
              <a:off x="944562" y="687387"/>
              <a:ext cx="2066925" cy="319088"/>
            </a:xfrm>
            <a:custGeom>
              <a:avLst/>
              <a:gdLst>
                <a:gd name="T0" fmla="*/ 0 w 1302"/>
                <a:gd name="T1" fmla="*/ 2147483647 h 201"/>
                <a:gd name="T2" fmla="*/ 2147483647 w 1302"/>
                <a:gd name="T3" fmla="*/ 0 h 201"/>
                <a:gd name="T4" fmla="*/ 2147483647 w 1302"/>
                <a:gd name="T5" fmla="*/ 2147483647 h 201"/>
                <a:gd name="T6" fmla="*/ 2147483647 w 1302"/>
                <a:gd name="T7" fmla="*/ 2147483647 h 201"/>
                <a:gd name="T8" fmla="*/ 0 w 1302"/>
                <a:gd name="T9" fmla="*/ 2147483647 h 201"/>
                <a:gd name="T10" fmla="*/ 0 60000 65536"/>
                <a:gd name="T11" fmla="*/ 0 60000 65536"/>
                <a:gd name="T12" fmla="*/ 0 60000 65536"/>
                <a:gd name="T13" fmla="*/ 0 60000 65536"/>
                <a:gd name="T14" fmla="*/ 0 60000 65536"/>
                <a:gd name="T15" fmla="*/ 0 w 1302"/>
                <a:gd name="T16" fmla="*/ 0 h 201"/>
                <a:gd name="T17" fmla="*/ 1302 w 1302"/>
                <a:gd name="T18" fmla="*/ 201 h 201"/>
              </a:gdLst>
              <a:ahLst/>
              <a:cxnLst>
                <a:cxn ang="T10">
                  <a:pos x="T0" y="T1"/>
                </a:cxn>
                <a:cxn ang="T11">
                  <a:pos x="T2" y="T3"/>
                </a:cxn>
                <a:cxn ang="T12">
                  <a:pos x="T4" y="T5"/>
                </a:cxn>
                <a:cxn ang="T13">
                  <a:pos x="T6" y="T7"/>
                </a:cxn>
                <a:cxn ang="T14">
                  <a:pos x="T8" y="T9"/>
                </a:cxn>
              </a:cxnLst>
              <a:rect l="T15" t="T16" r="T17" b="T18"/>
              <a:pathLst>
                <a:path w="1302" h="201">
                  <a:moveTo>
                    <a:pt x="0" y="178"/>
                  </a:moveTo>
                  <a:lnTo>
                    <a:pt x="1302" y="0"/>
                  </a:lnTo>
                  <a:lnTo>
                    <a:pt x="1302" y="21"/>
                  </a:lnTo>
                  <a:lnTo>
                    <a:pt x="26" y="201"/>
                  </a:lnTo>
                  <a:lnTo>
                    <a:pt x="0" y="178"/>
                  </a:lnTo>
                  <a:close/>
                </a:path>
              </a:pathLst>
            </a:custGeom>
            <a:solidFill>
              <a:schemeClr val="accent3"/>
            </a:solidFill>
            <a:ln w="9525">
              <a:solidFill>
                <a:srgbClr val="D09E00"/>
              </a:solid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6926" fontAlgn="base">
                <a:spcBef>
                  <a:spcPct val="0"/>
                </a:spcBef>
                <a:spcAft>
                  <a:spcPct val="0"/>
                </a:spcAft>
              </a:pPr>
              <a:endParaRPr lang="zh-CN" altLang="en-US">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pic>
          <p:nvPicPr>
            <p:cNvPr id="22" name="Picture 13">
              <a:extLst>
                <a:ext uri="{FF2B5EF4-FFF2-40B4-BE49-F238E27FC236}">
                  <a16:creationId xmlns:a16="http://schemas.microsoft.com/office/drawing/2014/main" id="{033B1EB1-1E94-412D-8CB2-A1F299736073}"/>
                </a:ext>
              </a:extLst>
            </p:cNvPr>
            <p:cNvPicPr>
              <a:picLocks noChangeAspect="1" noChangeArrowheads="1"/>
            </p:cNvPicPr>
            <p:nvPr/>
          </p:nvPicPr>
          <p:blipFill>
            <a:blip r:embed="rId3" cstate="print"/>
            <a:srcRect/>
            <a:stretch>
              <a:fillRect/>
            </a:stretch>
          </p:blipFill>
          <p:spPr bwMode="auto">
            <a:xfrm>
              <a:off x="2994025" y="700087"/>
              <a:ext cx="36513" cy="36513"/>
            </a:xfrm>
            <a:prstGeom prst="rect">
              <a:avLst/>
            </a:prstGeom>
            <a:noFill/>
            <a:ln w="9525">
              <a:noFill/>
              <a:miter lim="800000"/>
              <a:headEnd/>
              <a:tailEnd/>
            </a:ln>
          </p:spPr>
        </p:pic>
      </p:grpSp>
      <p:grpSp>
        <p:nvGrpSpPr>
          <p:cNvPr id="23" name="Group 14">
            <a:extLst>
              <a:ext uri="{FF2B5EF4-FFF2-40B4-BE49-F238E27FC236}">
                <a16:creationId xmlns:a16="http://schemas.microsoft.com/office/drawing/2014/main" id="{D3FB67E3-4856-408E-A9E4-CD53E5E3CBE6}"/>
              </a:ext>
            </a:extLst>
          </p:cNvPr>
          <p:cNvGrpSpPr>
            <a:grpSpLocks/>
          </p:cNvGrpSpPr>
          <p:nvPr/>
        </p:nvGrpSpPr>
        <p:grpSpPr bwMode="auto">
          <a:xfrm>
            <a:off x="7179330" y="1948250"/>
            <a:ext cx="2768886" cy="3537859"/>
            <a:chOff x="944562" y="687387"/>
            <a:chExt cx="2451101" cy="3228975"/>
          </a:xfrm>
          <a:effectLst>
            <a:outerShdw blurRad="88900" dist="101600" dir="2700000" sx="102000" sy="102000" algn="tl" rotWithShape="0">
              <a:prstClr val="black">
                <a:alpha val="30000"/>
              </a:prstClr>
            </a:outerShdw>
          </a:effectLst>
        </p:grpSpPr>
        <p:sp>
          <p:nvSpPr>
            <p:cNvPr id="24" name="Freeform 9">
              <a:extLst>
                <a:ext uri="{FF2B5EF4-FFF2-40B4-BE49-F238E27FC236}">
                  <a16:creationId xmlns:a16="http://schemas.microsoft.com/office/drawing/2014/main" id="{6C90DBA0-1EDD-490E-B074-4251FEBBEDA3}"/>
                </a:ext>
              </a:extLst>
            </p:cNvPr>
            <p:cNvSpPr>
              <a:spLocks/>
            </p:cNvSpPr>
            <p:nvPr/>
          </p:nvSpPr>
          <p:spPr bwMode="auto">
            <a:xfrm>
              <a:off x="986449" y="720616"/>
              <a:ext cx="2367326" cy="469537"/>
            </a:xfrm>
            <a:custGeom>
              <a:avLst/>
              <a:gdLst/>
              <a:ahLst/>
              <a:cxnLst>
                <a:cxn ang="0">
                  <a:pos x="1492" y="77"/>
                </a:cxn>
                <a:cxn ang="0">
                  <a:pos x="1276" y="0"/>
                </a:cxn>
                <a:cxn ang="0">
                  <a:pos x="0" y="180"/>
                </a:cxn>
                <a:cxn ang="0">
                  <a:pos x="129" y="296"/>
                </a:cxn>
                <a:cxn ang="0">
                  <a:pos x="1492" y="77"/>
                </a:cxn>
              </a:cxnLst>
              <a:rect l="0" t="0" r="r" b="b"/>
              <a:pathLst>
                <a:path w="1492" h="296">
                  <a:moveTo>
                    <a:pt x="1492" y="77"/>
                  </a:moveTo>
                  <a:lnTo>
                    <a:pt x="1276" y="0"/>
                  </a:lnTo>
                  <a:lnTo>
                    <a:pt x="0" y="180"/>
                  </a:lnTo>
                  <a:lnTo>
                    <a:pt x="129" y="296"/>
                  </a:lnTo>
                  <a:lnTo>
                    <a:pt x="1492" y="77"/>
                  </a:lnTo>
                  <a:close/>
                </a:path>
              </a:pathLst>
            </a:custGeom>
            <a:gradFill>
              <a:gsLst>
                <a:gs pos="0">
                  <a:schemeClr val="bg1">
                    <a:lumMod val="85000"/>
                  </a:schemeClr>
                </a:gs>
                <a:gs pos="93000">
                  <a:schemeClr val="bg1">
                    <a:lumMod val="95000"/>
                  </a:schemeClr>
                </a:gs>
              </a:gsLst>
              <a:lin ang="30000" scaled="0"/>
            </a:gradFill>
            <a:ln w="9525">
              <a:no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6926" fontAlgn="base">
                <a:spcBef>
                  <a:spcPct val="0"/>
                </a:spcBef>
                <a:spcAft>
                  <a:spcPct val="0"/>
                </a:spcAft>
                <a:defRPr/>
              </a:pPr>
              <a:endParaRPr lang="en-US">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25" name="Freeform 10">
              <a:extLst>
                <a:ext uri="{FF2B5EF4-FFF2-40B4-BE49-F238E27FC236}">
                  <a16:creationId xmlns:a16="http://schemas.microsoft.com/office/drawing/2014/main" id="{B13B565D-1C8C-4777-9433-13A23617892F}"/>
                </a:ext>
              </a:extLst>
            </p:cNvPr>
            <p:cNvSpPr>
              <a:spLocks/>
            </p:cNvSpPr>
            <p:nvPr/>
          </p:nvSpPr>
          <p:spPr bwMode="auto">
            <a:xfrm>
              <a:off x="944562" y="969962"/>
              <a:ext cx="503238" cy="2946400"/>
            </a:xfrm>
            <a:custGeom>
              <a:avLst/>
              <a:gdLst>
                <a:gd name="T0" fmla="*/ 0 w 317"/>
                <a:gd name="T1" fmla="*/ 0 h 1856"/>
                <a:gd name="T2" fmla="*/ 0 w 317"/>
                <a:gd name="T3" fmla="*/ 2147483647 h 1856"/>
                <a:gd name="T4" fmla="*/ 0 w 317"/>
                <a:gd name="T5" fmla="*/ 2147483647 h 1856"/>
                <a:gd name="T6" fmla="*/ 2147483647 w 317"/>
                <a:gd name="T7" fmla="*/ 2147483647 h 1856"/>
                <a:gd name="T8" fmla="*/ 2147483647 w 317"/>
                <a:gd name="T9" fmla="*/ 2147483647 h 1856"/>
                <a:gd name="T10" fmla="*/ 2147483647 w 317"/>
                <a:gd name="T11" fmla="*/ 2147483647 h 1856"/>
                <a:gd name="T12" fmla="*/ 2147483647 w 317"/>
                <a:gd name="T13" fmla="*/ 2147483647 h 1856"/>
                <a:gd name="T14" fmla="*/ 2147483647 w 317"/>
                <a:gd name="T15" fmla="*/ 2147483647 h 1856"/>
                <a:gd name="T16" fmla="*/ 2147483647 w 317"/>
                <a:gd name="T17" fmla="*/ 2147483647 h 1856"/>
                <a:gd name="T18" fmla="*/ 2147483647 w 317"/>
                <a:gd name="T19" fmla="*/ 2147483647 h 1856"/>
                <a:gd name="T20" fmla="*/ 2147483647 w 317"/>
                <a:gd name="T21" fmla="*/ 2147483647 h 1856"/>
                <a:gd name="T22" fmla="*/ 2147483647 w 317"/>
                <a:gd name="T23" fmla="*/ 2147483647 h 1856"/>
                <a:gd name="T24" fmla="*/ 2147483647 w 317"/>
                <a:gd name="T25" fmla="*/ 2147483647 h 1856"/>
                <a:gd name="T26" fmla="*/ 2147483647 w 317"/>
                <a:gd name="T27" fmla="*/ 2147483647 h 1856"/>
                <a:gd name="T28" fmla="*/ 2147483647 w 317"/>
                <a:gd name="T29" fmla="*/ 2147483647 h 1856"/>
                <a:gd name="T30" fmla="*/ 2147483647 w 317"/>
                <a:gd name="T31" fmla="*/ 2147483647 h 1856"/>
                <a:gd name="T32" fmla="*/ 2147483647 w 317"/>
                <a:gd name="T33" fmla="*/ 2147483647 h 1856"/>
                <a:gd name="T34" fmla="*/ 2147483647 w 317"/>
                <a:gd name="T35" fmla="*/ 2147483647 h 1856"/>
                <a:gd name="T36" fmla="*/ 2147483647 w 317"/>
                <a:gd name="T37" fmla="*/ 2147483647 h 1856"/>
                <a:gd name="T38" fmla="*/ 2147483647 w 317"/>
                <a:gd name="T39" fmla="*/ 2147483647 h 1856"/>
                <a:gd name="T40" fmla="*/ 2147483647 w 317"/>
                <a:gd name="T41" fmla="*/ 2147483647 h 1856"/>
                <a:gd name="T42" fmla="*/ 2147483647 w 317"/>
                <a:gd name="T43" fmla="*/ 2147483647 h 1856"/>
                <a:gd name="T44" fmla="*/ 2147483647 w 317"/>
                <a:gd name="T45" fmla="*/ 2147483647 h 1856"/>
                <a:gd name="T46" fmla="*/ 2147483647 w 317"/>
                <a:gd name="T47" fmla="*/ 2147483647 h 1856"/>
                <a:gd name="T48" fmla="*/ 2147483647 w 317"/>
                <a:gd name="T49" fmla="*/ 2147483647 h 1856"/>
                <a:gd name="T50" fmla="*/ 2147483647 w 317"/>
                <a:gd name="T51" fmla="*/ 2147483647 h 1856"/>
                <a:gd name="T52" fmla="*/ 2147483647 w 317"/>
                <a:gd name="T53" fmla="*/ 2147483647 h 1856"/>
                <a:gd name="T54" fmla="*/ 2147483647 w 317"/>
                <a:gd name="T55" fmla="*/ 2147483647 h 1856"/>
                <a:gd name="T56" fmla="*/ 0 w 317"/>
                <a:gd name="T57" fmla="*/ 0 h 1856"/>
                <a:gd name="T58" fmla="*/ 0 w 317"/>
                <a:gd name="T59" fmla="*/ 0 h 185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17"/>
                <a:gd name="T91" fmla="*/ 0 h 1856"/>
                <a:gd name="T92" fmla="*/ 317 w 317"/>
                <a:gd name="T93" fmla="*/ 1856 h 185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17" h="1856">
                  <a:moveTo>
                    <a:pt x="0" y="0"/>
                  </a:moveTo>
                  <a:lnTo>
                    <a:pt x="0" y="1722"/>
                  </a:lnTo>
                  <a:lnTo>
                    <a:pt x="3" y="1730"/>
                  </a:lnTo>
                  <a:lnTo>
                    <a:pt x="10" y="1748"/>
                  </a:lnTo>
                  <a:lnTo>
                    <a:pt x="26" y="1771"/>
                  </a:lnTo>
                  <a:lnTo>
                    <a:pt x="39" y="1786"/>
                  </a:lnTo>
                  <a:lnTo>
                    <a:pt x="54" y="1799"/>
                  </a:lnTo>
                  <a:lnTo>
                    <a:pt x="72" y="1812"/>
                  </a:lnTo>
                  <a:lnTo>
                    <a:pt x="93" y="1825"/>
                  </a:lnTo>
                  <a:lnTo>
                    <a:pt x="119" y="1835"/>
                  </a:lnTo>
                  <a:lnTo>
                    <a:pt x="149" y="1846"/>
                  </a:lnTo>
                  <a:lnTo>
                    <a:pt x="183" y="1851"/>
                  </a:lnTo>
                  <a:lnTo>
                    <a:pt x="224" y="1856"/>
                  </a:lnTo>
                  <a:lnTo>
                    <a:pt x="268" y="1853"/>
                  </a:lnTo>
                  <a:lnTo>
                    <a:pt x="317" y="1851"/>
                  </a:lnTo>
                  <a:lnTo>
                    <a:pt x="317" y="82"/>
                  </a:lnTo>
                  <a:lnTo>
                    <a:pt x="289" y="88"/>
                  </a:lnTo>
                  <a:lnTo>
                    <a:pt x="255" y="93"/>
                  </a:lnTo>
                  <a:lnTo>
                    <a:pt x="214" y="93"/>
                  </a:lnTo>
                  <a:lnTo>
                    <a:pt x="188" y="90"/>
                  </a:lnTo>
                  <a:lnTo>
                    <a:pt x="165" y="88"/>
                  </a:lnTo>
                  <a:lnTo>
                    <a:pt x="137" y="80"/>
                  </a:lnTo>
                  <a:lnTo>
                    <a:pt x="111" y="72"/>
                  </a:lnTo>
                  <a:lnTo>
                    <a:pt x="82" y="59"/>
                  </a:lnTo>
                  <a:lnTo>
                    <a:pt x="57" y="44"/>
                  </a:lnTo>
                  <a:lnTo>
                    <a:pt x="28" y="23"/>
                  </a:lnTo>
                  <a:lnTo>
                    <a:pt x="0" y="0"/>
                  </a:lnTo>
                  <a:close/>
                </a:path>
              </a:pathLst>
            </a:custGeom>
            <a:solidFill>
              <a:schemeClr val="accent4"/>
            </a:solidFill>
            <a:ln w="9525">
              <a:solidFill>
                <a:srgbClr val="006D68"/>
              </a:solid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6926" fontAlgn="base">
                <a:spcBef>
                  <a:spcPct val="0"/>
                </a:spcBef>
                <a:spcAft>
                  <a:spcPct val="0"/>
                </a:spcAft>
              </a:pPr>
              <a:endParaRPr lang="zh-CN" altLang="en-US">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26" name="Freeform 11">
              <a:extLst>
                <a:ext uri="{FF2B5EF4-FFF2-40B4-BE49-F238E27FC236}">
                  <a16:creationId xmlns:a16="http://schemas.microsoft.com/office/drawing/2014/main" id="{68EED0FD-F43E-47D4-8EF7-F675E2D2A9CA}"/>
                </a:ext>
              </a:extLst>
            </p:cNvPr>
            <p:cNvSpPr>
              <a:spLocks/>
            </p:cNvSpPr>
            <p:nvPr/>
          </p:nvSpPr>
          <p:spPr bwMode="auto">
            <a:xfrm>
              <a:off x="1447800" y="838200"/>
              <a:ext cx="1947863" cy="3070225"/>
            </a:xfrm>
            <a:custGeom>
              <a:avLst/>
              <a:gdLst>
                <a:gd name="T0" fmla="*/ 0 w 1227"/>
                <a:gd name="T1" fmla="*/ 2147483647 h 1934"/>
                <a:gd name="T2" fmla="*/ 2147483647 w 1227"/>
                <a:gd name="T3" fmla="*/ 0 h 1934"/>
                <a:gd name="T4" fmla="*/ 2147483647 w 1227"/>
                <a:gd name="T5" fmla="*/ 2147483647 h 1934"/>
                <a:gd name="T6" fmla="*/ 0 w 1227"/>
                <a:gd name="T7" fmla="*/ 2147483647 h 1934"/>
                <a:gd name="T8" fmla="*/ 0 w 1227"/>
                <a:gd name="T9" fmla="*/ 2147483647 h 1934"/>
                <a:gd name="T10" fmla="*/ 0 60000 65536"/>
                <a:gd name="T11" fmla="*/ 0 60000 65536"/>
                <a:gd name="T12" fmla="*/ 0 60000 65536"/>
                <a:gd name="T13" fmla="*/ 0 60000 65536"/>
                <a:gd name="T14" fmla="*/ 0 60000 65536"/>
                <a:gd name="T15" fmla="*/ 0 w 1227"/>
                <a:gd name="T16" fmla="*/ 0 h 1934"/>
                <a:gd name="T17" fmla="*/ 1227 w 1227"/>
                <a:gd name="T18" fmla="*/ 1934 h 1934"/>
              </a:gdLst>
              <a:ahLst/>
              <a:cxnLst>
                <a:cxn ang="T10">
                  <a:pos x="T0" y="T1"/>
                </a:cxn>
                <a:cxn ang="T11">
                  <a:pos x="T2" y="T3"/>
                </a:cxn>
                <a:cxn ang="T12">
                  <a:pos x="T4" y="T5"/>
                </a:cxn>
                <a:cxn ang="T13">
                  <a:pos x="T6" y="T7"/>
                </a:cxn>
                <a:cxn ang="T14">
                  <a:pos x="T8" y="T9"/>
                </a:cxn>
              </a:cxnLst>
              <a:rect l="T15" t="T16" r="T17" b="T18"/>
              <a:pathLst>
                <a:path w="1227" h="1934">
                  <a:moveTo>
                    <a:pt x="0" y="165"/>
                  </a:moveTo>
                  <a:lnTo>
                    <a:pt x="1227" y="0"/>
                  </a:lnTo>
                  <a:lnTo>
                    <a:pt x="1227" y="1686"/>
                  </a:lnTo>
                  <a:lnTo>
                    <a:pt x="0" y="1934"/>
                  </a:lnTo>
                  <a:lnTo>
                    <a:pt x="0" y="165"/>
                  </a:lnTo>
                  <a:close/>
                </a:path>
              </a:pathLst>
            </a:custGeom>
            <a:gradFill rotWithShape="1">
              <a:gsLst>
                <a:gs pos="0">
                  <a:srgbClr val="006D68"/>
                </a:gs>
                <a:gs pos="7001">
                  <a:srgbClr val="006D68"/>
                </a:gs>
                <a:gs pos="55000">
                  <a:srgbClr val="00F0E8"/>
                </a:gs>
                <a:gs pos="100000">
                  <a:srgbClr val="006D68"/>
                </a:gs>
              </a:gsLst>
              <a:lin ang="19200000"/>
            </a:gradFill>
            <a:ln w="9525">
              <a:solidFill>
                <a:srgbClr val="006D68"/>
              </a:solid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6926" fontAlgn="base">
                <a:spcBef>
                  <a:spcPct val="0"/>
                </a:spcBef>
                <a:spcAft>
                  <a:spcPct val="0"/>
                </a:spcAft>
              </a:pPr>
              <a:endParaRPr lang="zh-CN" altLang="en-US">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27" name="Freeform 12">
              <a:extLst>
                <a:ext uri="{FF2B5EF4-FFF2-40B4-BE49-F238E27FC236}">
                  <a16:creationId xmlns:a16="http://schemas.microsoft.com/office/drawing/2014/main" id="{814C2D3E-C10D-42F8-B67A-C5D21166ABAC}"/>
                </a:ext>
              </a:extLst>
            </p:cNvPr>
            <p:cNvSpPr>
              <a:spLocks/>
            </p:cNvSpPr>
            <p:nvPr/>
          </p:nvSpPr>
          <p:spPr bwMode="auto">
            <a:xfrm>
              <a:off x="944562" y="687387"/>
              <a:ext cx="2066925" cy="319088"/>
            </a:xfrm>
            <a:custGeom>
              <a:avLst/>
              <a:gdLst>
                <a:gd name="T0" fmla="*/ 0 w 1302"/>
                <a:gd name="T1" fmla="*/ 2147483647 h 201"/>
                <a:gd name="T2" fmla="*/ 2147483647 w 1302"/>
                <a:gd name="T3" fmla="*/ 0 h 201"/>
                <a:gd name="T4" fmla="*/ 2147483647 w 1302"/>
                <a:gd name="T5" fmla="*/ 2147483647 h 201"/>
                <a:gd name="T6" fmla="*/ 2147483647 w 1302"/>
                <a:gd name="T7" fmla="*/ 2147483647 h 201"/>
                <a:gd name="T8" fmla="*/ 0 w 1302"/>
                <a:gd name="T9" fmla="*/ 2147483647 h 201"/>
                <a:gd name="T10" fmla="*/ 0 60000 65536"/>
                <a:gd name="T11" fmla="*/ 0 60000 65536"/>
                <a:gd name="T12" fmla="*/ 0 60000 65536"/>
                <a:gd name="T13" fmla="*/ 0 60000 65536"/>
                <a:gd name="T14" fmla="*/ 0 60000 65536"/>
                <a:gd name="T15" fmla="*/ 0 w 1302"/>
                <a:gd name="T16" fmla="*/ 0 h 201"/>
                <a:gd name="T17" fmla="*/ 1302 w 1302"/>
                <a:gd name="T18" fmla="*/ 201 h 201"/>
              </a:gdLst>
              <a:ahLst/>
              <a:cxnLst>
                <a:cxn ang="T10">
                  <a:pos x="T0" y="T1"/>
                </a:cxn>
                <a:cxn ang="T11">
                  <a:pos x="T2" y="T3"/>
                </a:cxn>
                <a:cxn ang="T12">
                  <a:pos x="T4" y="T5"/>
                </a:cxn>
                <a:cxn ang="T13">
                  <a:pos x="T6" y="T7"/>
                </a:cxn>
                <a:cxn ang="T14">
                  <a:pos x="T8" y="T9"/>
                </a:cxn>
              </a:cxnLst>
              <a:rect l="T15" t="T16" r="T17" b="T18"/>
              <a:pathLst>
                <a:path w="1302" h="201">
                  <a:moveTo>
                    <a:pt x="0" y="178"/>
                  </a:moveTo>
                  <a:lnTo>
                    <a:pt x="1302" y="0"/>
                  </a:lnTo>
                  <a:lnTo>
                    <a:pt x="1302" y="21"/>
                  </a:lnTo>
                  <a:lnTo>
                    <a:pt x="26" y="201"/>
                  </a:lnTo>
                  <a:lnTo>
                    <a:pt x="0" y="178"/>
                  </a:lnTo>
                  <a:close/>
                </a:path>
              </a:pathLst>
            </a:custGeom>
            <a:solidFill>
              <a:schemeClr val="accent4"/>
            </a:solidFill>
            <a:ln w="9525">
              <a:solidFill>
                <a:srgbClr val="006D68"/>
              </a:solid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6926" fontAlgn="base">
                <a:spcBef>
                  <a:spcPct val="0"/>
                </a:spcBef>
                <a:spcAft>
                  <a:spcPct val="0"/>
                </a:spcAft>
              </a:pPr>
              <a:endParaRPr lang="zh-CN" altLang="en-US">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pic>
          <p:nvPicPr>
            <p:cNvPr id="28" name="Picture 13">
              <a:extLst>
                <a:ext uri="{FF2B5EF4-FFF2-40B4-BE49-F238E27FC236}">
                  <a16:creationId xmlns:a16="http://schemas.microsoft.com/office/drawing/2014/main" id="{F6A1E868-6CBF-4A49-8E81-5F9D0010C739}"/>
                </a:ext>
              </a:extLst>
            </p:cNvPr>
            <p:cNvPicPr>
              <a:picLocks noChangeAspect="1" noChangeArrowheads="1"/>
            </p:cNvPicPr>
            <p:nvPr/>
          </p:nvPicPr>
          <p:blipFill>
            <a:blip r:embed="rId3" cstate="print"/>
            <a:srcRect/>
            <a:stretch>
              <a:fillRect/>
            </a:stretch>
          </p:blipFill>
          <p:spPr bwMode="auto">
            <a:xfrm>
              <a:off x="2994025" y="700087"/>
              <a:ext cx="36513" cy="36513"/>
            </a:xfrm>
            <a:prstGeom prst="rect">
              <a:avLst/>
            </a:prstGeom>
            <a:noFill/>
            <a:ln w="9525">
              <a:noFill/>
              <a:miter lim="800000"/>
              <a:headEnd/>
              <a:tailEnd/>
            </a:ln>
          </p:spPr>
        </p:pic>
      </p:grpSp>
      <p:grpSp>
        <p:nvGrpSpPr>
          <p:cNvPr id="29" name="Group 14">
            <a:extLst>
              <a:ext uri="{FF2B5EF4-FFF2-40B4-BE49-F238E27FC236}">
                <a16:creationId xmlns:a16="http://schemas.microsoft.com/office/drawing/2014/main" id="{C8FF850C-9952-4576-B5BB-3ACD124B8EDC}"/>
              </a:ext>
            </a:extLst>
          </p:cNvPr>
          <p:cNvGrpSpPr>
            <a:grpSpLocks/>
          </p:cNvGrpSpPr>
          <p:nvPr/>
        </p:nvGrpSpPr>
        <p:grpSpPr bwMode="auto">
          <a:xfrm>
            <a:off x="7672084" y="2100214"/>
            <a:ext cx="2881468" cy="3681906"/>
            <a:chOff x="944562" y="687387"/>
            <a:chExt cx="2451101" cy="3228975"/>
          </a:xfrm>
          <a:effectLst>
            <a:outerShdw blurRad="88900" dist="101600" dir="2700000" sx="102000" sy="102000" algn="tl" rotWithShape="0">
              <a:prstClr val="black">
                <a:alpha val="30000"/>
              </a:prstClr>
            </a:outerShdw>
          </a:effectLst>
        </p:grpSpPr>
        <p:sp>
          <p:nvSpPr>
            <p:cNvPr id="30" name="Freeform 9">
              <a:extLst>
                <a:ext uri="{FF2B5EF4-FFF2-40B4-BE49-F238E27FC236}">
                  <a16:creationId xmlns:a16="http://schemas.microsoft.com/office/drawing/2014/main" id="{CEBD98A0-5B0E-4382-B1BF-9A305CE7E359}"/>
                </a:ext>
              </a:extLst>
            </p:cNvPr>
            <p:cNvSpPr>
              <a:spLocks/>
            </p:cNvSpPr>
            <p:nvPr/>
          </p:nvSpPr>
          <p:spPr bwMode="auto">
            <a:xfrm>
              <a:off x="986200" y="720704"/>
              <a:ext cx="2367825" cy="470603"/>
            </a:xfrm>
            <a:custGeom>
              <a:avLst/>
              <a:gdLst/>
              <a:ahLst/>
              <a:cxnLst>
                <a:cxn ang="0">
                  <a:pos x="1492" y="77"/>
                </a:cxn>
                <a:cxn ang="0">
                  <a:pos x="1276" y="0"/>
                </a:cxn>
                <a:cxn ang="0">
                  <a:pos x="0" y="180"/>
                </a:cxn>
                <a:cxn ang="0">
                  <a:pos x="129" y="296"/>
                </a:cxn>
                <a:cxn ang="0">
                  <a:pos x="1492" y="77"/>
                </a:cxn>
              </a:cxnLst>
              <a:rect l="0" t="0" r="r" b="b"/>
              <a:pathLst>
                <a:path w="1492" h="296">
                  <a:moveTo>
                    <a:pt x="1492" y="77"/>
                  </a:moveTo>
                  <a:lnTo>
                    <a:pt x="1276" y="0"/>
                  </a:lnTo>
                  <a:lnTo>
                    <a:pt x="0" y="180"/>
                  </a:lnTo>
                  <a:lnTo>
                    <a:pt x="129" y="296"/>
                  </a:lnTo>
                  <a:lnTo>
                    <a:pt x="1492" y="77"/>
                  </a:lnTo>
                  <a:close/>
                </a:path>
              </a:pathLst>
            </a:custGeom>
            <a:gradFill>
              <a:gsLst>
                <a:gs pos="0">
                  <a:schemeClr val="bg1">
                    <a:lumMod val="85000"/>
                  </a:schemeClr>
                </a:gs>
                <a:gs pos="93000">
                  <a:schemeClr val="bg1">
                    <a:lumMod val="95000"/>
                  </a:schemeClr>
                </a:gs>
              </a:gsLst>
              <a:lin ang="30000" scaled="0"/>
            </a:gradFill>
            <a:ln w="9525">
              <a:no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6926" fontAlgn="base">
                <a:spcBef>
                  <a:spcPct val="0"/>
                </a:spcBef>
                <a:spcAft>
                  <a:spcPct val="0"/>
                </a:spcAft>
                <a:defRPr/>
              </a:pPr>
              <a:endParaRPr lang="en-US">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31" name="Freeform 10">
              <a:extLst>
                <a:ext uri="{FF2B5EF4-FFF2-40B4-BE49-F238E27FC236}">
                  <a16:creationId xmlns:a16="http://schemas.microsoft.com/office/drawing/2014/main" id="{0C63AF44-5180-4814-A876-540CD13A5493}"/>
                </a:ext>
              </a:extLst>
            </p:cNvPr>
            <p:cNvSpPr>
              <a:spLocks/>
            </p:cNvSpPr>
            <p:nvPr/>
          </p:nvSpPr>
          <p:spPr bwMode="auto">
            <a:xfrm>
              <a:off x="944562" y="969962"/>
              <a:ext cx="503238" cy="2946400"/>
            </a:xfrm>
            <a:custGeom>
              <a:avLst/>
              <a:gdLst>
                <a:gd name="T0" fmla="*/ 0 w 317"/>
                <a:gd name="T1" fmla="*/ 0 h 1856"/>
                <a:gd name="T2" fmla="*/ 0 w 317"/>
                <a:gd name="T3" fmla="*/ 2147483647 h 1856"/>
                <a:gd name="T4" fmla="*/ 0 w 317"/>
                <a:gd name="T5" fmla="*/ 2147483647 h 1856"/>
                <a:gd name="T6" fmla="*/ 2147483647 w 317"/>
                <a:gd name="T7" fmla="*/ 2147483647 h 1856"/>
                <a:gd name="T8" fmla="*/ 2147483647 w 317"/>
                <a:gd name="T9" fmla="*/ 2147483647 h 1856"/>
                <a:gd name="T10" fmla="*/ 2147483647 w 317"/>
                <a:gd name="T11" fmla="*/ 2147483647 h 1856"/>
                <a:gd name="T12" fmla="*/ 2147483647 w 317"/>
                <a:gd name="T13" fmla="*/ 2147483647 h 1856"/>
                <a:gd name="T14" fmla="*/ 2147483647 w 317"/>
                <a:gd name="T15" fmla="*/ 2147483647 h 1856"/>
                <a:gd name="T16" fmla="*/ 2147483647 w 317"/>
                <a:gd name="T17" fmla="*/ 2147483647 h 1856"/>
                <a:gd name="T18" fmla="*/ 2147483647 w 317"/>
                <a:gd name="T19" fmla="*/ 2147483647 h 1856"/>
                <a:gd name="T20" fmla="*/ 2147483647 w 317"/>
                <a:gd name="T21" fmla="*/ 2147483647 h 1856"/>
                <a:gd name="T22" fmla="*/ 2147483647 w 317"/>
                <a:gd name="T23" fmla="*/ 2147483647 h 1856"/>
                <a:gd name="T24" fmla="*/ 2147483647 w 317"/>
                <a:gd name="T25" fmla="*/ 2147483647 h 1856"/>
                <a:gd name="T26" fmla="*/ 2147483647 w 317"/>
                <a:gd name="T27" fmla="*/ 2147483647 h 1856"/>
                <a:gd name="T28" fmla="*/ 2147483647 w 317"/>
                <a:gd name="T29" fmla="*/ 2147483647 h 1856"/>
                <a:gd name="T30" fmla="*/ 2147483647 w 317"/>
                <a:gd name="T31" fmla="*/ 2147483647 h 1856"/>
                <a:gd name="T32" fmla="*/ 2147483647 w 317"/>
                <a:gd name="T33" fmla="*/ 2147483647 h 1856"/>
                <a:gd name="T34" fmla="*/ 2147483647 w 317"/>
                <a:gd name="T35" fmla="*/ 2147483647 h 1856"/>
                <a:gd name="T36" fmla="*/ 2147483647 w 317"/>
                <a:gd name="T37" fmla="*/ 2147483647 h 1856"/>
                <a:gd name="T38" fmla="*/ 2147483647 w 317"/>
                <a:gd name="T39" fmla="*/ 2147483647 h 1856"/>
                <a:gd name="T40" fmla="*/ 2147483647 w 317"/>
                <a:gd name="T41" fmla="*/ 2147483647 h 1856"/>
                <a:gd name="T42" fmla="*/ 2147483647 w 317"/>
                <a:gd name="T43" fmla="*/ 2147483647 h 1856"/>
                <a:gd name="T44" fmla="*/ 2147483647 w 317"/>
                <a:gd name="T45" fmla="*/ 2147483647 h 1856"/>
                <a:gd name="T46" fmla="*/ 2147483647 w 317"/>
                <a:gd name="T47" fmla="*/ 2147483647 h 1856"/>
                <a:gd name="T48" fmla="*/ 2147483647 w 317"/>
                <a:gd name="T49" fmla="*/ 2147483647 h 1856"/>
                <a:gd name="T50" fmla="*/ 2147483647 w 317"/>
                <a:gd name="T51" fmla="*/ 2147483647 h 1856"/>
                <a:gd name="T52" fmla="*/ 2147483647 w 317"/>
                <a:gd name="T53" fmla="*/ 2147483647 h 1856"/>
                <a:gd name="T54" fmla="*/ 2147483647 w 317"/>
                <a:gd name="T55" fmla="*/ 2147483647 h 1856"/>
                <a:gd name="T56" fmla="*/ 0 w 317"/>
                <a:gd name="T57" fmla="*/ 0 h 1856"/>
                <a:gd name="T58" fmla="*/ 0 w 317"/>
                <a:gd name="T59" fmla="*/ 0 h 185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317"/>
                <a:gd name="T91" fmla="*/ 0 h 1856"/>
                <a:gd name="T92" fmla="*/ 317 w 317"/>
                <a:gd name="T93" fmla="*/ 1856 h 185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317" h="1856">
                  <a:moveTo>
                    <a:pt x="0" y="0"/>
                  </a:moveTo>
                  <a:lnTo>
                    <a:pt x="0" y="1722"/>
                  </a:lnTo>
                  <a:lnTo>
                    <a:pt x="3" y="1730"/>
                  </a:lnTo>
                  <a:lnTo>
                    <a:pt x="10" y="1748"/>
                  </a:lnTo>
                  <a:lnTo>
                    <a:pt x="26" y="1771"/>
                  </a:lnTo>
                  <a:lnTo>
                    <a:pt x="39" y="1786"/>
                  </a:lnTo>
                  <a:lnTo>
                    <a:pt x="54" y="1799"/>
                  </a:lnTo>
                  <a:lnTo>
                    <a:pt x="72" y="1812"/>
                  </a:lnTo>
                  <a:lnTo>
                    <a:pt x="93" y="1825"/>
                  </a:lnTo>
                  <a:lnTo>
                    <a:pt x="119" y="1835"/>
                  </a:lnTo>
                  <a:lnTo>
                    <a:pt x="149" y="1846"/>
                  </a:lnTo>
                  <a:lnTo>
                    <a:pt x="183" y="1851"/>
                  </a:lnTo>
                  <a:lnTo>
                    <a:pt x="224" y="1856"/>
                  </a:lnTo>
                  <a:lnTo>
                    <a:pt x="268" y="1853"/>
                  </a:lnTo>
                  <a:lnTo>
                    <a:pt x="317" y="1851"/>
                  </a:lnTo>
                  <a:lnTo>
                    <a:pt x="317" y="82"/>
                  </a:lnTo>
                  <a:lnTo>
                    <a:pt x="289" y="88"/>
                  </a:lnTo>
                  <a:lnTo>
                    <a:pt x="255" y="93"/>
                  </a:lnTo>
                  <a:lnTo>
                    <a:pt x="214" y="93"/>
                  </a:lnTo>
                  <a:lnTo>
                    <a:pt x="188" y="90"/>
                  </a:lnTo>
                  <a:lnTo>
                    <a:pt x="165" y="88"/>
                  </a:lnTo>
                  <a:lnTo>
                    <a:pt x="137" y="80"/>
                  </a:lnTo>
                  <a:lnTo>
                    <a:pt x="111" y="72"/>
                  </a:lnTo>
                  <a:lnTo>
                    <a:pt x="82" y="59"/>
                  </a:lnTo>
                  <a:lnTo>
                    <a:pt x="57" y="44"/>
                  </a:lnTo>
                  <a:lnTo>
                    <a:pt x="28" y="23"/>
                  </a:lnTo>
                  <a:lnTo>
                    <a:pt x="0" y="0"/>
                  </a:lnTo>
                  <a:close/>
                </a:path>
              </a:pathLst>
            </a:custGeom>
            <a:solidFill>
              <a:schemeClr val="accent2"/>
            </a:solidFill>
            <a:ln w="9525">
              <a:solidFill>
                <a:srgbClr val="800000"/>
              </a:solid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6926" fontAlgn="base">
                <a:spcBef>
                  <a:spcPct val="0"/>
                </a:spcBef>
                <a:spcAft>
                  <a:spcPct val="0"/>
                </a:spcAft>
              </a:pPr>
              <a:endParaRPr lang="zh-CN" altLang="en-US">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32" name="Freeform 11">
              <a:extLst>
                <a:ext uri="{FF2B5EF4-FFF2-40B4-BE49-F238E27FC236}">
                  <a16:creationId xmlns:a16="http://schemas.microsoft.com/office/drawing/2014/main" id="{6C5E4741-7343-49F6-A860-024EED3536DE}"/>
                </a:ext>
              </a:extLst>
            </p:cNvPr>
            <p:cNvSpPr>
              <a:spLocks/>
            </p:cNvSpPr>
            <p:nvPr/>
          </p:nvSpPr>
          <p:spPr bwMode="auto">
            <a:xfrm>
              <a:off x="1447800" y="838200"/>
              <a:ext cx="1947863" cy="3070225"/>
            </a:xfrm>
            <a:custGeom>
              <a:avLst/>
              <a:gdLst>
                <a:gd name="T0" fmla="*/ 0 w 1227"/>
                <a:gd name="T1" fmla="*/ 2147483647 h 1934"/>
                <a:gd name="T2" fmla="*/ 2147483647 w 1227"/>
                <a:gd name="T3" fmla="*/ 0 h 1934"/>
                <a:gd name="T4" fmla="*/ 2147483647 w 1227"/>
                <a:gd name="T5" fmla="*/ 2147483647 h 1934"/>
                <a:gd name="T6" fmla="*/ 0 w 1227"/>
                <a:gd name="T7" fmla="*/ 2147483647 h 1934"/>
                <a:gd name="T8" fmla="*/ 0 w 1227"/>
                <a:gd name="T9" fmla="*/ 2147483647 h 1934"/>
                <a:gd name="T10" fmla="*/ 0 60000 65536"/>
                <a:gd name="T11" fmla="*/ 0 60000 65536"/>
                <a:gd name="T12" fmla="*/ 0 60000 65536"/>
                <a:gd name="T13" fmla="*/ 0 60000 65536"/>
                <a:gd name="T14" fmla="*/ 0 60000 65536"/>
                <a:gd name="T15" fmla="*/ 0 w 1227"/>
                <a:gd name="T16" fmla="*/ 0 h 1934"/>
                <a:gd name="T17" fmla="*/ 1227 w 1227"/>
                <a:gd name="T18" fmla="*/ 1934 h 1934"/>
              </a:gdLst>
              <a:ahLst/>
              <a:cxnLst>
                <a:cxn ang="T10">
                  <a:pos x="T0" y="T1"/>
                </a:cxn>
                <a:cxn ang="T11">
                  <a:pos x="T2" y="T3"/>
                </a:cxn>
                <a:cxn ang="T12">
                  <a:pos x="T4" y="T5"/>
                </a:cxn>
                <a:cxn ang="T13">
                  <a:pos x="T6" y="T7"/>
                </a:cxn>
                <a:cxn ang="T14">
                  <a:pos x="T8" y="T9"/>
                </a:cxn>
              </a:cxnLst>
              <a:rect l="T15" t="T16" r="T17" b="T18"/>
              <a:pathLst>
                <a:path w="1227" h="1934">
                  <a:moveTo>
                    <a:pt x="0" y="165"/>
                  </a:moveTo>
                  <a:lnTo>
                    <a:pt x="1227" y="0"/>
                  </a:lnTo>
                  <a:lnTo>
                    <a:pt x="1227" y="1686"/>
                  </a:lnTo>
                  <a:lnTo>
                    <a:pt x="0" y="1934"/>
                  </a:lnTo>
                  <a:lnTo>
                    <a:pt x="0" y="165"/>
                  </a:lnTo>
                  <a:close/>
                </a:path>
              </a:pathLst>
            </a:custGeom>
            <a:solidFill>
              <a:schemeClr val="accent2"/>
            </a:solidFill>
            <a:ln w="9525">
              <a:solidFill>
                <a:srgbClr val="800000"/>
              </a:solid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6926" fontAlgn="base">
                <a:spcBef>
                  <a:spcPct val="0"/>
                </a:spcBef>
                <a:spcAft>
                  <a:spcPct val="0"/>
                </a:spcAft>
              </a:pPr>
              <a:endParaRPr lang="zh-CN" altLang="en-US" dirty="0">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33" name="Freeform 12">
              <a:extLst>
                <a:ext uri="{FF2B5EF4-FFF2-40B4-BE49-F238E27FC236}">
                  <a16:creationId xmlns:a16="http://schemas.microsoft.com/office/drawing/2014/main" id="{095D9775-CB9F-490A-8078-9427C30A7893}"/>
                </a:ext>
              </a:extLst>
            </p:cNvPr>
            <p:cNvSpPr>
              <a:spLocks/>
            </p:cNvSpPr>
            <p:nvPr/>
          </p:nvSpPr>
          <p:spPr bwMode="auto">
            <a:xfrm>
              <a:off x="944562" y="687387"/>
              <a:ext cx="2066925" cy="319088"/>
            </a:xfrm>
            <a:custGeom>
              <a:avLst/>
              <a:gdLst>
                <a:gd name="T0" fmla="*/ 0 w 1302"/>
                <a:gd name="T1" fmla="*/ 2147483647 h 201"/>
                <a:gd name="T2" fmla="*/ 2147483647 w 1302"/>
                <a:gd name="T3" fmla="*/ 0 h 201"/>
                <a:gd name="T4" fmla="*/ 2147483647 w 1302"/>
                <a:gd name="T5" fmla="*/ 2147483647 h 201"/>
                <a:gd name="T6" fmla="*/ 2147483647 w 1302"/>
                <a:gd name="T7" fmla="*/ 2147483647 h 201"/>
                <a:gd name="T8" fmla="*/ 0 w 1302"/>
                <a:gd name="T9" fmla="*/ 2147483647 h 201"/>
                <a:gd name="T10" fmla="*/ 0 60000 65536"/>
                <a:gd name="T11" fmla="*/ 0 60000 65536"/>
                <a:gd name="T12" fmla="*/ 0 60000 65536"/>
                <a:gd name="T13" fmla="*/ 0 60000 65536"/>
                <a:gd name="T14" fmla="*/ 0 60000 65536"/>
                <a:gd name="T15" fmla="*/ 0 w 1302"/>
                <a:gd name="T16" fmla="*/ 0 h 201"/>
                <a:gd name="T17" fmla="*/ 1302 w 1302"/>
                <a:gd name="T18" fmla="*/ 201 h 201"/>
              </a:gdLst>
              <a:ahLst/>
              <a:cxnLst>
                <a:cxn ang="T10">
                  <a:pos x="T0" y="T1"/>
                </a:cxn>
                <a:cxn ang="T11">
                  <a:pos x="T2" y="T3"/>
                </a:cxn>
                <a:cxn ang="T12">
                  <a:pos x="T4" y="T5"/>
                </a:cxn>
                <a:cxn ang="T13">
                  <a:pos x="T6" y="T7"/>
                </a:cxn>
                <a:cxn ang="T14">
                  <a:pos x="T8" y="T9"/>
                </a:cxn>
              </a:cxnLst>
              <a:rect l="T15" t="T16" r="T17" b="T18"/>
              <a:pathLst>
                <a:path w="1302" h="201">
                  <a:moveTo>
                    <a:pt x="0" y="178"/>
                  </a:moveTo>
                  <a:lnTo>
                    <a:pt x="1302" y="0"/>
                  </a:lnTo>
                  <a:lnTo>
                    <a:pt x="1302" y="21"/>
                  </a:lnTo>
                  <a:lnTo>
                    <a:pt x="26" y="201"/>
                  </a:lnTo>
                  <a:lnTo>
                    <a:pt x="0" y="178"/>
                  </a:lnTo>
                  <a:close/>
                </a:path>
              </a:pathLst>
            </a:custGeom>
            <a:solidFill>
              <a:schemeClr val="accent2"/>
            </a:solidFill>
            <a:ln w="9525">
              <a:solidFill>
                <a:srgbClr val="006D68"/>
              </a:solid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456926" fontAlgn="base">
                <a:spcBef>
                  <a:spcPct val="0"/>
                </a:spcBef>
                <a:spcAft>
                  <a:spcPct val="0"/>
                </a:spcAft>
              </a:pPr>
              <a:endParaRPr lang="zh-CN" altLang="en-US">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pic>
          <p:nvPicPr>
            <p:cNvPr id="34" name="Picture 13">
              <a:extLst>
                <a:ext uri="{FF2B5EF4-FFF2-40B4-BE49-F238E27FC236}">
                  <a16:creationId xmlns:a16="http://schemas.microsoft.com/office/drawing/2014/main" id="{5E658486-BE34-4488-AD84-1EAE71995924}"/>
                </a:ext>
              </a:extLst>
            </p:cNvPr>
            <p:cNvPicPr>
              <a:picLocks noChangeAspect="1" noChangeArrowheads="1"/>
            </p:cNvPicPr>
            <p:nvPr/>
          </p:nvPicPr>
          <p:blipFill>
            <a:blip r:embed="rId3" cstate="print"/>
            <a:srcRect/>
            <a:stretch>
              <a:fillRect/>
            </a:stretch>
          </p:blipFill>
          <p:spPr bwMode="auto">
            <a:xfrm>
              <a:off x="2994025" y="700087"/>
              <a:ext cx="36513" cy="36513"/>
            </a:xfrm>
            <a:prstGeom prst="rect">
              <a:avLst/>
            </a:prstGeom>
            <a:noFill/>
            <a:ln w="9525">
              <a:noFill/>
              <a:miter lim="800000"/>
              <a:headEnd/>
              <a:tailEnd/>
            </a:ln>
          </p:spPr>
        </p:pic>
      </p:grpSp>
      <p:sp>
        <p:nvSpPr>
          <p:cNvPr id="35" name="Line 33">
            <a:extLst>
              <a:ext uri="{FF2B5EF4-FFF2-40B4-BE49-F238E27FC236}">
                <a16:creationId xmlns:a16="http://schemas.microsoft.com/office/drawing/2014/main" id="{29022720-6E56-46F5-A58F-5916267B9261}"/>
              </a:ext>
            </a:extLst>
          </p:cNvPr>
          <p:cNvSpPr>
            <a:spLocks noChangeShapeType="1"/>
          </p:cNvSpPr>
          <p:nvPr/>
        </p:nvSpPr>
        <p:spPr bwMode="auto">
          <a:xfrm flipH="1" flipV="1">
            <a:off x="4180382" y="2054308"/>
            <a:ext cx="2621109" cy="0"/>
          </a:xfrm>
          <a:prstGeom prst="line">
            <a:avLst/>
          </a:prstGeom>
          <a:noFill/>
          <a:ln w="19050">
            <a:solidFill>
              <a:schemeClr val="bg1">
                <a:lumMod val="50000"/>
              </a:schemeClr>
            </a:solidFill>
            <a:prstDash val="sysDot"/>
            <a:round/>
            <a:headEnd/>
            <a:tailEnd/>
          </a:ln>
          <a:effectLst/>
        </p:spPr>
        <p:txBody>
          <a:bodyPr lIns="91385" tIns="45693" rIns="91385" bIns="45693"/>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da-DK">
              <a:sym typeface="Agency FB" panose="020B0503020202020204" pitchFamily="34" charset="0"/>
            </a:endParaRPr>
          </a:p>
        </p:txBody>
      </p:sp>
      <p:sp>
        <p:nvSpPr>
          <p:cNvPr id="40" name="Rectangle 42">
            <a:extLst>
              <a:ext uri="{FF2B5EF4-FFF2-40B4-BE49-F238E27FC236}">
                <a16:creationId xmlns:a16="http://schemas.microsoft.com/office/drawing/2014/main" id="{EDFAED38-221D-4DAE-9D81-B5818C4D9E4D}"/>
              </a:ext>
            </a:extLst>
          </p:cNvPr>
          <p:cNvSpPr>
            <a:spLocks noChangeArrowheads="1"/>
          </p:cNvSpPr>
          <p:nvPr/>
        </p:nvSpPr>
        <p:spPr bwMode="auto">
          <a:xfrm>
            <a:off x="8300889" y="2528093"/>
            <a:ext cx="2163550" cy="2652979"/>
          </a:xfrm>
          <a:prstGeom prst="rect">
            <a:avLst/>
          </a:prstGeom>
          <a:noFill/>
          <a:ln w="9525">
            <a:noFill/>
            <a:miter lim="800000"/>
            <a:headEnd/>
            <a:tailEnd/>
          </a:ln>
          <a:effectLst>
            <a:outerShdw blurRad="88900" dist="101600" dir="2700000" sx="102000" sy="102000" algn="tl" rotWithShape="0">
              <a:prstClr val="black">
                <a:alpha val="30000"/>
              </a:prstClr>
            </a:outerShdw>
          </a:effectLst>
          <a:scene3d>
            <a:camera prst="orthographicFront">
              <a:rot lat="20520000" lon="1560000" rev="21594000"/>
            </a:camera>
            <a:lightRig rig="threePt" dir="t"/>
          </a:scene3d>
        </p:spPr>
        <p:txBody>
          <a:bodyPr lIns="91385" tIns="45693" rIns="91385" bIns="45693">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lnSpc>
                <a:spcPct val="130000"/>
              </a:lnSpc>
            </a:pPr>
            <a:r>
              <a:rPr lang="zh-CN" altLang="en-US" sz="1600" b="1" dirty="0">
                <a:latin typeface="Agency FB" panose="020B0503020202020204" pitchFamily="34" charset="0"/>
                <a:ea typeface="微软雅黑" panose="020B0503020204020204" pitchFamily="34" charset="-122"/>
                <a:cs typeface="+mn-ea"/>
                <a:sym typeface="Agency FB" panose="020B0503020202020204" pitchFamily="34" charset="0"/>
              </a:rPr>
              <a:t>影响国家安全的基本因素</a:t>
            </a:r>
            <a:r>
              <a:rPr lang="zh-CN" altLang="en-US" sz="1600" dirty="0">
                <a:latin typeface="Agency FB" panose="020B0503020202020204" pitchFamily="34" charset="0"/>
                <a:ea typeface="微软雅黑" panose="020B0503020204020204" pitchFamily="34" charset="-122"/>
                <a:cs typeface="+mn-ea"/>
                <a:sym typeface="Agency FB" panose="020B0503020202020204" pitchFamily="34" charset="0"/>
              </a:rPr>
              <a:t>，狭义上讲，是指对国家安全具有积极作用或消极作用、威胁和危害作用或保障作用的自然因素、社会因素和精神因素的总和</a:t>
            </a:r>
            <a:endParaRPr lang="da-DK" sz="1600" noProof="1">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41" name="TextBox 13">
            <a:extLst>
              <a:ext uri="{FF2B5EF4-FFF2-40B4-BE49-F238E27FC236}">
                <a16:creationId xmlns:a16="http://schemas.microsoft.com/office/drawing/2014/main" id="{004D4EAD-0726-47B8-B49A-BC4318F747B0}"/>
              </a:ext>
            </a:extLst>
          </p:cNvPr>
          <p:cNvSpPr txBox="1"/>
          <p:nvPr/>
        </p:nvSpPr>
        <p:spPr>
          <a:xfrm>
            <a:off x="1992429" y="1719908"/>
            <a:ext cx="2248843" cy="400055"/>
          </a:xfrm>
          <a:prstGeom prst="rect">
            <a:avLst/>
          </a:prstGeom>
          <a:noFill/>
        </p:spPr>
        <p:txBody>
          <a:bodyPr wrap="square" lIns="91385" tIns="45693" rIns="91385" bIns="45693" rtlCol="0">
            <a:spAutoFit/>
          </a:bodyPr>
          <a:lstStyle/>
          <a:p>
            <a:r>
              <a:rPr lang="zh-CN" altLang="en-US" sz="2000" b="1" dirty="0">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rPr>
              <a:t>根据作用的方向</a:t>
            </a:r>
          </a:p>
        </p:txBody>
      </p:sp>
      <p:sp>
        <p:nvSpPr>
          <p:cNvPr id="42" name="TextBox 14">
            <a:extLst>
              <a:ext uri="{FF2B5EF4-FFF2-40B4-BE49-F238E27FC236}">
                <a16:creationId xmlns:a16="http://schemas.microsoft.com/office/drawing/2014/main" id="{03394D76-2C5B-4407-880F-F90FC3C26AA7}"/>
              </a:ext>
            </a:extLst>
          </p:cNvPr>
          <p:cNvSpPr txBox="1"/>
          <p:nvPr/>
        </p:nvSpPr>
        <p:spPr>
          <a:xfrm>
            <a:off x="1381033" y="2049390"/>
            <a:ext cx="4760050" cy="1052541"/>
          </a:xfrm>
          <a:prstGeom prst="rect">
            <a:avLst/>
          </a:prstGeom>
          <a:noFill/>
        </p:spPr>
        <p:txBody>
          <a:bodyPr wrap="square" lIns="91385" tIns="45693" rIns="91385" bIns="45693" rtlCol="0">
            <a:spAutoFit/>
          </a:bodyPr>
          <a:lstStyle/>
          <a:p>
            <a:pPr>
              <a:lnSpc>
                <a:spcPct val="130000"/>
              </a:lnSpc>
            </a:pPr>
            <a:r>
              <a:rPr lang="zh-CN" altLang="en-US" sz="1600" dirty="0">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rPr>
              <a:t>主要有</a:t>
            </a:r>
            <a:r>
              <a:rPr lang="zh-CN" altLang="en-US" sz="2400" b="1" dirty="0">
                <a:solidFill>
                  <a:srgbClr val="FF0000"/>
                </a:solidFill>
                <a:latin typeface="Agency FB" panose="020B0503020202020204" pitchFamily="34" charset="0"/>
                <a:ea typeface="微软雅黑" panose="020B0503020204020204" pitchFamily="34" charset="-122"/>
                <a:cs typeface="+mn-ea"/>
                <a:sym typeface="Agency FB" panose="020B0503020202020204" pitchFamily="34" charset="0"/>
              </a:rPr>
              <a:t>促进</a:t>
            </a:r>
            <a:r>
              <a:rPr lang="zh-CN" altLang="en-US" sz="1600" dirty="0">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rPr>
              <a:t>作用（保障作用）、</a:t>
            </a:r>
            <a:r>
              <a:rPr lang="zh-CN" altLang="en-US" sz="2400" b="1" dirty="0">
                <a:solidFill>
                  <a:srgbClr val="FF0000"/>
                </a:solidFill>
                <a:latin typeface="Agency FB" panose="020B0503020202020204" pitchFamily="34" charset="0"/>
                <a:ea typeface="微软雅黑" panose="020B0503020204020204" pitchFamily="34" charset="-122"/>
                <a:cs typeface="+mn-ea"/>
                <a:sym typeface="Agency FB" panose="020B0503020202020204" pitchFamily="34" charset="0"/>
              </a:rPr>
              <a:t>危害</a:t>
            </a:r>
            <a:r>
              <a:rPr lang="zh-CN" altLang="en-US" sz="1600" dirty="0">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rPr>
              <a:t>作用以及</a:t>
            </a:r>
            <a:r>
              <a:rPr lang="zh-CN" altLang="en-US" sz="2400" b="1" dirty="0">
                <a:solidFill>
                  <a:srgbClr val="FF0000"/>
                </a:solidFill>
                <a:latin typeface="Agency FB" panose="020B0503020202020204" pitchFamily="34" charset="0"/>
                <a:ea typeface="微软雅黑" panose="020B0503020204020204" pitchFamily="34" charset="-122"/>
                <a:cs typeface="+mn-ea"/>
                <a:sym typeface="Agency FB" panose="020B0503020202020204" pitchFamily="34" charset="0"/>
              </a:rPr>
              <a:t>影响</a:t>
            </a:r>
            <a:r>
              <a:rPr lang="zh-CN" altLang="en-US" sz="1600" dirty="0">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rPr>
              <a:t>作用（既可能促进，也可能危害）三种</a:t>
            </a:r>
            <a:endParaRPr lang="en-US" altLang="zh-CN" sz="1600" dirty="0">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51" name="文本框 2">
            <a:extLst>
              <a:ext uri="{FF2B5EF4-FFF2-40B4-BE49-F238E27FC236}">
                <a16:creationId xmlns:a16="http://schemas.microsoft.com/office/drawing/2014/main" id="{6BB96586-CC78-4050-9648-42A24C638759}"/>
              </a:ext>
            </a:extLst>
          </p:cNvPr>
          <p:cNvSpPr txBox="1"/>
          <p:nvPr/>
        </p:nvSpPr>
        <p:spPr>
          <a:xfrm>
            <a:off x="875874" y="276773"/>
            <a:ext cx="10427126" cy="535531"/>
          </a:xfrm>
          <a:prstGeom prst="rect">
            <a:avLst/>
          </a:prstGeom>
          <a:noFill/>
        </p:spPr>
        <p:txBody>
          <a:bodyPr wrap="square" rtlCol="0" anchor="ctr">
            <a:spAutoFit/>
          </a:bodyPr>
          <a:lstStyle/>
          <a:p>
            <a:pPr>
              <a:lnSpc>
                <a:spcPct val="120000"/>
              </a:lnSpc>
            </a:pPr>
            <a:r>
              <a:rPr lang="en-US" altLang="zh-CN" sz="2400" spc="300" dirty="0">
                <a:latin typeface="+mn-ea"/>
              </a:rPr>
              <a:t>3.</a:t>
            </a:r>
            <a:r>
              <a:rPr lang="zh-CN" altLang="en-US" sz="2400" spc="300" dirty="0">
                <a:latin typeface="+mn-ea"/>
              </a:rPr>
              <a:t>影响国家安全的基本因素 </a:t>
            </a:r>
            <a:r>
              <a:rPr lang="en-US" altLang="zh-CN" sz="1600" dirty="0">
                <a:solidFill>
                  <a:schemeClr val="tx1">
                    <a:lumMod val="75000"/>
                    <a:lumOff val="25000"/>
                  </a:schemeClr>
                </a:solidFill>
                <a:latin typeface="+mn-ea"/>
              </a:rPr>
              <a:t>Factors affecting national security</a:t>
            </a:r>
          </a:p>
        </p:txBody>
      </p:sp>
      <p:sp>
        <p:nvSpPr>
          <p:cNvPr id="38" name="Line 33">
            <a:extLst>
              <a:ext uri="{FF2B5EF4-FFF2-40B4-BE49-F238E27FC236}">
                <a16:creationId xmlns:a16="http://schemas.microsoft.com/office/drawing/2014/main" id="{558EF8A7-11C1-4266-B336-84D932B78AF4}"/>
              </a:ext>
            </a:extLst>
          </p:cNvPr>
          <p:cNvSpPr>
            <a:spLocks noChangeShapeType="1"/>
          </p:cNvSpPr>
          <p:nvPr/>
        </p:nvSpPr>
        <p:spPr bwMode="auto">
          <a:xfrm flipH="1">
            <a:off x="5077784" y="3835107"/>
            <a:ext cx="1837222" cy="0"/>
          </a:xfrm>
          <a:prstGeom prst="line">
            <a:avLst/>
          </a:prstGeom>
          <a:noFill/>
          <a:ln w="19050">
            <a:solidFill>
              <a:schemeClr val="bg1">
                <a:lumMod val="50000"/>
              </a:schemeClr>
            </a:solidFill>
            <a:prstDash val="sysDot"/>
            <a:round/>
            <a:headEnd/>
            <a:tailEnd/>
          </a:ln>
          <a:effectLst/>
        </p:spPr>
        <p:txBody>
          <a:bodyPr lIns="91385" tIns="45693" rIns="91385" bIns="45693"/>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da-DK">
              <a:sym typeface="Agency FB" panose="020B0503020202020204" pitchFamily="34" charset="0"/>
            </a:endParaRPr>
          </a:p>
        </p:txBody>
      </p:sp>
      <p:sp>
        <p:nvSpPr>
          <p:cNvPr id="39" name="TextBox 17">
            <a:extLst>
              <a:ext uri="{FF2B5EF4-FFF2-40B4-BE49-F238E27FC236}">
                <a16:creationId xmlns:a16="http://schemas.microsoft.com/office/drawing/2014/main" id="{6A2C7FB5-EE08-43CC-99D0-FC7B819ACAF0}"/>
              </a:ext>
            </a:extLst>
          </p:cNvPr>
          <p:cNvSpPr txBox="1"/>
          <p:nvPr/>
        </p:nvSpPr>
        <p:spPr>
          <a:xfrm>
            <a:off x="2964581" y="3583951"/>
            <a:ext cx="2188909" cy="400055"/>
          </a:xfrm>
          <a:prstGeom prst="rect">
            <a:avLst/>
          </a:prstGeom>
          <a:noFill/>
        </p:spPr>
        <p:txBody>
          <a:bodyPr wrap="square" lIns="91385" tIns="45693" rIns="91385" bIns="45693" rtlCol="0">
            <a:spAutoFit/>
          </a:bodyPr>
          <a:lstStyle/>
          <a:p>
            <a:r>
              <a:rPr lang="zh-CN" altLang="en-US" sz="2000" b="1" dirty="0">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rPr>
              <a:t>根据因素的属性</a:t>
            </a:r>
          </a:p>
        </p:txBody>
      </p:sp>
      <p:sp>
        <p:nvSpPr>
          <p:cNvPr id="43" name="TextBox 18">
            <a:extLst>
              <a:ext uri="{FF2B5EF4-FFF2-40B4-BE49-F238E27FC236}">
                <a16:creationId xmlns:a16="http://schemas.microsoft.com/office/drawing/2014/main" id="{CC8F919D-47E8-46FE-9B34-20F142BB44FC}"/>
              </a:ext>
            </a:extLst>
          </p:cNvPr>
          <p:cNvSpPr txBox="1"/>
          <p:nvPr/>
        </p:nvSpPr>
        <p:spPr>
          <a:xfrm>
            <a:off x="1638846" y="3913431"/>
            <a:ext cx="4502237" cy="892498"/>
          </a:xfrm>
          <a:prstGeom prst="rect">
            <a:avLst/>
          </a:prstGeom>
          <a:noFill/>
        </p:spPr>
        <p:txBody>
          <a:bodyPr wrap="square" lIns="91385" tIns="45693" rIns="91385" bIns="45693" rtlCol="0">
            <a:spAutoFit/>
          </a:bodyPr>
          <a:lstStyle/>
          <a:p>
            <a:pPr>
              <a:lnSpc>
                <a:spcPct val="130000"/>
              </a:lnSpc>
            </a:pPr>
            <a:r>
              <a:rPr lang="zh-CN" altLang="en-US" sz="1600" dirty="0">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rPr>
              <a:t>主要有</a:t>
            </a:r>
            <a:r>
              <a:rPr lang="zh-CN" altLang="en-US" sz="2400" b="1" dirty="0">
                <a:solidFill>
                  <a:srgbClr val="FF0000"/>
                </a:solidFill>
                <a:latin typeface="Agency FB" panose="020B0503020202020204" pitchFamily="34" charset="0"/>
                <a:ea typeface="微软雅黑" panose="020B0503020204020204" pitchFamily="34" charset="-122"/>
                <a:cs typeface="+mn-ea"/>
                <a:sym typeface="Agency FB" panose="020B0503020202020204" pitchFamily="34" charset="0"/>
              </a:rPr>
              <a:t>自然</a:t>
            </a:r>
            <a:r>
              <a:rPr lang="zh-CN" altLang="en-US" sz="1600" dirty="0">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rPr>
              <a:t>因素和</a:t>
            </a:r>
            <a:r>
              <a:rPr lang="zh-CN" altLang="en-US" sz="2400" b="1" dirty="0">
                <a:solidFill>
                  <a:srgbClr val="FF0000"/>
                </a:solidFill>
                <a:latin typeface="Agency FB" panose="020B0503020202020204" pitchFamily="34" charset="0"/>
                <a:ea typeface="微软雅黑" panose="020B0503020204020204" pitchFamily="34" charset="-122"/>
                <a:cs typeface="+mn-ea"/>
                <a:sym typeface="Agency FB" panose="020B0503020202020204" pitchFamily="34" charset="0"/>
              </a:rPr>
              <a:t>社会</a:t>
            </a:r>
            <a:r>
              <a:rPr lang="zh-CN" altLang="en-US" sz="1600" dirty="0">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rPr>
              <a:t>因素两种，而社会性因素中又有</a:t>
            </a:r>
            <a:r>
              <a:rPr lang="zh-CN" altLang="en-US" sz="1600" b="1" dirty="0">
                <a:solidFill>
                  <a:srgbClr val="FF0000"/>
                </a:solidFill>
                <a:latin typeface="Agency FB" panose="020B0503020202020204" pitchFamily="34" charset="0"/>
                <a:ea typeface="微软雅黑" panose="020B0503020204020204" pitchFamily="34" charset="-122"/>
                <a:cs typeface="+mn-ea"/>
                <a:sym typeface="Agency FB" panose="020B0503020202020204" pitchFamily="34" charset="0"/>
              </a:rPr>
              <a:t>国内社会</a:t>
            </a:r>
            <a:r>
              <a:rPr lang="zh-CN" altLang="en-US" sz="1600" dirty="0">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rPr>
              <a:t>因素和</a:t>
            </a:r>
            <a:r>
              <a:rPr lang="zh-CN" altLang="en-US" sz="1600" b="1" dirty="0">
                <a:solidFill>
                  <a:srgbClr val="FF0000"/>
                </a:solidFill>
                <a:latin typeface="Agency FB" panose="020B0503020202020204" pitchFamily="34" charset="0"/>
                <a:ea typeface="微软雅黑" panose="020B0503020204020204" pitchFamily="34" charset="-122"/>
                <a:cs typeface="+mn-ea"/>
                <a:sym typeface="Agency FB" panose="020B0503020202020204" pitchFamily="34" charset="0"/>
              </a:rPr>
              <a:t>国际社会</a:t>
            </a:r>
            <a:r>
              <a:rPr lang="zh-CN" altLang="en-US" sz="1600" dirty="0">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rPr>
              <a:t>因素两种</a:t>
            </a:r>
            <a:endParaRPr lang="en-US" altLang="zh-CN" sz="1600" dirty="0">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spTree>
    <p:extLst>
      <p:ext uri="{BB962C8B-B14F-4D97-AF65-F5344CB8AC3E}">
        <p14:creationId xmlns:p14="http://schemas.microsoft.com/office/powerpoint/2010/main" val="150717346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9"/>
                                        </p:tgtEl>
                                        <p:attrNameLst>
                                          <p:attrName>style.visibility</p:attrName>
                                        </p:attrNameLst>
                                      </p:cBhvr>
                                      <p:to>
                                        <p:strVal val="visible"/>
                                      </p:to>
                                    </p:set>
                                    <p:animEffect transition="in" filter="wipe(down)">
                                      <p:cBhvr>
                                        <p:cTn id="11" dur="250"/>
                                        <p:tgtEl>
                                          <p:spTgt spid="29"/>
                                        </p:tgtEl>
                                      </p:cBhvr>
                                    </p:animEffect>
                                  </p:childTnLst>
                                </p:cTn>
                              </p:par>
                            </p:childTnLst>
                          </p:cTn>
                        </p:par>
                        <p:par>
                          <p:cTn id="12" fill="hold">
                            <p:stCondLst>
                              <p:cond delay="750"/>
                            </p:stCondLst>
                            <p:childTnLst>
                              <p:par>
                                <p:cTn id="13" presetID="22" presetClass="entr" presetSubtype="4" fill="hold" nodeType="afterEffect">
                                  <p:stCondLst>
                                    <p:cond delay="0"/>
                                  </p:stCondLst>
                                  <p:childTnLst>
                                    <p:set>
                                      <p:cBhvr>
                                        <p:cTn id="14" dur="1" fill="hold">
                                          <p:stCondLst>
                                            <p:cond delay="0"/>
                                          </p:stCondLst>
                                        </p:cTn>
                                        <p:tgtEl>
                                          <p:spTgt spid="23"/>
                                        </p:tgtEl>
                                        <p:attrNameLst>
                                          <p:attrName>style.visibility</p:attrName>
                                        </p:attrNameLst>
                                      </p:cBhvr>
                                      <p:to>
                                        <p:strVal val="visible"/>
                                      </p:to>
                                    </p:set>
                                    <p:animEffect transition="in" filter="wipe(down)">
                                      <p:cBhvr>
                                        <p:cTn id="15" dur="250"/>
                                        <p:tgtEl>
                                          <p:spTgt spid="23"/>
                                        </p:tgtEl>
                                      </p:cBhvr>
                                    </p:animEffect>
                                  </p:childTnLst>
                                </p:cTn>
                              </p:par>
                            </p:childTnLst>
                          </p:cTn>
                        </p:par>
                        <p:par>
                          <p:cTn id="16" fill="hold">
                            <p:stCondLst>
                              <p:cond delay="1000"/>
                            </p:stCondLst>
                            <p:childTnLst>
                              <p:par>
                                <p:cTn id="17" presetID="22" presetClass="entr" presetSubtype="4" fill="hold"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250"/>
                                        <p:tgtEl>
                                          <p:spTgt spid="17"/>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35"/>
                                        </p:tgtEl>
                                        <p:attrNameLst>
                                          <p:attrName>style.visibility</p:attrName>
                                        </p:attrNameLst>
                                      </p:cBhvr>
                                      <p:to>
                                        <p:strVal val="visible"/>
                                      </p:to>
                                    </p:set>
                                    <p:animEffect transition="in" filter="wipe(left)">
                                      <p:cBhvr>
                                        <p:cTn id="22" dur="500"/>
                                        <p:tgtEl>
                                          <p:spTgt spid="35"/>
                                        </p:tgtEl>
                                      </p:cBhvr>
                                    </p:animEffect>
                                  </p:childTnLst>
                                </p:cTn>
                              </p:par>
                              <p:par>
                                <p:cTn id="23" presetID="22" presetClass="entr" presetSubtype="8" fill="hold" grpId="0" nodeType="withEffect">
                                  <p:stCondLst>
                                    <p:cond delay="0"/>
                                  </p:stCondLst>
                                  <p:childTnLst>
                                    <p:set>
                                      <p:cBhvr>
                                        <p:cTn id="24" dur="1" fill="hold">
                                          <p:stCondLst>
                                            <p:cond delay="0"/>
                                          </p:stCondLst>
                                        </p:cTn>
                                        <p:tgtEl>
                                          <p:spTgt spid="38"/>
                                        </p:tgtEl>
                                        <p:attrNameLst>
                                          <p:attrName>style.visibility</p:attrName>
                                        </p:attrNameLst>
                                      </p:cBhvr>
                                      <p:to>
                                        <p:strVal val="visible"/>
                                      </p:to>
                                    </p:set>
                                    <p:animEffect transition="in" filter="wipe(left)">
                                      <p:cBhvr>
                                        <p:cTn id="25"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E9891813-F14D-47C1-B3A9-F4F4463FAEA9}"/>
              </a:ext>
            </a:extLst>
          </p:cNvPr>
          <p:cNvSpPr/>
          <p:nvPr/>
        </p:nvSpPr>
        <p:spPr>
          <a:xfrm>
            <a:off x="303461" y="336798"/>
            <a:ext cx="424954" cy="424954"/>
          </a:xfrm>
          <a:prstGeom prst="ellipse">
            <a:avLst/>
          </a:prstGeom>
          <a:solidFill>
            <a:srgbClr val="033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a:extLst>
              <a:ext uri="{FF2B5EF4-FFF2-40B4-BE49-F238E27FC236}">
                <a16:creationId xmlns:a16="http://schemas.microsoft.com/office/drawing/2014/main" id="{BBBC3749-C35C-45DD-B9AA-7C2F092547D2}"/>
              </a:ext>
            </a:extLst>
          </p:cNvPr>
          <p:cNvCxnSpPr>
            <a:cxnSpLocks/>
          </p:cNvCxnSpPr>
          <p:nvPr/>
        </p:nvCxnSpPr>
        <p:spPr>
          <a:xfrm>
            <a:off x="979166" y="761752"/>
            <a:ext cx="10323834" cy="0"/>
          </a:xfrm>
          <a:prstGeom prst="line">
            <a:avLst/>
          </a:prstGeom>
          <a:ln w="12700">
            <a:solidFill>
              <a:schemeClr val="tx1">
                <a:lumMod val="75000"/>
                <a:lumOff val="25000"/>
              </a:schemeClr>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文本框 2">
            <a:extLst>
              <a:ext uri="{FF2B5EF4-FFF2-40B4-BE49-F238E27FC236}">
                <a16:creationId xmlns:a16="http://schemas.microsoft.com/office/drawing/2014/main" id="{6BB96586-CC78-4050-9648-42A24C638759}"/>
              </a:ext>
            </a:extLst>
          </p:cNvPr>
          <p:cNvSpPr txBox="1"/>
          <p:nvPr/>
        </p:nvSpPr>
        <p:spPr>
          <a:xfrm>
            <a:off x="875874" y="276773"/>
            <a:ext cx="10427126" cy="535531"/>
          </a:xfrm>
          <a:prstGeom prst="rect">
            <a:avLst/>
          </a:prstGeom>
          <a:noFill/>
        </p:spPr>
        <p:txBody>
          <a:bodyPr wrap="square" rtlCol="0" anchor="ctr">
            <a:spAutoFit/>
          </a:bodyPr>
          <a:lstStyle/>
          <a:p>
            <a:pPr>
              <a:lnSpc>
                <a:spcPct val="120000"/>
              </a:lnSpc>
            </a:pPr>
            <a:r>
              <a:rPr lang="en-US" altLang="zh-CN" sz="2400" spc="300" dirty="0">
                <a:latin typeface="+mn-ea"/>
              </a:rPr>
              <a:t>3.</a:t>
            </a:r>
            <a:r>
              <a:rPr lang="zh-CN" altLang="en-US" sz="2400" spc="300" dirty="0">
                <a:latin typeface="+mn-ea"/>
              </a:rPr>
              <a:t>影响国家安全的基本因素 </a:t>
            </a:r>
            <a:r>
              <a:rPr lang="en-US" altLang="zh-CN" sz="1600" dirty="0">
                <a:solidFill>
                  <a:schemeClr val="tx1">
                    <a:lumMod val="75000"/>
                    <a:lumOff val="25000"/>
                  </a:schemeClr>
                </a:solidFill>
                <a:latin typeface="+mn-ea"/>
              </a:rPr>
              <a:t>Factors affecting national security</a:t>
            </a:r>
          </a:p>
        </p:txBody>
      </p:sp>
      <p:graphicFrame>
        <p:nvGraphicFramePr>
          <p:cNvPr id="3" name="表格 2"/>
          <p:cNvGraphicFramePr>
            <a:graphicFrameLocks noGrp="1"/>
          </p:cNvGraphicFramePr>
          <p:nvPr>
            <p:extLst>
              <p:ext uri="{D42A27DB-BD31-4B8C-83A1-F6EECF244321}">
                <p14:modId xmlns:p14="http://schemas.microsoft.com/office/powerpoint/2010/main" val="294796774"/>
              </p:ext>
            </p:extLst>
          </p:nvPr>
        </p:nvGraphicFramePr>
        <p:xfrm>
          <a:off x="2040556" y="2261937"/>
          <a:ext cx="8248851" cy="3768311"/>
        </p:xfrm>
        <a:graphic>
          <a:graphicData uri="http://schemas.openxmlformats.org/drawingml/2006/table">
            <a:tbl>
              <a:tblPr firstRow="1" firstCol="1" bandRow="1">
                <a:tableStyleId>{5C22544A-7EE6-4342-B048-85BDC9FD1C3A}</a:tableStyleId>
              </a:tblPr>
              <a:tblGrid>
                <a:gridCol w="2748971">
                  <a:extLst>
                    <a:ext uri="{9D8B030D-6E8A-4147-A177-3AD203B41FA5}">
                      <a16:colId xmlns:a16="http://schemas.microsoft.com/office/drawing/2014/main" val="20000"/>
                    </a:ext>
                  </a:extLst>
                </a:gridCol>
                <a:gridCol w="2749940">
                  <a:extLst>
                    <a:ext uri="{9D8B030D-6E8A-4147-A177-3AD203B41FA5}">
                      <a16:colId xmlns:a16="http://schemas.microsoft.com/office/drawing/2014/main" val="20001"/>
                    </a:ext>
                  </a:extLst>
                </a:gridCol>
                <a:gridCol w="1374970">
                  <a:extLst>
                    <a:ext uri="{9D8B030D-6E8A-4147-A177-3AD203B41FA5}">
                      <a16:colId xmlns:a16="http://schemas.microsoft.com/office/drawing/2014/main" val="20002"/>
                    </a:ext>
                  </a:extLst>
                </a:gridCol>
                <a:gridCol w="1374970">
                  <a:extLst>
                    <a:ext uri="{9D8B030D-6E8A-4147-A177-3AD203B41FA5}">
                      <a16:colId xmlns:a16="http://schemas.microsoft.com/office/drawing/2014/main" val="20003"/>
                    </a:ext>
                  </a:extLst>
                </a:gridCol>
              </a:tblGrid>
              <a:tr h="700372">
                <a:tc rowSpan="2">
                  <a:txBody>
                    <a:bodyPr/>
                    <a:lstStyle/>
                    <a:p>
                      <a:pPr algn="just">
                        <a:spcAft>
                          <a:spcPts val="0"/>
                        </a:spcAft>
                      </a:pPr>
                      <a:endParaRPr lang="zh-CN" sz="1050" kern="100" dirty="0">
                        <a:effectLst/>
                      </a:endParaRPr>
                    </a:p>
                  </a:txBody>
                  <a:tcPr marL="68580" marR="68580" marT="0" marB="0"/>
                </a:tc>
                <a:tc rowSpan="2">
                  <a:txBody>
                    <a:bodyPr/>
                    <a:lstStyle/>
                    <a:p>
                      <a:pPr algn="ctr">
                        <a:spcAft>
                          <a:spcPts val="0"/>
                        </a:spcAft>
                      </a:pPr>
                      <a:r>
                        <a:rPr lang="zh-CN" sz="1050" kern="100" dirty="0">
                          <a:effectLst/>
                        </a:rPr>
                        <a:t>自然因素</a:t>
                      </a:r>
                      <a:endParaRPr lang="zh-CN" sz="1050" kern="100" dirty="0">
                        <a:effectLst/>
                        <a:latin typeface="Calibri"/>
                        <a:ea typeface="宋体"/>
                        <a:cs typeface="Times New Roman"/>
                      </a:endParaRPr>
                    </a:p>
                  </a:txBody>
                  <a:tcPr marL="68580" marR="68580" marT="0" marB="0" anchor="ctr"/>
                </a:tc>
                <a:tc gridSpan="2">
                  <a:txBody>
                    <a:bodyPr/>
                    <a:lstStyle/>
                    <a:p>
                      <a:pPr algn="ctr">
                        <a:spcAft>
                          <a:spcPts val="0"/>
                        </a:spcAft>
                      </a:pPr>
                      <a:r>
                        <a:rPr lang="zh-CN" sz="1050" kern="100" dirty="0">
                          <a:effectLst/>
                        </a:rPr>
                        <a:t>社会因素</a:t>
                      </a:r>
                      <a:endParaRPr lang="zh-CN" sz="1050" kern="100" dirty="0">
                        <a:effectLst/>
                        <a:latin typeface="Calibri"/>
                        <a:ea typeface="宋体"/>
                        <a:cs typeface="Times New Roman"/>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0000"/>
                  </a:ext>
                </a:extLst>
              </a:tr>
              <a:tr h="700372">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zh-CN" altLang="en-US" sz="1050" kern="100" dirty="0">
                          <a:effectLst/>
                          <a:latin typeface="Calibri"/>
                          <a:ea typeface="宋体"/>
                          <a:cs typeface="Times New Roman"/>
                        </a:rPr>
                        <a:t>国内</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zh-CN" altLang="en-US" sz="1050" kern="100" dirty="0">
                          <a:effectLst/>
                          <a:latin typeface="Calibri"/>
                          <a:ea typeface="宋体"/>
                          <a:cs typeface="Times New Roman"/>
                        </a:rPr>
                        <a:t>国际</a:t>
                      </a:r>
                      <a:endParaRPr lang="zh-CN" sz="1050" kern="100" dirty="0">
                        <a:effectLst/>
                        <a:latin typeface="Calibri"/>
                        <a:ea typeface="宋体"/>
                        <a:cs typeface="Times New Roman"/>
                      </a:endParaRPr>
                    </a:p>
                  </a:txBody>
                  <a:tcPr marL="68580" marR="68580" marT="0" marB="0" anchor="ctr"/>
                </a:tc>
                <a:extLst>
                  <a:ext uri="{0D108BD9-81ED-4DB2-BD59-A6C34878D82A}">
                    <a16:rowId xmlns:a16="http://schemas.microsoft.com/office/drawing/2014/main" val="10001"/>
                  </a:ext>
                </a:extLst>
              </a:tr>
              <a:tr h="795133">
                <a:tc>
                  <a:txBody>
                    <a:bodyPr/>
                    <a:lstStyle/>
                    <a:p>
                      <a:pPr algn="ctr">
                        <a:spcAft>
                          <a:spcPts val="0"/>
                        </a:spcAft>
                      </a:pPr>
                      <a:r>
                        <a:rPr lang="zh-CN" sz="1050" kern="100">
                          <a:effectLst/>
                        </a:rPr>
                        <a:t>影响因素</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 </a:t>
                      </a:r>
                      <a:r>
                        <a:rPr lang="zh-CN" altLang="en-US" sz="1050" kern="100" dirty="0">
                          <a:effectLst/>
                        </a:rPr>
                        <a:t>国土面积、地理位置、自然资源、气候条件地形地貌等</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zh-CN" altLang="en-US" sz="1050" kern="100" dirty="0">
                          <a:effectLst/>
                        </a:rPr>
                        <a:t>社会制度、大政方针、民族宗教、文化传统等</a:t>
                      </a:r>
                      <a:r>
                        <a:rPr lang="en-US" sz="1050" kern="100" dirty="0">
                          <a:effectLst/>
                        </a:rPr>
                        <a:t>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zh-CN" altLang="en-US" sz="1050" kern="100" dirty="0">
                          <a:effectLst/>
                          <a:latin typeface="Calibri"/>
                          <a:ea typeface="宋体"/>
                          <a:cs typeface="Times New Roman"/>
                        </a:rPr>
                        <a:t>时代主题、世界格局、国际秩序、邻国关系等</a:t>
                      </a:r>
                      <a:endParaRPr lang="zh-CN" sz="1050" kern="100" dirty="0">
                        <a:effectLst/>
                        <a:latin typeface="Calibri"/>
                        <a:ea typeface="宋体"/>
                        <a:cs typeface="Times New Roman"/>
                      </a:endParaRPr>
                    </a:p>
                  </a:txBody>
                  <a:tcPr marL="68580" marR="68580" marT="0" marB="0" anchor="ctr"/>
                </a:tc>
                <a:extLst>
                  <a:ext uri="{0D108BD9-81ED-4DB2-BD59-A6C34878D82A}">
                    <a16:rowId xmlns:a16="http://schemas.microsoft.com/office/drawing/2014/main" val="10002"/>
                  </a:ext>
                </a:extLst>
              </a:tr>
              <a:tr h="602761">
                <a:tc>
                  <a:txBody>
                    <a:bodyPr/>
                    <a:lstStyle/>
                    <a:p>
                      <a:pPr algn="ctr">
                        <a:spcAft>
                          <a:spcPts val="0"/>
                        </a:spcAft>
                      </a:pPr>
                      <a:r>
                        <a:rPr lang="zh-CN" sz="1050" kern="100" dirty="0">
                          <a:effectLst/>
                        </a:rPr>
                        <a:t>危害因素</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zh-CN" altLang="en-US" sz="1050" kern="100" dirty="0">
                          <a:effectLst/>
                        </a:rPr>
                        <a:t>洪、涝、旱、震、虫、疫</a:t>
                      </a:r>
                      <a:r>
                        <a:rPr lang="en-US" sz="1050" kern="100" dirty="0">
                          <a:effectLst/>
                        </a:rPr>
                        <a:t> </a:t>
                      </a:r>
                      <a:r>
                        <a:rPr lang="zh-CN" altLang="en-US" sz="1050" kern="100" dirty="0">
                          <a:effectLst/>
                        </a:rPr>
                        <a:t>等</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zh-CN" altLang="en-US" sz="1050" kern="100" dirty="0">
                          <a:effectLst/>
                        </a:rPr>
                        <a:t>内忧：内战、分裂、破坏活动</a:t>
                      </a:r>
                      <a:r>
                        <a:rPr lang="en-US" sz="1050" kern="100" dirty="0">
                          <a:effectLst/>
                        </a:rPr>
                        <a:t>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zh-CN" altLang="en-US" sz="1050" kern="100" dirty="0">
                          <a:effectLst/>
                          <a:latin typeface="Calibri"/>
                          <a:ea typeface="宋体"/>
                          <a:cs typeface="Times New Roman"/>
                        </a:rPr>
                        <a:t>外患：军事入侵、政治颠覆、文化侵略、间谍情报等活动，包括国际恐怖主义活动等</a:t>
                      </a:r>
                      <a:endParaRPr lang="zh-CN" sz="1050" kern="100" dirty="0">
                        <a:effectLst/>
                        <a:latin typeface="Calibri"/>
                        <a:ea typeface="宋体"/>
                        <a:cs typeface="Times New Roman"/>
                      </a:endParaRPr>
                    </a:p>
                  </a:txBody>
                  <a:tcPr marL="68580" marR="68580" marT="0" marB="0" anchor="ctr"/>
                </a:tc>
                <a:extLst>
                  <a:ext uri="{0D108BD9-81ED-4DB2-BD59-A6C34878D82A}">
                    <a16:rowId xmlns:a16="http://schemas.microsoft.com/office/drawing/2014/main" val="10003"/>
                  </a:ext>
                </a:extLst>
              </a:tr>
              <a:tr h="772334">
                <a:tc>
                  <a:txBody>
                    <a:bodyPr/>
                    <a:lstStyle/>
                    <a:p>
                      <a:pPr algn="ctr">
                        <a:spcAft>
                          <a:spcPts val="0"/>
                        </a:spcAft>
                      </a:pPr>
                      <a:r>
                        <a:rPr lang="zh-CN" altLang="en-US" sz="1050" kern="100" dirty="0">
                          <a:effectLst/>
                        </a:rPr>
                        <a:t>促进（保障）</a:t>
                      </a:r>
                      <a:r>
                        <a:rPr lang="zh-CN" sz="1050" kern="100" dirty="0">
                          <a:effectLst/>
                        </a:rPr>
                        <a:t>因素</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zh-CN" altLang="en-US" sz="1050" kern="100" dirty="0">
                          <a:effectLst/>
                        </a:rPr>
                        <a:t>地形地貌地势等</a:t>
                      </a:r>
                      <a:r>
                        <a:rPr lang="en-US" sz="1050" kern="100" dirty="0">
                          <a:effectLst/>
                        </a:rPr>
                        <a:t>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zh-CN" altLang="en-US" sz="1050" kern="100" dirty="0">
                          <a:effectLst/>
                        </a:rPr>
                        <a:t>安全制度体系、安全思想理论、安全法制建设、安全战略谋划、安全宣传教育等</a:t>
                      </a:r>
                      <a:r>
                        <a:rPr lang="en-US" sz="1050" kern="100" dirty="0">
                          <a:effectLst/>
                        </a:rPr>
                        <a:t>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zh-CN" altLang="en-US" sz="1050" kern="100" dirty="0">
                          <a:effectLst/>
                          <a:latin typeface="Calibri"/>
                          <a:ea typeface="宋体"/>
                          <a:cs typeface="Times New Roman"/>
                        </a:rPr>
                        <a:t>军事盟友等</a:t>
                      </a:r>
                      <a:endParaRPr lang="zh-CN" sz="1050" kern="100" dirty="0">
                        <a:effectLst/>
                        <a:latin typeface="Calibri"/>
                        <a:ea typeface="宋体"/>
                        <a:cs typeface="Times New Roman"/>
                      </a:endParaRPr>
                    </a:p>
                  </a:txBody>
                  <a:tcPr marL="68580" marR="68580" marT="0" marB="0" anchor="ctr"/>
                </a:tc>
                <a:extLst>
                  <a:ext uri="{0D108BD9-81ED-4DB2-BD59-A6C34878D82A}">
                    <a16:rowId xmlns:a16="http://schemas.microsoft.com/office/drawing/2014/main" val="10004"/>
                  </a:ext>
                </a:extLst>
              </a:tr>
            </a:tbl>
          </a:graphicData>
        </a:graphic>
      </p:graphicFrame>
      <p:sp>
        <p:nvSpPr>
          <p:cNvPr id="36" name="文本框 1"/>
          <p:cNvSpPr txBox="1"/>
          <p:nvPr/>
        </p:nvSpPr>
        <p:spPr>
          <a:xfrm>
            <a:off x="2424276" y="3050941"/>
            <a:ext cx="1060066" cy="250825"/>
          </a:xfrm>
          <a:prstGeom prst="rect">
            <a:avLst/>
          </a:prstGeom>
          <a:solidFill>
            <a:srgbClr val="033455"/>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zh-CN" sz="1400" b="1" kern="100" dirty="0">
                <a:solidFill>
                  <a:schemeClr val="lt1"/>
                </a:solidFill>
              </a:rPr>
              <a:t>作用方向</a:t>
            </a:r>
          </a:p>
        </p:txBody>
      </p:sp>
      <p:sp>
        <p:nvSpPr>
          <p:cNvPr id="44" name="文本框 1"/>
          <p:cNvSpPr txBox="1"/>
          <p:nvPr/>
        </p:nvSpPr>
        <p:spPr>
          <a:xfrm>
            <a:off x="3561347" y="2560053"/>
            <a:ext cx="962242" cy="250825"/>
          </a:xfrm>
          <a:prstGeom prst="rect">
            <a:avLst/>
          </a:prstGeom>
          <a:solidFill>
            <a:srgbClr val="033455"/>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zh-CN" altLang="zh-CN" sz="1400" b="1" kern="100" dirty="0">
                <a:solidFill>
                  <a:schemeClr val="lt1"/>
                </a:solidFill>
              </a:rPr>
              <a:t>因素性质</a:t>
            </a:r>
          </a:p>
        </p:txBody>
      </p:sp>
      <p:cxnSp>
        <p:nvCxnSpPr>
          <p:cNvPr id="6" name="直接连接符 5"/>
          <p:cNvCxnSpPr/>
          <p:nvPr/>
        </p:nvCxnSpPr>
        <p:spPr>
          <a:xfrm>
            <a:off x="2050181" y="2300438"/>
            <a:ext cx="2704699" cy="128978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TextBox 17">
            <a:extLst>
              <a:ext uri="{FF2B5EF4-FFF2-40B4-BE49-F238E27FC236}">
                <a16:creationId xmlns:a16="http://schemas.microsoft.com/office/drawing/2014/main" id="{6A2C7FB5-EE08-43CC-99D0-FC7B819ACAF0}"/>
              </a:ext>
            </a:extLst>
          </p:cNvPr>
          <p:cNvSpPr txBox="1"/>
          <p:nvPr/>
        </p:nvSpPr>
        <p:spPr>
          <a:xfrm>
            <a:off x="4273617" y="1610772"/>
            <a:ext cx="3753852" cy="400055"/>
          </a:xfrm>
          <a:prstGeom prst="rect">
            <a:avLst/>
          </a:prstGeom>
          <a:noFill/>
        </p:spPr>
        <p:txBody>
          <a:bodyPr wrap="square" lIns="91385" tIns="45693" rIns="91385" bIns="45693" rtlCol="0">
            <a:spAutoFit/>
          </a:bodyPr>
          <a:lstStyle/>
          <a:p>
            <a:r>
              <a:rPr lang="zh-CN" altLang="en-US" sz="2000" b="1" dirty="0">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rPr>
              <a:t>影响国家安全的基本因素</a:t>
            </a:r>
          </a:p>
        </p:txBody>
      </p:sp>
    </p:spTree>
    <p:extLst>
      <p:ext uri="{BB962C8B-B14F-4D97-AF65-F5344CB8AC3E}">
        <p14:creationId xmlns:p14="http://schemas.microsoft.com/office/powerpoint/2010/main" val="393484101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E9891813-F14D-47C1-B3A9-F4F4463FAEA9}"/>
              </a:ext>
            </a:extLst>
          </p:cNvPr>
          <p:cNvSpPr/>
          <p:nvPr/>
        </p:nvSpPr>
        <p:spPr>
          <a:xfrm>
            <a:off x="303461" y="336798"/>
            <a:ext cx="424954" cy="424954"/>
          </a:xfrm>
          <a:prstGeom prst="ellipse">
            <a:avLst/>
          </a:prstGeom>
          <a:solidFill>
            <a:srgbClr val="033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a:extLst>
              <a:ext uri="{FF2B5EF4-FFF2-40B4-BE49-F238E27FC236}">
                <a16:creationId xmlns:a16="http://schemas.microsoft.com/office/drawing/2014/main" id="{BBBC3749-C35C-45DD-B9AA-7C2F092547D2}"/>
              </a:ext>
            </a:extLst>
          </p:cNvPr>
          <p:cNvCxnSpPr>
            <a:cxnSpLocks/>
          </p:cNvCxnSpPr>
          <p:nvPr/>
        </p:nvCxnSpPr>
        <p:spPr>
          <a:xfrm>
            <a:off x="979166" y="761752"/>
            <a:ext cx="10323834" cy="0"/>
          </a:xfrm>
          <a:prstGeom prst="line">
            <a:avLst/>
          </a:prstGeom>
          <a:ln w="12700">
            <a:solidFill>
              <a:schemeClr val="tx1">
                <a:lumMod val="75000"/>
                <a:lumOff val="25000"/>
              </a:schemeClr>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文本框 2">
            <a:extLst>
              <a:ext uri="{FF2B5EF4-FFF2-40B4-BE49-F238E27FC236}">
                <a16:creationId xmlns:a16="http://schemas.microsoft.com/office/drawing/2014/main" id="{6BB96586-CC78-4050-9648-42A24C638759}"/>
              </a:ext>
            </a:extLst>
          </p:cNvPr>
          <p:cNvSpPr txBox="1"/>
          <p:nvPr/>
        </p:nvSpPr>
        <p:spPr>
          <a:xfrm>
            <a:off x="875874" y="276773"/>
            <a:ext cx="10427126" cy="535531"/>
          </a:xfrm>
          <a:prstGeom prst="rect">
            <a:avLst/>
          </a:prstGeom>
          <a:noFill/>
        </p:spPr>
        <p:txBody>
          <a:bodyPr wrap="square" rtlCol="0" anchor="ctr">
            <a:spAutoFit/>
          </a:bodyPr>
          <a:lstStyle/>
          <a:p>
            <a:pPr>
              <a:lnSpc>
                <a:spcPct val="120000"/>
              </a:lnSpc>
            </a:pPr>
            <a:r>
              <a:rPr lang="en-US" altLang="zh-CN" sz="2400" spc="300" dirty="0">
                <a:latin typeface="+mn-ea"/>
              </a:rPr>
              <a:t>3.</a:t>
            </a:r>
            <a:r>
              <a:rPr lang="zh-CN" altLang="en-US" sz="2400" spc="300" dirty="0">
                <a:latin typeface="+mn-ea"/>
              </a:rPr>
              <a:t>影响国家安全的基本因素 </a:t>
            </a:r>
            <a:r>
              <a:rPr lang="en-US" altLang="zh-CN" sz="1600" dirty="0">
                <a:solidFill>
                  <a:schemeClr val="tx1">
                    <a:lumMod val="75000"/>
                    <a:lumOff val="25000"/>
                  </a:schemeClr>
                </a:solidFill>
                <a:latin typeface="+mn-ea"/>
              </a:rPr>
              <a:t>Factors affecting national security</a:t>
            </a:r>
          </a:p>
        </p:txBody>
      </p:sp>
      <p:pic>
        <p:nvPicPr>
          <p:cNvPr id="7" name="Picture 2" descr="C:\Users\cc\Desktop\桌面\新建文件夹\1四川地形.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3491345" y="1629339"/>
            <a:ext cx="5389446" cy="4042085"/>
          </a:xfrm>
          <a:prstGeom prst="rect">
            <a:avLst/>
          </a:prstGeom>
          <a:noFill/>
          <a:extLst>
            <a:ext uri="{909E8E84-426E-40DD-AFC4-6F175D3DCCD1}">
              <a14:hiddenFill xmlns:a14="http://schemas.microsoft.com/office/drawing/2010/main">
                <a:solidFill>
                  <a:srgbClr val="FFFFFF"/>
                </a:solidFill>
              </a14:hiddenFill>
            </a:ext>
          </a:extLst>
        </p:spPr>
      </p:pic>
      <p:sp>
        <p:nvSpPr>
          <p:cNvPr id="8" name="椭圆 7"/>
          <p:cNvSpPr/>
          <p:nvPr/>
        </p:nvSpPr>
        <p:spPr>
          <a:xfrm>
            <a:off x="4318000" y="3671443"/>
            <a:ext cx="214757" cy="214757"/>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7241796" y="3823843"/>
            <a:ext cx="214757" cy="214757"/>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13">
            <a:extLst>
              <a:ext uri="{FF2B5EF4-FFF2-40B4-BE49-F238E27FC236}">
                <a16:creationId xmlns:a16="http://schemas.microsoft.com/office/drawing/2014/main" id="{004D4EAD-0726-47B8-B49A-BC4318F747B0}"/>
              </a:ext>
            </a:extLst>
          </p:cNvPr>
          <p:cNvSpPr txBox="1"/>
          <p:nvPr/>
        </p:nvSpPr>
        <p:spPr>
          <a:xfrm>
            <a:off x="4639376" y="6041651"/>
            <a:ext cx="3397719" cy="400055"/>
          </a:xfrm>
          <a:prstGeom prst="rect">
            <a:avLst/>
          </a:prstGeom>
          <a:noFill/>
        </p:spPr>
        <p:txBody>
          <a:bodyPr wrap="square" lIns="91385" tIns="45693" rIns="91385" bIns="45693" rtlCol="0">
            <a:spAutoFit/>
          </a:bodyPr>
          <a:lstStyle/>
          <a:p>
            <a:r>
              <a:rPr lang="zh-CN" altLang="en-US" sz="2000" b="1" dirty="0">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rPr>
              <a:t>地形地貌对安全的影响作用</a:t>
            </a:r>
          </a:p>
        </p:txBody>
      </p:sp>
    </p:spTree>
    <p:extLst>
      <p:ext uri="{BB962C8B-B14F-4D97-AF65-F5344CB8AC3E}">
        <p14:creationId xmlns:p14="http://schemas.microsoft.com/office/powerpoint/2010/main" val="184128808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42"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anim calcmode="lin" valueType="num">
                                      <p:cBhvr>
                                        <p:cTn id="11" dur="1000" fill="hold"/>
                                        <p:tgtEl>
                                          <p:spTgt spid="7"/>
                                        </p:tgtEl>
                                        <p:attrNameLst>
                                          <p:attrName>ppt_x</p:attrName>
                                        </p:attrNameLst>
                                      </p:cBhvr>
                                      <p:tavLst>
                                        <p:tav tm="0">
                                          <p:val>
                                            <p:strVal val="#ppt_x"/>
                                          </p:val>
                                        </p:tav>
                                        <p:tav tm="100000">
                                          <p:val>
                                            <p:strVal val="#ppt_x"/>
                                          </p:val>
                                        </p:tav>
                                      </p:tavLst>
                                    </p:anim>
                                    <p:anim calcmode="lin" valueType="num">
                                      <p:cBhvr>
                                        <p:cTn id="1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E9891813-F14D-47C1-B3A9-F4F4463FAEA9}"/>
              </a:ext>
            </a:extLst>
          </p:cNvPr>
          <p:cNvSpPr/>
          <p:nvPr/>
        </p:nvSpPr>
        <p:spPr>
          <a:xfrm>
            <a:off x="303461" y="336798"/>
            <a:ext cx="424954" cy="424954"/>
          </a:xfrm>
          <a:prstGeom prst="ellipse">
            <a:avLst/>
          </a:prstGeom>
          <a:solidFill>
            <a:srgbClr val="033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a:extLst>
              <a:ext uri="{FF2B5EF4-FFF2-40B4-BE49-F238E27FC236}">
                <a16:creationId xmlns:a16="http://schemas.microsoft.com/office/drawing/2014/main" id="{BBBC3749-C35C-45DD-B9AA-7C2F092547D2}"/>
              </a:ext>
            </a:extLst>
          </p:cNvPr>
          <p:cNvCxnSpPr>
            <a:cxnSpLocks/>
          </p:cNvCxnSpPr>
          <p:nvPr/>
        </p:nvCxnSpPr>
        <p:spPr>
          <a:xfrm>
            <a:off x="979166" y="761752"/>
            <a:ext cx="10323834" cy="0"/>
          </a:xfrm>
          <a:prstGeom prst="line">
            <a:avLst/>
          </a:prstGeom>
          <a:ln w="12700">
            <a:solidFill>
              <a:schemeClr val="tx1">
                <a:lumMod val="75000"/>
                <a:lumOff val="25000"/>
              </a:schemeClr>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文本框 2">
            <a:extLst>
              <a:ext uri="{FF2B5EF4-FFF2-40B4-BE49-F238E27FC236}">
                <a16:creationId xmlns:a16="http://schemas.microsoft.com/office/drawing/2014/main" id="{6BB96586-CC78-4050-9648-42A24C638759}"/>
              </a:ext>
            </a:extLst>
          </p:cNvPr>
          <p:cNvSpPr txBox="1"/>
          <p:nvPr/>
        </p:nvSpPr>
        <p:spPr>
          <a:xfrm>
            <a:off x="875874" y="276773"/>
            <a:ext cx="10427126" cy="535531"/>
          </a:xfrm>
          <a:prstGeom prst="rect">
            <a:avLst/>
          </a:prstGeom>
          <a:noFill/>
        </p:spPr>
        <p:txBody>
          <a:bodyPr wrap="square" rtlCol="0" anchor="ctr">
            <a:spAutoFit/>
          </a:bodyPr>
          <a:lstStyle/>
          <a:p>
            <a:pPr>
              <a:lnSpc>
                <a:spcPct val="120000"/>
              </a:lnSpc>
            </a:pPr>
            <a:r>
              <a:rPr lang="en-US" altLang="zh-CN" sz="2400" spc="300" dirty="0">
                <a:latin typeface="+mn-ea"/>
              </a:rPr>
              <a:t>3.</a:t>
            </a:r>
            <a:r>
              <a:rPr lang="zh-CN" altLang="en-US" sz="2400" spc="300" dirty="0">
                <a:latin typeface="+mn-ea"/>
              </a:rPr>
              <a:t>影响国家安全的基本因素 </a:t>
            </a:r>
            <a:r>
              <a:rPr lang="en-US" altLang="zh-CN" sz="1600" dirty="0">
                <a:solidFill>
                  <a:schemeClr val="tx1">
                    <a:lumMod val="75000"/>
                    <a:lumOff val="25000"/>
                  </a:schemeClr>
                </a:solidFill>
                <a:latin typeface="+mn-ea"/>
              </a:rPr>
              <a:t>Factors affecting national security</a:t>
            </a:r>
          </a:p>
        </p:txBody>
      </p:sp>
      <p:pic>
        <p:nvPicPr>
          <p:cNvPr id="1026" name="Picture 2" descr="C:\Users\春哥\Desktop\6杂\9.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1372634" y="1175824"/>
            <a:ext cx="9536898" cy="533036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接连接符 4"/>
          <p:cNvCxnSpPr/>
          <p:nvPr/>
        </p:nvCxnSpPr>
        <p:spPr>
          <a:xfrm flipH="1">
            <a:off x="6141083" y="1945532"/>
            <a:ext cx="1135206" cy="250973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7872607" y="3025302"/>
            <a:ext cx="1135206" cy="250973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7694579" y="2071991"/>
            <a:ext cx="914400" cy="126459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045623" y="4562273"/>
            <a:ext cx="43814" cy="739302"/>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149021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13"/>
                                        </p:tgtEl>
                                        <p:attrNameLst>
                                          <p:attrName>style.visibility</p:attrName>
                                        </p:attrNameLst>
                                      </p:cBhvr>
                                      <p:to>
                                        <p:strVal val="visible"/>
                                      </p:to>
                                    </p:set>
                                    <p:anim calcmode="lin" valueType="num">
                                      <p:cBhvr additive="base">
                                        <p:cTn id="16" dur="500" fill="hold"/>
                                        <p:tgtEl>
                                          <p:spTgt spid="13"/>
                                        </p:tgtEl>
                                        <p:attrNameLst>
                                          <p:attrName>ppt_x</p:attrName>
                                        </p:attrNameLst>
                                      </p:cBhvr>
                                      <p:tavLst>
                                        <p:tav tm="0">
                                          <p:val>
                                            <p:strVal val="#ppt_x"/>
                                          </p:val>
                                        </p:tav>
                                        <p:tav tm="100000">
                                          <p:val>
                                            <p:strVal val="#ppt_x"/>
                                          </p:val>
                                        </p:tav>
                                      </p:tavLst>
                                    </p:anim>
                                    <p:anim calcmode="lin" valueType="num">
                                      <p:cBhvr additive="base">
                                        <p:cTn id="17" dur="500" fill="hold"/>
                                        <p:tgtEl>
                                          <p:spTgt spid="13"/>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 calcmode="lin" valueType="num">
                                      <p:cBhvr additive="base">
                                        <p:cTn id="20" dur="500" fill="hold"/>
                                        <p:tgtEl>
                                          <p:spTgt spid="16"/>
                                        </p:tgtEl>
                                        <p:attrNameLst>
                                          <p:attrName>ppt_x</p:attrName>
                                        </p:attrNameLst>
                                      </p:cBhvr>
                                      <p:tavLst>
                                        <p:tav tm="0">
                                          <p:val>
                                            <p:strVal val="#ppt_x"/>
                                          </p:val>
                                        </p:tav>
                                        <p:tav tm="100000">
                                          <p:val>
                                            <p:strVal val="#ppt_x"/>
                                          </p:val>
                                        </p:tav>
                                      </p:tavLst>
                                    </p:anim>
                                    <p:anim calcmode="lin" valueType="num">
                                      <p:cBhvr additive="base">
                                        <p:cTn id="21" dur="500" fill="hold"/>
                                        <p:tgtEl>
                                          <p:spTgt spid="16"/>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additive="base">
                                        <p:cTn id="24" dur="500" fill="hold"/>
                                        <p:tgtEl>
                                          <p:spTgt spid="12"/>
                                        </p:tgtEl>
                                        <p:attrNameLst>
                                          <p:attrName>ppt_x</p:attrName>
                                        </p:attrNameLst>
                                      </p:cBhvr>
                                      <p:tavLst>
                                        <p:tav tm="0">
                                          <p:val>
                                            <p:strVal val="#ppt_x"/>
                                          </p:val>
                                        </p:tav>
                                        <p:tav tm="100000">
                                          <p:val>
                                            <p:strVal val="#ppt_x"/>
                                          </p:val>
                                        </p:tav>
                                      </p:tavLst>
                                    </p:anim>
                                    <p:anim calcmode="lin" valueType="num">
                                      <p:cBhvr additive="base">
                                        <p:cTn id="25"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E9891813-F14D-47C1-B3A9-F4F4463FAEA9}"/>
              </a:ext>
            </a:extLst>
          </p:cNvPr>
          <p:cNvSpPr/>
          <p:nvPr/>
        </p:nvSpPr>
        <p:spPr>
          <a:xfrm>
            <a:off x="303461" y="336798"/>
            <a:ext cx="424954" cy="424954"/>
          </a:xfrm>
          <a:prstGeom prst="ellipse">
            <a:avLst/>
          </a:prstGeom>
          <a:solidFill>
            <a:srgbClr val="033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a:extLst>
              <a:ext uri="{FF2B5EF4-FFF2-40B4-BE49-F238E27FC236}">
                <a16:creationId xmlns:a16="http://schemas.microsoft.com/office/drawing/2014/main" id="{BBBC3749-C35C-45DD-B9AA-7C2F092547D2}"/>
              </a:ext>
            </a:extLst>
          </p:cNvPr>
          <p:cNvCxnSpPr>
            <a:cxnSpLocks/>
          </p:cNvCxnSpPr>
          <p:nvPr/>
        </p:nvCxnSpPr>
        <p:spPr>
          <a:xfrm>
            <a:off x="979166" y="761752"/>
            <a:ext cx="10323834" cy="0"/>
          </a:xfrm>
          <a:prstGeom prst="line">
            <a:avLst/>
          </a:prstGeom>
          <a:ln w="12700">
            <a:solidFill>
              <a:schemeClr val="tx1">
                <a:lumMod val="75000"/>
                <a:lumOff val="25000"/>
              </a:schemeClr>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文本框 2">
            <a:extLst>
              <a:ext uri="{FF2B5EF4-FFF2-40B4-BE49-F238E27FC236}">
                <a16:creationId xmlns:a16="http://schemas.microsoft.com/office/drawing/2014/main" id="{6BB96586-CC78-4050-9648-42A24C638759}"/>
              </a:ext>
            </a:extLst>
          </p:cNvPr>
          <p:cNvSpPr txBox="1"/>
          <p:nvPr/>
        </p:nvSpPr>
        <p:spPr>
          <a:xfrm>
            <a:off x="875874" y="276773"/>
            <a:ext cx="10427126" cy="535531"/>
          </a:xfrm>
          <a:prstGeom prst="rect">
            <a:avLst/>
          </a:prstGeom>
          <a:noFill/>
        </p:spPr>
        <p:txBody>
          <a:bodyPr wrap="square" rtlCol="0" anchor="ctr">
            <a:spAutoFit/>
          </a:bodyPr>
          <a:lstStyle/>
          <a:p>
            <a:pPr>
              <a:lnSpc>
                <a:spcPct val="120000"/>
              </a:lnSpc>
            </a:pPr>
            <a:r>
              <a:rPr lang="en-US" altLang="zh-CN" sz="2400" spc="300" dirty="0">
                <a:latin typeface="+mn-ea"/>
              </a:rPr>
              <a:t>3.</a:t>
            </a:r>
            <a:r>
              <a:rPr lang="zh-CN" altLang="en-US" sz="2400" spc="300" dirty="0">
                <a:latin typeface="+mn-ea"/>
              </a:rPr>
              <a:t>影响国家安全的基本因素 </a:t>
            </a:r>
            <a:r>
              <a:rPr lang="en-US" altLang="zh-CN" sz="1600" dirty="0">
                <a:solidFill>
                  <a:schemeClr val="tx1">
                    <a:lumMod val="75000"/>
                    <a:lumOff val="25000"/>
                  </a:schemeClr>
                </a:solidFill>
                <a:latin typeface="+mn-ea"/>
              </a:rPr>
              <a:t>Factors affecting national security</a:t>
            </a:r>
          </a:p>
        </p:txBody>
      </p:sp>
      <p:graphicFrame>
        <p:nvGraphicFramePr>
          <p:cNvPr id="3" name="表格 2"/>
          <p:cNvGraphicFramePr>
            <a:graphicFrameLocks noGrp="1"/>
          </p:cNvGraphicFramePr>
          <p:nvPr>
            <p:extLst>
              <p:ext uri="{D42A27DB-BD31-4B8C-83A1-F6EECF244321}">
                <p14:modId xmlns:p14="http://schemas.microsoft.com/office/powerpoint/2010/main" val="283860583"/>
              </p:ext>
            </p:extLst>
          </p:nvPr>
        </p:nvGraphicFramePr>
        <p:xfrm>
          <a:off x="2040556" y="2261937"/>
          <a:ext cx="8248851" cy="3768311"/>
        </p:xfrm>
        <a:graphic>
          <a:graphicData uri="http://schemas.openxmlformats.org/drawingml/2006/table">
            <a:tbl>
              <a:tblPr firstRow="1" firstCol="1" bandRow="1">
                <a:tableStyleId>{5C22544A-7EE6-4342-B048-85BDC9FD1C3A}</a:tableStyleId>
              </a:tblPr>
              <a:tblGrid>
                <a:gridCol w="2748971">
                  <a:extLst>
                    <a:ext uri="{9D8B030D-6E8A-4147-A177-3AD203B41FA5}">
                      <a16:colId xmlns:a16="http://schemas.microsoft.com/office/drawing/2014/main" val="20000"/>
                    </a:ext>
                  </a:extLst>
                </a:gridCol>
                <a:gridCol w="2749940">
                  <a:extLst>
                    <a:ext uri="{9D8B030D-6E8A-4147-A177-3AD203B41FA5}">
                      <a16:colId xmlns:a16="http://schemas.microsoft.com/office/drawing/2014/main" val="20001"/>
                    </a:ext>
                  </a:extLst>
                </a:gridCol>
                <a:gridCol w="1374970">
                  <a:extLst>
                    <a:ext uri="{9D8B030D-6E8A-4147-A177-3AD203B41FA5}">
                      <a16:colId xmlns:a16="http://schemas.microsoft.com/office/drawing/2014/main" val="20002"/>
                    </a:ext>
                  </a:extLst>
                </a:gridCol>
                <a:gridCol w="1374970">
                  <a:extLst>
                    <a:ext uri="{9D8B030D-6E8A-4147-A177-3AD203B41FA5}">
                      <a16:colId xmlns:a16="http://schemas.microsoft.com/office/drawing/2014/main" val="20003"/>
                    </a:ext>
                  </a:extLst>
                </a:gridCol>
              </a:tblGrid>
              <a:tr h="700372">
                <a:tc rowSpan="2">
                  <a:txBody>
                    <a:bodyPr/>
                    <a:lstStyle/>
                    <a:p>
                      <a:pPr algn="just">
                        <a:spcAft>
                          <a:spcPts val="0"/>
                        </a:spcAft>
                      </a:pPr>
                      <a:endParaRPr lang="zh-CN" sz="1050" kern="100" dirty="0">
                        <a:effectLst/>
                      </a:endParaRPr>
                    </a:p>
                  </a:txBody>
                  <a:tcPr marL="68580" marR="68580" marT="0" marB="0"/>
                </a:tc>
                <a:tc rowSpan="2">
                  <a:txBody>
                    <a:bodyPr/>
                    <a:lstStyle/>
                    <a:p>
                      <a:pPr algn="ctr">
                        <a:spcAft>
                          <a:spcPts val="0"/>
                        </a:spcAft>
                      </a:pPr>
                      <a:r>
                        <a:rPr lang="zh-CN" sz="1050" kern="100" dirty="0">
                          <a:effectLst/>
                        </a:rPr>
                        <a:t>自然因素</a:t>
                      </a:r>
                      <a:endParaRPr lang="zh-CN" sz="1050" kern="100" dirty="0">
                        <a:effectLst/>
                        <a:latin typeface="Calibri"/>
                        <a:ea typeface="宋体"/>
                        <a:cs typeface="Times New Roman"/>
                      </a:endParaRPr>
                    </a:p>
                  </a:txBody>
                  <a:tcPr marL="68580" marR="68580" marT="0" marB="0" anchor="ctr"/>
                </a:tc>
                <a:tc gridSpan="2">
                  <a:txBody>
                    <a:bodyPr/>
                    <a:lstStyle/>
                    <a:p>
                      <a:pPr algn="ctr">
                        <a:spcAft>
                          <a:spcPts val="0"/>
                        </a:spcAft>
                      </a:pPr>
                      <a:r>
                        <a:rPr lang="zh-CN" sz="1050" kern="100" dirty="0">
                          <a:effectLst/>
                        </a:rPr>
                        <a:t>社会因素</a:t>
                      </a:r>
                      <a:endParaRPr lang="zh-CN" sz="1050" kern="100" dirty="0">
                        <a:effectLst/>
                        <a:latin typeface="Calibri"/>
                        <a:ea typeface="宋体"/>
                        <a:cs typeface="Times New Roman"/>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0000"/>
                  </a:ext>
                </a:extLst>
              </a:tr>
              <a:tr h="700372">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zh-CN" altLang="en-US" sz="1050" kern="100" dirty="0">
                          <a:effectLst/>
                          <a:latin typeface="Calibri"/>
                          <a:ea typeface="宋体"/>
                          <a:cs typeface="Times New Roman"/>
                        </a:rPr>
                        <a:t>国内</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zh-CN" altLang="en-US" sz="1050" kern="100" dirty="0">
                          <a:effectLst/>
                          <a:latin typeface="Calibri"/>
                          <a:ea typeface="宋体"/>
                          <a:cs typeface="Times New Roman"/>
                        </a:rPr>
                        <a:t>国际</a:t>
                      </a:r>
                      <a:endParaRPr lang="zh-CN" sz="1050" kern="100" dirty="0">
                        <a:effectLst/>
                        <a:latin typeface="Calibri"/>
                        <a:ea typeface="宋体"/>
                        <a:cs typeface="Times New Roman"/>
                      </a:endParaRPr>
                    </a:p>
                  </a:txBody>
                  <a:tcPr marL="68580" marR="68580" marT="0" marB="0" anchor="ctr"/>
                </a:tc>
                <a:extLst>
                  <a:ext uri="{0D108BD9-81ED-4DB2-BD59-A6C34878D82A}">
                    <a16:rowId xmlns:a16="http://schemas.microsoft.com/office/drawing/2014/main" val="10001"/>
                  </a:ext>
                </a:extLst>
              </a:tr>
              <a:tr h="795133">
                <a:tc>
                  <a:txBody>
                    <a:bodyPr/>
                    <a:lstStyle/>
                    <a:p>
                      <a:pPr algn="ctr">
                        <a:spcAft>
                          <a:spcPts val="0"/>
                        </a:spcAft>
                      </a:pPr>
                      <a:r>
                        <a:rPr lang="zh-CN" sz="1050" kern="100" dirty="0">
                          <a:effectLst/>
                        </a:rPr>
                        <a:t>影响因素</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 </a:t>
                      </a:r>
                      <a:r>
                        <a:rPr lang="zh-CN" altLang="en-US" sz="1050" kern="100" dirty="0">
                          <a:effectLst/>
                        </a:rPr>
                        <a:t>国土面积、地理位置、自然资源、气候条件地形地貌等</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zh-CN" altLang="en-US" sz="1050" kern="100" dirty="0">
                          <a:effectLst/>
                        </a:rPr>
                        <a:t>社会制度、大政方针、民族宗教、文化传统等</a:t>
                      </a:r>
                      <a:r>
                        <a:rPr lang="en-US" sz="1050" kern="100" dirty="0">
                          <a:effectLst/>
                        </a:rPr>
                        <a:t>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zh-CN" altLang="en-US" sz="1050" kern="100" dirty="0">
                          <a:effectLst/>
                          <a:latin typeface="Calibri"/>
                          <a:ea typeface="宋体"/>
                          <a:cs typeface="Times New Roman"/>
                        </a:rPr>
                        <a:t>时代主题、世界格局、国际秩序、邻国关系等</a:t>
                      </a:r>
                      <a:endParaRPr lang="zh-CN" sz="1050" kern="100" dirty="0">
                        <a:effectLst/>
                        <a:latin typeface="Calibri"/>
                        <a:ea typeface="宋体"/>
                        <a:cs typeface="Times New Roman"/>
                      </a:endParaRPr>
                    </a:p>
                  </a:txBody>
                  <a:tcPr marL="68580" marR="68580" marT="0" marB="0" anchor="ctr"/>
                </a:tc>
                <a:extLst>
                  <a:ext uri="{0D108BD9-81ED-4DB2-BD59-A6C34878D82A}">
                    <a16:rowId xmlns:a16="http://schemas.microsoft.com/office/drawing/2014/main" val="10002"/>
                  </a:ext>
                </a:extLst>
              </a:tr>
              <a:tr h="602761">
                <a:tc>
                  <a:txBody>
                    <a:bodyPr/>
                    <a:lstStyle/>
                    <a:p>
                      <a:pPr algn="ctr">
                        <a:spcAft>
                          <a:spcPts val="0"/>
                        </a:spcAft>
                      </a:pPr>
                      <a:r>
                        <a:rPr lang="zh-CN" sz="1050" kern="100">
                          <a:effectLst/>
                        </a:rPr>
                        <a:t>危害因素</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zh-CN" altLang="en-US" sz="1050" kern="100" dirty="0">
                          <a:effectLst/>
                        </a:rPr>
                        <a:t>洪、涝、旱、震、虫、疫</a:t>
                      </a:r>
                      <a:r>
                        <a:rPr lang="en-US" sz="1050" kern="100" dirty="0">
                          <a:effectLst/>
                        </a:rPr>
                        <a:t> </a:t>
                      </a:r>
                      <a:r>
                        <a:rPr lang="zh-CN" altLang="en-US" sz="1050" kern="100" dirty="0">
                          <a:effectLst/>
                        </a:rPr>
                        <a:t>等</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zh-CN" altLang="en-US" sz="1050" kern="100" dirty="0">
                          <a:effectLst/>
                        </a:rPr>
                        <a:t>内忧：内战、分裂、破坏活动</a:t>
                      </a:r>
                      <a:r>
                        <a:rPr lang="en-US" sz="1050" kern="100" dirty="0">
                          <a:effectLst/>
                        </a:rPr>
                        <a:t>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zh-CN" altLang="en-US" sz="1050" kern="100" dirty="0">
                          <a:effectLst/>
                          <a:latin typeface="Calibri"/>
                          <a:ea typeface="宋体"/>
                          <a:cs typeface="Times New Roman"/>
                        </a:rPr>
                        <a:t>外患：军事入侵、政治颠覆、文化侵略、间谍情报等活动，包括国际恐怖主义活动等</a:t>
                      </a:r>
                      <a:endParaRPr lang="zh-CN" sz="1050" kern="100" dirty="0">
                        <a:effectLst/>
                        <a:latin typeface="Calibri"/>
                        <a:ea typeface="宋体"/>
                        <a:cs typeface="Times New Roman"/>
                      </a:endParaRPr>
                    </a:p>
                  </a:txBody>
                  <a:tcPr marL="68580" marR="68580" marT="0" marB="0" anchor="ctr"/>
                </a:tc>
                <a:extLst>
                  <a:ext uri="{0D108BD9-81ED-4DB2-BD59-A6C34878D82A}">
                    <a16:rowId xmlns:a16="http://schemas.microsoft.com/office/drawing/2014/main" val="10003"/>
                  </a:ext>
                </a:extLst>
              </a:tr>
              <a:tr h="772334">
                <a:tc>
                  <a:txBody>
                    <a:bodyPr/>
                    <a:lstStyle/>
                    <a:p>
                      <a:pPr algn="ctr">
                        <a:spcAft>
                          <a:spcPts val="0"/>
                        </a:spcAft>
                      </a:pPr>
                      <a:r>
                        <a:rPr lang="zh-CN" sz="1050" kern="100" dirty="0">
                          <a:effectLst/>
                        </a:rPr>
                        <a:t>保障因素</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zh-CN" altLang="en-US" sz="1050" kern="100" dirty="0">
                          <a:effectLst/>
                        </a:rPr>
                        <a:t>地形地貌地势等</a:t>
                      </a:r>
                      <a:r>
                        <a:rPr lang="en-US" sz="1050" kern="100" dirty="0">
                          <a:effectLst/>
                        </a:rPr>
                        <a:t>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zh-CN" altLang="en-US" sz="1050" kern="100" dirty="0">
                          <a:effectLst/>
                        </a:rPr>
                        <a:t>安全制度体系、安全思想理论、安全法制建设、安全战略谋划、安全宣传教育等</a:t>
                      </a:r>
                      <a:r>
                        <a:rPr lang="en-US" sz="1050" kern="100" dirty="0">
                          <a:effectLst/>
                        </a:rPr>
                        <a:t>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zh-CN" altLang="en-US" sz="1050" kern="100" dirty="0">
                          <a:effectLst/>
                          <a:latin typeface="Calibri"/>
                          <a:ea typeface="宋体"/>
                          <a:cs typeface="Times New Roman"/>
                        </a:rPr>
                        <a:t>军事盟友等</a:t>
                      </a:r>
                      <a:endParaRPr lang="zh-CN" sz="1050" kern="100" dirty="0">
                        <a:effectLst/>
                        <a:latin typeface="Calibri"/>
                        <a:ea typeface="宋体"/>
                        <a:cs typeface="Times New Roman"/>
                      </a:endParaRPr>
                    </a:p>
                  </a:txBody>
                  <a:tcPr marL="68580" marR="68580" marT="0" marB="0" anchor="ctr"/>
                </a:tc>
                <a:extLst>
                  <a:ext uri="{0D108BD9-81ED-4DB2-BD59-A6C34878D82A}">
                    <a16:rowId xmlns:a16="http://schemas.microsoft.com/office/drawing/2014/main" val="10004"/>
                  </a:ext>
                </a:extLst>
              </a:tr>
            </a:tbl>
          </a:graphicData>
        </a:graphic>
      </p:graphicFrame>
      <p:sp>
        <p:nvSpPr>
          <p:cNvPr id="36" name="文本框 1"/>
          <p:cNvSpPr txBox="1"/>
          <p:nvPr/>
        </p:nvSpPr>
        <p:spPr>
          <a:xfrm>
            <a:off x="2424276" y="3050941"/>
            <a:ext cx="1060066" cy="250825"/>
          </a:xfrm>
          <a:prstGeom prst="rect">
            <a:avLst/>
          </a:prstGeom>
          <a:solidFill>
            <a:srgbClr val="033455"/>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zh-CN" sz="1400" b="1" kern="100" dirty="0">
                <a:solidFill>
                  <a:schemeClr val="lt1"/>
                </a:solidFill>
              </a:rPr>
              <a:t>作用方向</a:t>
            </a:r>
          </a:p>
        </p:txBody>
      </p:sp>
      <p:sp>
        <p:nvSpPr>
          <p:cNvPr id="44" name="文本框 1"/>
          <p:cNvSpPr txBox="1"/>
          <p:nvPr/>
        </p:nvSpPr>
        <p:spPr>
          <a:xfrm>
            <a:off x="3561347" y="2560053"/>
            <a:ext cx="962242" cy="250825"/>
          </a:xfrm>
          <a:prstGeom prst="rect">
            <a:avLst/>
          </a:prstGeom>
          <a:solidFill>
            <a:srgbClr val="033455"/>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zh-CN" altLang="zh-CN" sz="1400" b="1" kern="100" dirty="0">
                <a:solidFill>
                  <a:schemeClr val="lt1"/>
                </a:solidFill>
              </a:rPr>
              <a:t>因素性质</a:t>
            </a:r>
          </a:p>
        </p:txBody>
      </p:sp>
      <p:cxnSp>
        <p:nvCxnSpPr>
          <p:cNvPr id="6" name="直接连接符 5"/>
          <p:cNvCxnSpPr/>
          <p:nvPr/>
        </p:nvCxnSpPr>
        <p:spPr>
          <a:xfrm>
            <a:off x="2050181" y="2300438"/>
            <a:ext cx="2704699" cy="128978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TextBox 17">
            <a:extLst>
              <a:ext uri="{FF2B5EF4-FFF2-40B4-BE49-F238E27FC236}">
                <a16:creationId xmlns:a16="http://schemas.microsoft.com/office/drawing/2014/main" id="{6A2C7FB5-EE08-43CC-99D0-FC7B819ACAF0}"/>
              </a:ext>
            </a:extLst>
          </p:cNvPr>
          <p:cNvSpPr txBox="1"/>
          <p:nvPr/>
        </p:nvSpPr>
        <p:spPr>
          <a:xfrm>
            <a:off x="4273617" y="1610772"/>
            <a:ext cx="3753852" cy="400055"/>
          </a:xfrm>
          <a:prstGeom prst="rect">
            <a:avLst/>
          </a:prstGeom>
          <a:noFill/>
        </p:spPr>
        <p:txBody>
          <a:bodyPr wrap="square" lIns="91385" tIns="45693" rIns="91385" bIns="45693" rtlCol="0">
            <a:spAutoFit/>
          </a:bodyPr>
          <a:lstStyle/>
          <a:p>
            <a:r>
              <a:rPr lang="zh-CN" altLang="en-US" sz="2000" b="1" dirty="0">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rPr>
              <a:t>影响国家安全的基本因素</a:t>
            </a:r>
          </a:p>
        </p:txBody>
      </p:sp>
    </p:spTree>
    <p:extLst>
      <p:ext uri="{BB962C8B-B14F-4D97-AF65-F5344CB8AC3E}">
        <p14:creationId xmlns:p14="http://schemas.microsoft.com/office/powerpoint/2010/main" val="123680454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5F03F958-AE97-4130-8476-A73A6DA840B9}"/>
              </a:ext>
            </a:extLst>
          </p:cNvPr>
          <p:cNvSpPr/>
          <p:nvPr/>
        </p:nvSpPr>
        <p:spPr>
          <a:xfrm>
            <a:off x="0" y="4635500"/>
            <a:ext cx="12192000" cy="2222500"/>
          </a:xfrm>
          <a:prstGeom prst="rect">
            <a:avLst/>
          </a:prstGeom>
          <a:solidFill>
            <a:srgbClr val="033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4BC5B3DA-2A70-45A3-BBE5-BF0F90314800}"/>
              </a:ext>
            </a:extLst>
          </p:cNvPr>
          <p:cNvSpPr txBox="1"/>
          <p:nvPr/>
        </p:nvSpPr>
        <p:spPr>
          <a:xfrm>
            <a:off x="4125854" y="1881836"/>
            <a:ext cx="4092692" cy="768415"/>
          </a:xfrm>
          <a:prstGeom prst="rect">
            <a:avLst/>
          </a:prstGeom>
          <a:noFill/>
        </p:spPr>
        <p:txBody>
          <a:bodyPr wrap="square" rtlCol="0" anchor="ctr">
            <a:spAutoFit/>
          </a:bodyPr>
          <a:lstStyle/>
          <a:p>
            <a:pPr algn="ctr">
              <a:lnSpc>
                <a:spcPct val="120000"/>
              </a:lnSpc>
            </a:pPr>
            <a:r>
              <a:rPr lang="zh-CN" altLang="en-US" sz="4000" b="1" spc="300" dirty="0">
                <a:latin typeface="+mj-ea"/>
                <a:ea typeface="+mj-ea"/>
              </a:rPr>
              <a:t>第一部分</a:t>
            </a:r>
          </a:p>
        </p:txBody>
      </p:sp>
      <p:sp>
        <p:nvSpPr>
          <p:cNvPr id="20" name="文本框 19">
            <a:extLst>
              <a:ext uri="{FF2B5EF4-FFF2-40B4-BE49-F238E27FC236}">
                <a16:creationId xmlns:a16="http://schemas.microsoft.com/office/drawing/2014/main" id="{2CF01750-7A0D-4169-A63B-6877571FDD0D}"/>
              </a:ext>
            </a:extLst>
          </p:cNvPr>
          <p:cNvSpPr txBox="1"/>
          <p:nvPr/>
        </p:nvSpPr>
        <p:spPr>
          <a:xfrm>
            <a:off x="2051195" y="2584336"/>
            <a:ext cx="8242010" cy="904863"/>
          </a:xfrm>
          <a:prstGeom prst="rect">
            <a:avLst/>
          </a:prstGeom>
          <a:noFill/>
        </p:spPr>
        <p:txBody>
          <a:bodyPr wrap="square" rtlCol="0" anchor="ctr">
            <a:spAutoFit/>
          </a:bodyPr>
          <a:lstStyle/>
          <a:p>
            <a:pPr algn="ctr">
              <a:lnSpc>
                <a:spcPct val="120000"/>
              </a:lnSpc>
            </a:pPr>
            <a:r>
              <a:rPr lang="zh-CN" altLang="en-US" sz="4400" b="1" spc="300" dirty="0">
                <a:latin typeface="+mj-ea"/>
                <a:ea typeface="+mj-ea"/>
              </a:rPr>
              <a:t>国家安全的概念</a:t>
            </a:r>
            <a:endParaRPr lang="en-US" altLang="zh-CN" sz="4400" b="1" spc="300" dirty="0">
              <a:latin typeface="+mj-ea"/>
              <a:ea typeface="+mj-ea"/>
            </a:endParaRPr>
          </a:p>
        </p:txBody>
      </p:sp>
      <p:sp>
        <p:nvSpPr>
          <p:cNvPr id="21" name="矩形 20">
            <a:extLst>
              <a:ext uri="{FF2B5EF4-FFF2-40B4-BE49-F238E27FC236}">
                <a16:creationId xmlns:a16="http://schemas.microsoft.com/office/drawing/2014/main" id="{51BE9768-DA90-4E91-9EB2-FBCB00DC3F09}"/>
              </a:ext>
            </a:extLst>
          </p:cNvPr>
          <p:cNvSpPr/>
          <p:nvPr/>
        </p:nvSpPr>
        <p:spPr>
          <a:xfrm>
            <a:off x="3291114" y="3489199"/>
            <a:ext cx="5762172" cy="369332"/>
          </a:xfrm>
          <a:prstGeom prst="rect">
            <a:avLst/>
          </a:prstGeom>
        </p:spPr>
        <p:txBody>
          <a:bodyPr wrap="square">
            <a:spAutoFit/>
          </a:bodyPr>
          <a:lstStyle/>
          <a:p>
            <a:pPr algn="ctr"/>
            <a:r>
              <a:rPr lang="en-US" altLang="zh-CN" b="1" dirty="0">
                <a:cs typeface="Arial" panose="020B0604020202020204" pitchFamily="34" charset="0"/>
              </a:rPr>
              <a:t>The concept of national security</a:t>
            </a:r>
            <a:endParaRPr lang="zh-CN" altLang="en-US" b="1" dirty="0">
              <a:cs typeface="Arial" panose="020B0604020202020204" pitchFamily="34" charset="0"/>
            </a:endParaRPr>
          </a:p>
        </p:txBody>
      </p:sp>
    </p:spTree>
    <p:extLst>
      <p:ext uri="{BB962C8B-B14F-4D97-AF65-F5344CB8AC3E}">
        <p14:creationId xmlns:p14="http://schemas.microsoft.com/office/powerpoint/2010/main" val="397905661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par>
                          <p:cTn id="8" fill="hold">
                            <p:stCondLst>
                              <p:cond delay="500"/>
                            </p:stCondLst>
                            <p:childTnLst>
                              <p:par>
                                <p:cTn id="9" presetID="37"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1000"/>
                                        <p:tgtEl>
                                          <p:spTgt spid="21"/>
                                        </p:tgtEl>
                                      </p:cBhvr>
                                    </p:animEffect>
                                    <p:anim calcmode="lin" valueType="num">
                                      <p:cBhvr>
                                        <p:cTn id="12" dur="1000" fill="hold"/>
                                        <p:tgtEl>
                                          <p:spTgt spid="21"/>
                                        </p:tgtEl>
                                        <p:attrNameLst>
                                          <p:attrName>ppt_x</p:attrName>
                                        </p:attrNameLst>
                                      </p:cBhvr>
                                      <p:tavLst>
                                        <p:tav tm="0">
                                          <p:val>
                                            <p:strVal val="#ppt_x"/>
                                          </p:val>
                                        </p:tav>
                                        <p:tav tm="100000">
                                          <p:val>
                                            <p:strVal val="#ppt_x"/>
                                          </p:val>
                                        </p:tav>
                                      </p:tavLst>
                                    </p:anim>
                                    <p:anim calcmode="lin" valueType="num">
                                      <p:cBhvr>
                                        <p:cTn id="13" dur="900" decel="100000" fill="hold"/>
                                        <p:tgtEl>
                                          <p:spTgt spid="21"/>
                                        </p:tgtEl>
                                        <p:attrNameLst>
                                          <p:attrName>ppt_y</p:attrName>
                                        </p:attrNameLst>
                                      </p:cBhvr>
                                      <p:tavLst>
                                        <p:tav tm="0">
                                          <p:val>
                                            <p:strVal val="#ppt_y+1"/>
                                          </p:val>
                                        </p:tav>
                                        <p:tav tm="100000">
                                          <p:val>
                                            <p:strVal val="#ppt_y-.03"/>
                                          </p:val>
                                        </p:tav>
                                      </p:tavLst>
                                    </p:anim>
                                    <p:anim calcmode="lin" valueType="num">
                                      <p:cBhvr>
                                        <p:cTn id="14"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E9891813-F14D-47C1-B3A9-F4F4463FAEA9}"/>
              </a:ext>
            </a:extLst>
          </p:cNvPr>
          <p:cNvSpPr/>
          <p:nvPr/>
        </p:nvSpPr>
        <p:spPr>
          <a:xfrm>
            <a:off x="303461" y="336798"/>
            <a:ext cx="424954" cy="424954"/>
          </a:xfrm>
          <a:prstGeom prst="ellipse">
            <a:avLst/>
          </a:prstGeom>
          <a:solidFill>
            <a:srgbClr val="033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a:extLst>
              <a:ext uri="{FF2B5EF4-FFF2-40B4-BE49-F238E27FC236}">
                <a16:creationId xmlns:a16="http://schemas.microsoft.com/office/drawing/2014/main" id="{BBBC3749-C35C-45DD-B9AA-7C2F092547D2}"/>
              </a:ext>
            </a:extLst>
          </p:cNvPr>
          <p:cNvCxnSpPr>
            <a:cxnSpLocks/>
          </p:cNvCxnSpPr>
          <p:nvPr/>
        </p:nvCxnSpPr>
        <p:spPr>
          <a:xfrm>
            <a:off x="979166" y="761752"/>
            <a:ext cx="10323834" cy="0"/>
          </a:xfrm>
          <a:prstGeom prst="line">
            <a:avLst/>
          </a:prstGeom>
          <a:ln w="12700">
            <a:solidFill>
              <a:schemeClr val="tx1">
                <a:lumMod val="75000"/>
                <a:lumOff val="25000"/>
              </a:schemeClr>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文本框 2">
            <a:extLst>
              <a:ext uri="{FF2B5EF4-FFF2-40B4-BE49-F238E27FC236}">
                <a16:creationId xmlns:a16="http://schemas.microsoft.com/office/drawing/2014/main" id="{6BB96586-CC78-4050-9648-42A24C638759}"/>
              </a:ext>
            </a:extLst>
          </p:cNvPr>
          <p:cNvSpPr txBox="1"/>
          <p:nvPr/>
        </p:nvSpPr>
        <p:spPr>
          <a:xfrm>
            <a:off x="875874" y="276773"/>
            <a:ext cx="10427126" cy="535531"/>
          </a:xfrm>
          <a:prstGeom prst="rect">
            <a:avLst/>
          </a:prstGeom>
          <a:noFill/>
        </p:spPr>
        <p:txBody>
          <a:bodyPr wrap="square" rtlCol="0" anchor="ctr">
            <a:spAutoFit/>
          </a:bodyPr>
          <a:lstStyle/>
          <a:p>
            <a:pPr>
              <a:lnSpc>
                <a:spcPct val="120000"/>
              </a:lnSpc>
            </a:pPr>
            <a:r>
              <a:rPr lang="en-US" altLang="zh-CN" sz="2400" spc="300" dirty="0">
                <a:latin typeface="+mn-ea"/>
              </a:rPr>
              <a:t>3.</a:t>
            </a:r>
            <a:r>
              <a:rPr lang="zh-CN" altLang="en-US" sz="2400" spc="300" dirty="0">
                <a:latin typeface="+mn-ea"/>
              </a:rPr>
              <a:t>影响国家安全的基本因素 </a:t>
            </a:r>
            <a:r>
              <a:rPr lang="en-US" altLang="zh-CN" sz="1600" dirty="0">
                <a:solidFill>
                  <a:schemeClr val="tx1">
                    <a:lumMod val="75000"/>
                    <a:lumOff val="25000"/>
                  </a:schemeClr>
                </a:solidFill>
                <a:latin typeface="+mn-ea"/>
              </a:rPr>
              <a:t>Factors affecting national security</a:t>
            </a:r>
          </a:p>
        </p:txBody>
      </p:sp>
      <p:grpSp>
        <p:nvGrpSpPr>
          <p:cNvPr id="6" name="组合 5"/>
          <p:cNvGrpSpPr/>
          <p:nvPr/>
        </p:nvGrpSpPr>
        <p:grpSpPr>
          <a:xfrm>
            <a:off x="728415" y="1049664"/>
            <a:ext cx="9462065" cy="5310496"/>
            <a:chOff x="4782378" y="1547504"/>
            <a:chExt cx="7094191" cy="5310496"/>
          </a:xfrm>
        </p:grpSpPr>
        <p:grpSp>
          <p:nvGrpSpPr>
            <p:cNvPr id="7" name="组合 6"/>
            <p:cNvGrpSpPr/>
            <p:nvPr/>
          </p:nvGrpSpPr>
          <p:grpSpPr>
            <a:xfrm>
              <a:off x="6656043" y="1547504"/>
              <a:ext cx="5220526" cy="5220526"/>
              <a:chOff x="6656043" y="1547504"/>
              <a:chExt cx="5220526" cy="5220526"/>
            </a:xfrm>
          </p:grpSpPr>
          <p:pic>
            <p:nvPicPr>
              <p:cNvPr id="9" name="Picture 3" descr="C:\Users\春哥\Downloads\5fb9021cbd6ce1605960220267.pn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6656043" y="1547504"/>
                <a:ext cx="5220526" cy="5220526"/>
              </a:xfrm>
              <a:prstGeom prst="rect">
                <a:avLst/>
              </a:prstGeom>
              <a:noFill/>
              <a:extLst>
                <a:ext uri="{909E8E84-426E-40DD-AFC4-6F175D3DCCD1}">
                  <a14:hiddenFill xmlns:a14="http://schemas.microsoft.com/office/drawing/2010/main">
                    <a:solidFill>
                      <a:srgbClr val="FFFFFF"/>
                    </a:solidFill>
                  </a14:hiddenFill>
                </a:ext>
              </a:extLst>
            </p:spPr>
          </p:pic>
          <p:sp>
            <p:nvSpPr>
              <p:cNvPr id="10" name="PA_矩形 259">
                <a:extLst>
                  <a:ext uri="{FF2B5EF4-FFF2-40B4-BE49-F238E27FC236}">
                    <a16:creationId xmlns:a16="http://schemas.microsoft.com/office/drawing/2014/main" id="{58F6E0B6-B992-4A1D-B9FD-C581906ED4A1}"/>
                  </a:ext>
                </a:extLst>
              </p:cNvPr>
              <p:cNvSpPr>
                <a:spLocks noChangeArrowheads="1"/>
              </p:cNvSpPr>
              <p:nvPr>
                <p:custDataLst>
                  <p:tags r:id="rId1"/>
                </p:custDataLst>
              </p:nvPr>
            </p:nvSpPr>
            <p:spPr bwMode="auto">
              <a:xfrm>
                <a:off x="7334351" y="3566865"/>
                <a:ext cx="4542218" cy="492443"/>
              </a:xfrm>
              <a:prstGeom prst="rect">
                <a:avLst/>
              </a:prstGeom>
              <a:noFill/>
              <a:ln>
                <a:noFill/>
              </a:ln>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b="1" spc="300" dirty="0">
                    <a:latin typeface="+mj-ea"/>
                    <a:ea typeface="+mj-ea"/>
                  </a:rPr>
                  <a:t>中国国防文化的特点是什么？</a:t>
                </a:r>
                <a:endParaRPr lang="en-US" altLang="zh-CN" b="1" spc="300" dirty="0">
                  <a:latin typeface="+mj-ea"/>
                  <a:ea typeface="+mj-ea"/>
                </a:endParaRPr>
              </a:p>
            </p:txBody>
          </p:sp>
        </p:grpSp>
        <p:pic>
          <p:nvPicPr>
            <p:cNvPr id="8" name="Picture 4" descr="C:\Users\春哥\Downloads\5fa8e3d4789a91604903892846.pn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4782378" y="4453811"/>
              <a:ext cx="2551973" cy="240418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82834078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E9891813-F14D-47C1-B3A9-F4F4463FAEA9}"/>
              </a:ext>
            </a:extLst>
          </p:cNvPr>
          <p:cNvSpPr/>
          <p:nvPr/>
        </p:nvSpPr>
        <p:spPr>
          <a:xfrm>
            <a:off x="303461" y="336798"/>
            <a:ext cx="424954" cy="424954"/>
          </a:xfrm>
          <a:prstGeom prst="ellipse">
            <a:avLst/>
          </a:prstGeom>
          <a:solidFill>
            <a:srgbClr val="033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a:extLst>
              <a:ext uri="{FF2B5EF4-FFF2-40B4-BE49-F238E27FC236}">
                <a16:creationId xmlns:a16="http://schemas.microsoft.com/office/drawing/2014/main" id="{BBBC3749-C35C-45DD-B9AA-7C2F092547D2}"/>
              </a:ext>
            </a:extLst>
          </p:cNvPr>
          <p:cNvCxnSpPr>
            <a:cxnSpLocks/>
          </p:cNvCxnSpPr>
          <p:nvPr/>
        </p:nvCxnSpPr>
        <p:spPr>
          <a:xfrm>
            <a:off x="979166" y="761752"/>
            <a:ext cx="10323834" cy="0"/>
          </a:xfrm>
          <a:prstGeom prst="line">
            <a:avLst/>
          </a:prstGeom>
          <a:ln w="12700">
            <a:solidFill>
              <a:schemeClr val="tx1">
                <a:lumMod val="75000"/>
                <a:lumOff val="25000"/>
              </a:schemeClr>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文本框 2">
            <a:extLst>
              <a:ext uri="{FF2B5EF4-FFF2-40B4-BE49-F238E27FC236}">
                <a16:creationId xmlns:a16="http://schemas.microsoft.com/office/drawing/2014/main" id="{6BB96586-CC78-4050-9648-42A24C638759}"/>
              </a:ext>
            </a:extLst>
          </p:cNvPr>
          <p:cNvSpPr txBox="1"/>
          <p:nvPr/>
        </p:nvSpPr>
        <p:spPr>
          <a:xfrm>
            <a:off x="875874" y="276773"/>
            <a:ext cx="10427126" cy="535531"/>
          </a:xfrm>
          <a:prstGeom prst="rect">
            <a:avLst/>
          </a:prstGeom>
          <a:noFill/>
        </p:spPr>
        <p:txBody>
          <a:bodyPr wrap="square" rtlCol="0" anchor="ctr">
            <a:spAutoFit/>
          </a:bodyPr>
          <a:lstStyle/>
          <a:p>
            <a:pPr>
              <a:lnSpc>
                <a:spcPct val="120000"/>
              </a:lnSpc>
            </a:pPr>
            <a:r>
              <a:rPr lang="en-US" altLang="zh-CN" sz="2400" spc="300" dirty="0">
                <a:latin typeface="+mn-ea"/>
              </a:rPr>
              <a:t>3.</a:t>
            </a:r>
            <a:r>
              <a:rPr lang="zh-CN" altLang="en-US" sz="2400" spc="300" dirty="0">
                <a:latin typeface="+mn-ea"/>
              </a:rPr>
              <a:t>影响国家安全的基本因素 </a:t>
            </a:r>
            <a:r>
              <a:rPr lang="en-US" altLang="zh-CN" sz="1600" dirty="0">
                <a:solidFill>
                  <a:schemeClr val="tx1">
                    <a:lumMod val="75000"/>
                    <a:lumOff val="25000"/>
                  </a:schemeClr>
                </a:solidFill>
                <a:latin typeface="+mn-ea"/>
              </a:rPr>
              <a:t>Factors affecting national security</a:t>
            </a:r>
          </a:p>
        </p:txBody>
      </p:sp>
      <p:pic>
        <p:nvPicPr>
          <p:cNvPr id="1026" name="Picture 2" descr="C:\Users\春哥\Desktop\6杂\6.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728415" y="1127759"/>
            <a:ext cx="5011985" cy="574482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7">
            <a:extLst>
              <a:ext uri="{FF2B5EF4-FFF2-40B4-BE49-F238E27FC236}">
                <a16:creationId xmlns:a16="http://schemas.microsoft.com/office/drawing/2014/main" id="{6A2C7FB5-EE08-43CC-99D0-FC7B819ACAF0}"/>
              </a:ext>
            </a:extLst>
          </p:cNvPr>
          <p:cNvSpPr txBox="1"/>
          <p:nvPr/>
        </p:nvSpPr>
        <p:spPr>
          <a:xfrm>
            <a:off x="5887083" y="2030022"/>
            <a:ext cx="4942841" cy="2533331"/>
          </a:xfrm>
          <a:prstGeom prst="rect">
            <a:avLst/>
          </a:prstGeom>
          <a:noFill/>
        </p:spPr>
        <p:txBody>
          <a:bodyPr wrap="square" lIns="91385" tIns="45693" rIns="91385" bIns="45693" rtlCol="0">
            <a:spAutoFit/>
          </a:bodyPr>
          <a:lstStyle/>
          <a:p>
            <a:pPr>
              <a:lnSpc>
                <a:spcPct val="150000"/>
              </a:lnSpc>
            </a:pPr>
            <a:r>
              <a:rPr lang="zh-CN" altLang="en-US" b="1" dirty="0">
                <a:solidFill>
                  <a:schemeClr val="tx1">
                    <a:lumMod val="95000"/>
                    <a:lumOff val="5000"/>
                  </a:schemeClr>
                </a:solidFill>
                <a:latin typeface="宋体"/>
                <a:ea typeface="宋体"/>
                <a:cs typeface="+mn-ea"/>
                <a:sym typeface="Agency FB" panose="020B0503020202020204" pitchFamily="34" charset="0"/>
              </a:rPr>
              <a:t>◆</a:t>
            </a:r>
            <a:r>
              <a:rPr lang="en-US" altLang="zh-CN" b="1" dirty="0">
                <a:solidFill>
                  <a:schemeClr val="tx1">
                    <a:lumMod val="95000"/>
                    <a:lumOff val="5000"/>
                  </a:schemeClr>
                </a:solidFill>
                <a:latin typeface="宋体"/>
                <a:ea typeface="宋体"/>
                <a:cs typeface="+mn-ea"/>
                <a:sym typeface="Agency FB" panose="020B0503020202020204" pitchFamily="34" charset="0"/>
              </a:rPr>
              <a:t>9</a:t>
            </a:r>
            <a:r>
              <a:rPr lang="zh-CN" altLang="en-US" b="1" dirty="0">
                <a:solidFill>
                  <a:schemeClr val="tx1">
                    <a:lumMod val="95000"/>
                    <a:lumOff val="5000"/>
                  </a:schemeClr>
                </a:solidFill>
                <a:latin typeface="宋体"/>
                <a:ea typeface="宋体"/>
                <a:cs typeface="+mn-ea"/>
                <a:sym typeface="Agency FB" panose="020B0503020202020204" pitchFamily="34" charset="0"/>
              </a:rPr>
              <a:t>月</a:t>
            </a:r>
            <a:r>
              <a:rPr lang="en-US" altLang="zh-CN" b="1" dirty="0">
                <a:solidFill>
                  <a:schemeClr val="tx1">
                    <a:lumMod val="95000"/>
                    <a:lumOff val="5000"/>
                  </a:schemeClr>
                </a:solidFill>
                <a:latin typeface="宋体"/>
                <a:ea typeface="宋体"/>
                <a:cs typeface="+mn-ea"/>
                <a:sym typeface="Agency FB" panose="020B0503020202020204" pitchFamily="34" charset="0"/>
              </a:rPr>
              <a:t>24</a:t>
            </a:r>
            <a:r>
              <a:rPr lang="zh-CN" altLang="en-US" b="1" dirty="0">
                <a:solidFill>
                  <a:schemeClr val="tx1">
                    <a:lumMod val="95000"/>
                    <a:lumOff val="5000"/>
                  </a:schemeClr>
                </a:solidFill>
                <a:latin typeface="宋体"/>
                <a:ea typeface="宋体"/>
                <a:cs typeface="+mn-ea"/>
                <a:sym typeface="Agency FB" panose="020B0503020202020204" pitchFamily="34" charset="0"/>
              </a:rPr>
              <a:t>日，中国外交部发言人华春莹在推特上发文，贴出一组对比照：上方为美军</a:t>
            </a:r>
            <a:r>
              <a:rPr lang="en-US" altLang="zh-CN" b="1" dirty="0">
                <a:solidFill>
                  <a:schemeClr val="tx1">
                    <a:lumMod val="95000"/>
                    <a:lumOff val="5000"/>
                  </a:schemeClr>
                </a:solidFill>
                <a:latin typeface="宋体"/>
                <a:ea typeface="宋体"/>
                <a:cs typeface="+mn-ea"/>
                <a:sym typeface="Agency FB" panose="020B0503020202020204" pitchFamily="34" charset="0"/>
              </a:rPr>
              <a:t>C-17</a:t>
            </a:r>
            <a:r>
              <a:rPr lang="zh-CN" altLang="en-US" b="1" dirty="0">
                <a:solidFill>
                  <a:schemeClr val="tx1">
                    <a:lumMod val="95000"/>
                    <a:lumOff val="5000"/>
                  </a:schemeClr>
                </a:solidFill>
                <a:latin typeface="宋体"/>
                <a:ea typeface="宋体"/>
                <a:cs typeface="+mn-ea"/>
                <a:sym typeface="Agency FB" panose="020B0503020202020204" pitchFamily="34" charset="0"/>
              </a:rPr>
              <a:t>运输机，正在境外向地面输送坦克；下方为中国空运</a:t>
            </a:r>
            <a:r>
              <a:rPr lang="en-US" altLang="zh-CN" b="1" dirty="0">
                <a:solidFill>
                  <a:schemeClr val="tx1">
                    <a:lumMod val="95000"/>
                    <a:lumOff val="5000"/>
                  </a:schemeClr>
                </a:solidFill>
                <a:latin typeface="宋体"/>
                <a:ea typeface="宋体"/>
                <a:cs typeface="+mn-ea"/>
                <a:sym typeface="Agency FB" panose="020B0503020202020204" pitchFamily="34" charset="0"/>
              </a:rPr>
              <a:t>-20</a:t>
            </a:r>
            <a:r>
              <a:rPr lang="zh-CN" altLang="en-US" b="1" dirty="0">
                <a:solidFill>
                  <a:schemeClr val="tx1">
                    <a:lumMod val="95000"/>
                    <a:lumOff val="5000"/>
                  </a:schemeClr>
                </a:solidFill>
                <a:latin typeface="宋体"/>
                <a:ea typeface="宋体"/>
                <a:cs typeface="+mn-ea"/>
                <a:sym typeface="Agency FB" panose="020B0503020202020204" pitchFamily="34" charset="0"/>
              </a:rPr>
              <a:t>运输机，正为乌兹别克斯坦运送防疫物资。物资上写着唐代诗人张九龄的诗句“相知无远近，万里尚为邻”</a:t>
            </a:r>
            <a:endParaRPr lang="en-US" altLang="zh-CN" dirty="0">
              <a:solidFill>
                <a:schemeClr val="tx1">
                  <a:lumMod val="95000"/>
                  <a:lumOff val="5000"/>
                </a:schemeClr>
              </a:solidFill>
              <a:latin typeface="+mn-ea"/>
              <a:cs typeface="+mn-ea"/>
              <a:sym typeface="Agency FB" panose="020B0503020202020204" pitchFamily="34" charset="0"/>
            </a:endParaRPr>
          </a:p>
        </p:txBody>
      </p:sp>
      <p:sp>
        <p:nvSpPr>
          <p:cNvPr id="12" name="文本框 18">
            <a:extLst>
              <a:ext uri="{FF2B5EF4-FFF2-40B4-BE49-F238E27FC236}">
                <a16:creationId xmlns:a16="http://schemas.microsoft.com/office/drawing/2014/main" id="{4BC5B3DA-2A70-45A3-BBE5-BF0F90314800}"/>
              </a:ext>
            </a:extLst>
          </p:cNvPr>
          <p:cNvSpPr txBox="1"/>
          <p:nvPr/>
        </p:nvSpPr>
        <p:spPr>
          <a:xfrm>
            <a:off x="6089437" y="5561602"/>
            <a:ext cx="4916546" cy="565604"/>
          </a:xfrm>
          <a:prstGeom prst="rect">
            <a:avLst/>
          </a:prstGeom>
          <a:noFill/>
        </p:spPr>
        <p:txBody>
          <a:bodyPr wrap="square" rtlCol="0" anchor="ctr">
            <a:spAutoFit/>
          </a:bodyPr>
          <a:lstStyle/>
          <a:p>
            <a:pPr algn="ctr">
              <a:lnSpc>
                <a:spcPct val="120000"/>
              </a:lnSpc>
            </a:pPr>
            <a:r>
              <a:rPr lang="en-US" altLang="zh-CN" sz="2800" b="1" spc="300" dirty="0">
                <a:solidFill>
                  <a:srgbClr val="FF0000"/>
                </a:solidFill>
                <a:latin typeface="+mj-ea"/>
                <a:ea typeface="+mj-ea"/>
              </a:rPr>
              <a:t>1</a:t>
            </a:r>
            <a:r>
              <a:rPr lang="zh-CN" altLang="en-US" sz="2800" b="1" spc="300" dirty="0">
                <a:solidFill>
                  <a:srgbClr val="FF0000"/>
                </a:solidFill>
                <a:latin typeface="+mj-ea"/>
                <a:ea typeface="+mj-ea"/>
              </a:rPr>
              <a:t>）重防御，轻进攻</a:t>
            </a:r>
          </a:p>
        </p:txBody>
      </p:sp>
      <p:sp>
        <p:nvSpPr>
          <p:cNvPr id="13" name="文本框 18">
            <a:extLst>
              <a:ext uri="{FF2B5EF4-FFF2-40B4-BE49-F238E27FC236}">
                <a16:creationId xmlns:a16="http://schemas.microsoft.com/office/drawing/2014/main" id="{4BC5B3DA-2A70-45A3-BBE5-BF0F90314800}"/>
              </a:ext>
            </a:extLst>
          </p:cNvPr>
          <p:cNvSpPr txBox="1"/>
          <p:nvPr/>
        </p:nvSpPr>
        <p:spPr>
          <a:xfrm>
            <a:off x="5887084" y="4789531"/>
            <a:ext cx="5415916" cy="683264"/>
          </a:xfrm>
          <a:prstGeom prst="rect">
            <a:avLst/>
          </a:prstGeom>
          <a:noFill/>
        </p:spPr>
        <p:txBody>
          <a:bodyPr wrap="square" rtlCol="0" anchor="ctr">
            <a:spAutoFit/>
          </a:bodyPr>
          <a:lstStyle/>
          <a:p>
            <a:pPr algn="ctr">
              <a:lnSpc>
                <a:spcPct val="120000"/>
              </a:lnSpc>
            </a:pPr>
            <a:r>
              <a:rPr lang="zh-CN" altLang="en-US" sz="3200" b="1" spc="300" dirty="0">
                <a:latin typeface="+mj-ea"/>
                <a:ea typeface="+mj-ea"/>
              </a:rPr>
              <a:t>中国的</a:t>
            </a:r>
            <a:r>
              <a:rPr lang="zh-CN" altLang="en-US" sz="3200" b="1" spc="300" dirty="0">
                <a:solidFill>
                  <a:srgbClr val="FF0000"/>
                </a:solidFill>
                <a:latin typeface="+mj-ea"/>
                <a:ea typeface="+mj-ea"/>
              </a:rPr>
              <a:t>“</a:t>
            </a:r>
            <a:r>
              <a:rPr lang="zh-CN" altLang="en-US" sz="3200" b="1" spc="300" dirty="0">
                <a:solidFill>
                  <a:srgbClr val="FF0000"/>
                </a:solidFill>
                <a:latin typeface="+mj-ea"/>
              </a:rPr>
              <a:t>和</a:t>
            </a:r>
            <a:r>
              <a:rPr lang="zh-CN" altLang="en-US" sz="3200" b="1" spc="300" dirty="0">
                <a:solidFill>
                  <a:srgbClr val="FF0000"/>
                </a:solidFill>
                <a:latin typeface="+mj-ea"/>
                <a:ea typeface="+mj-ea"/>
              </a:rPr>
              <a:t>”“</a:t>
            </a:r>
            <a:r>
              <a:rPr lang="zh-CN" altLang="en-US" sz="3200" b="1" spc="300" dirty="0">
                <a:solidFill>
                  <a:srgbClr val="FF0000"/>
                </a:solidFill>
                <a:latin typeface="+mj-ea"/>
              </a:rPr>
              <a:t>合</a:t>
            </a:r>
            <a:r>
              <a:rPr lang="zh-CN" altLang="en-US" sz="3200" b="1" spc="300" dirty="0">
                <a:solidFill>
                  <a:srgbClr val="FF0000"/>
                </a:solidFill>
                <a:latin typeface="+mj-ea"/>
                <a:ea typeface="+mj-ea"/>
              </a:rPr>
              <a:t>” </a:t>
            </a:r>
            <a:r>
              <a:rPr lang="zh-CN" altLang="en-US" sz="3200" b="1" spc="300" dirty="0">
                <a:latin typeface="+mj-ea"/>
                <a:ea typeface="+mj-ea"/>
              </a:rPr>
              <a:t>文化</a:t>
            </a:r>
          </a:p>
        </p:txBody>
      </p:sp>
      <p:sp>
        <p:nvSpPr>
          <p:cNvPr id="14" name="文本框 18">
            <a:extLst>
              <a:ext uri="{FF2B5EF4-FFF2-40B4-BE49-F238E27FC236}">
                <a16:creationId xmlns:a16="http://schemas.microsoft.com/office/drawing/2014/main" id="{4BC5B3DA-2A70-45A3-BBE5-BF0F90314800}"/>
              </a:ext>
            </a:extLst>
          </p:cNvPr>
          <p:cNvSpPr txBox="1"/>
          <p:nvPr/>
        </p:nvSpPr>
        <p:spPr>
          <a:xfrm>
            <a:off x="6089437" y="6105309"/>
            <a:ext cx="4916546" cy="609398"/>
          </a:xfrm>
          <a:prstGeom prst="rect">
            <a:avLst/>
          </a:prstGeom>
          <a:noFill/>
        </p:spPr>
        <p:txBody>
          <a:bodyPr wrap="square" rtlCol="0" anchor="ctr">
            <a:spAutoFit/>
          </a:bodyPr>
          <a:lstStyle/>
          <a:p>
            <a:pPr algn="ctr">
              <a:lnSpc>
                <a:spcPct val="120000"/>
              </a:lnSpc>
            </a:pPr>
            <a:r>
              <a:rPr lang="en-US" altLang="zh-CN" sz="2800" b="1" spc="300" dirty="0">
                <a:solidFill>
                  <a:srgbClr val="FF0000"/>
                </a:solidFill>
                <a:latin typeface="+mj-ea"/>
                <a:ea typeface="+mj-ea"/>
              </a:rPr>
              <a:t>2</a:t>
            </a:r>
            <a:r>
              <a:rPr lang="zh-CN" altLang="en-US" sz="2800" b="1" spc="300" dirty="0">
                <a:solidFill>
                  <a:srgbClr val="FF0000"/>
                </a:solidFill>
                <a:latin typeface="+mj-ea"/>
                <a:ea typeface="+mj-ea"/>
              </a:rPr>
              <a:t>）重陆地，轻海洋</a:t>
            </a:r>
          </a:p>
        </p:txBody>
      </p:sp>
    </p:spTree>
    <p:extLst>
      <p:ext uri="{BB962C8B-B14F-4D97-AF65-F5344CB8AC3E}">
        <p14:creationId xmlns:p14="http://schemas.microsoft.com/office/powerpoint/2010/main" val="77869758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arn(inVertical)">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E9891813-F14D-47C1-B3A9-F4F4463FAEA9}"/>
              </a:ext>
            </a:extLst>
          </p:cNvPr>
          <p:cNvSpPr/>
          <p:nvPr/>
        </p:nvSpPr>
        <p:spPr>
          <a:xfrm>
            <a:off x="303461" y="336798"/>
            <a:ext cx="424954" cy="424954"/>
          </a:xfrm>
          <a:prstGeom prst="ellipse">
            <a:avLst/>
          </a:prstGeom>
          <a:solidFill>
            <a:srgbClr val="033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a:extLst>
              <a:ext uri="{FF2B5EF4-FFF2-40B4-BE49-F238E27FC236}">
                <a16:creationId xmlns:a16="http://schemas.microsoft.com/office/drawing/2014/main" id="{BBBC3749-C35C-45DD-B9AA-7C2F092547D2}"/>
              </a:ext>
            </a:extLst>
          </p:cNvPr>
          <p:cNvCxnSpPr>
            <a:cxnSpLocks/>
          </p:cNvCxnSpPr>
          <p:nvPr/>
        </p:nvCxnSpPr>
        <p:spPr>
          <a:xfrm>
            <a:off x="979166" y="761752"/>
            <a:ext cx="10323834" cy="0"/>
          </a:xfrm>
          <a:prstGeom prst="line">
            <a:avLst/>
          </a:prstGeom>
          <a:ln w="12700">
            <a:solidFill>
              <a:schemeClr val="tx1">
                <a:lumMod val="75000"/>
                <a:lumOff val="25000"/>
              </a:schemeClr>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文本框 2">
            <a:extLst>
              <a:ext uri="{FF2B5EF4-FFF2-40B4-BE49-F238E27FC236}">
                <a16:creationId xmlns:a16="http://schemas.microsoft.com/office/drawing/2014/main" id="{6BB96586-CC78-4050-9648-42A24C638759}"/>
              </a:ext>
            </a:extLst>
          </p:cNvPr>
          <p:cNvSpPr txBox="1"/>
          <p:nvPr/>
        </p:nvSpPr>
        <p:spPr>
          <a:xfrm>
            <a:off x="875874" y="276773"/>
            <a:ext cx="10427126" cy="535531"/>
          </a:xfrm>
          <a:prstGeom prst="rect">
            <a:avLst/>
          </a:prstGeom>
          <a:noFill/>
        </p:spPr>
        <p:txBody>
          <a:bodyPr wrap="square" rtlCol="0" anchor="ctr">
            <a:spAutoFit/>
          </a:bodyPr>
          <a:lstStyle/>
          <a:p>
            <a:pPr>
              <a:lnSpc>
                <a:spcPct val="120000"/>
              </a:lnSpc>
            </a:pPr>
            <a:r>
              <a:rPr lang="en-US" altLang="zh-CN" sz="2400" spc="300" dirty="0">
                <a:latin typeface="+mn-ea"/>
              </a:rPr>
              <a:t>3.</a:t>
            </a:r>
            <a:r>
              <a:rPr lang="zh-CN" altLang="en-US" sz="2400" spc="300" dirty="0">
                <a:latin typeface="+mn-ea"/>
              </a:rPr>
              <a:t>影响国家安全的基本因素 </a:t>
            </a:r>
            <a:r>
              <a:rPr lang="en-US" altLang="zh-CN" sz="1600" dirty="0">
                <a:solidFill>
                  <a:schemeClr val="tx1">
                    <a:lumMod val="75000"/>
                    <a:lumOff val="25000"/>
                  </a:schemeClr>
                </a:solidFill>
                <a:latin typeface="+mn-ea"/>
              </a:rPr>
              <a:t>Factors affecting national security</a:t>
            </a:r>
          </a:p>
        </p:txBody>
      </p:sp>
      <p:graphicFrame>
        <p:nvGraphicFramePr>
          <p:cNvPr id="3" name="表格 2"/>
          <p:cNvGraphicFramePr>
            <a:graphicFrameLocks noGrp="1"/>
          </p:cNvGraphicFramePr>
          <p:nvPr>
            <p:extLst>
              <p:ext uri="{D42A27DB-BD31-4B8C-83A1-F6EECF244321}">
                <p14:modId xmlns:p14="http://schemas.microsoft.com/office/powerpoint/2010/main" val="269781937"/>
              </p:ext>
            </p:extLst>
          </p:nvPr>
        </p:nvGraphicFramePr>
        <p:xfrm>
          <a:off x="2040556" y="2261937"/>
          <a:ext cx="8248851" cy="3768311"/>
        </p:xfrm>
        <a:graphic>
          <a:graphicData uri="http://schemas.openxmlformats.org/drawingml/2006/table">
            <a:tbl>
              <a:tblPr firstRow="1" firstCol="1" bandRow="1">
                <a:tableStyleId>{5C22544A-7EE6-4342-B048-85BDC9FD1C3A}</a:tableStyleId>
              </a:tblPr>
              <a:tblGrid>
                <a:gridCol w="2748971">
                  <a:extLst>
                    <a:ext uri="{9D8B030D-6E8A-4147-A177-3AD203B41FA5}">
                      <a16:colId xmlns:a16="http://schemas.microsoft.com/office/drawing/2014/main" val="20000"/>
                    </a:ext>
                  </a:extLst>
                </a:gridCol>
                <a:gridCol w="2749940">
                  <a:extLst>
                    <a:ext uri="{9D8B030D-6E8A-4147-A177-3AD203B41FA5}">
                      <a16:colId xmlns:a16="http://schemas.microsoft.com/office/drawing/2014/main" val="20001"/>
                    </a:ext>
                  </a:extLst>
                </a:gridCol>
                <a:gridCol w="1374970">
                  <a:extLst>
                    <a:ext uri="{9D8B030D-6E8A-4147-A177-3AD203B41FA5}">
                      <a16:colId xmlns:a16="http://schemas.microsoft.com/office/drawing/2014/main" val="20002"/>
                    </a:ext>
                  </a:extLst>
                </a:gridCol>
                <a:gridCol w="1374970">
                  <a:extLst>
                    <a:ext uri="{9D8B030D-6E8A-4147-A177-3AD203B41FA5}">
                      <a16:colId xmlns:a16="http://schemas.microsoft.com/office/drawing/2014/main" val="20003"/>
                    </a:ext>
                  </a:extLst>
                </a:gridCol>
              </a:tblGrid>
              <a:tr h="700372">
                <a:tc rowSpan="2">
                  <a:txBody>
                    <a:bodyPr/>
                    <a:lstStyle/>
                    <a:p>
                      <a:pPr algn="just">
                        <a:spcAft>
                          <a:spcPts val="0"/>
                        </a:spcAft>
                      </a:pPr>
                      <a:endParaRPr lang="zh-CN" sz="1050" kern="100" dirty="0">
                        <a:effectLst/>
                      </a:endParaRPr>
                    </a:p>
                  </a:txBody>
                  <a:tcPr marL="68580" marR="68580" marT="0" marB="0"/>
                </a:tc>
                <a:tc rowSpan="2">
                  <a:txBody>
                    <a:bodyPr/>
                    <a:lstStyle/>
                    <a:p>
                      <a:pPr algn="ctr">
                        <a:spcAft>
                          <a:spcPts val="0"/>
                        </a:spcAft>
                      </a:pPr>
                      <a:r>
                        <a:rPr lang="zh-CN" sz="1050" kern="100" dirty="0">
                          <a:effectLst/>
                        </a:rPr>
                        <a:t>自然因素</a:t>
                      </a:r>
                      <a:endParaRPr lang="zh-CN" sz="1050" kern="100" dirty="0">
                        <a:effectLst/>
                        <a:latin typeface="Calibri"/>
                        <a:ea typeface="宋体"/>
                        <a:cs typeface="Times New Roman"/>
                      </a:endParaRPr>
                    </a:p>
                  </a:txBody>
                  <a:tcPr marL="68580" marR="68580" marT="0" marB="0" anchor="ctr"/>
                </a:tc>
                <a:tc gridSpan="2">
                  <a:txBody>
                    <a:bodyPr/>
                    <a:lstStyle/>
                    <a:p>
                      <a:pPr algn="ctr">
                        <a:spcAft>
                          <a:spcPts val="0"/>
                        </a:spcAft>
                      </a:pPr>
                      <a:r>
                        <a:rPr lang="zh-CN" sz="1050" kern="100" dirty="0">
                          <a:effectLst/>
                        </a:rPr>
                        <a:t>社会因素</a:t>
                      </a:r>
                      <a:endParaRPr lang="zh-CN" sz="1050" kern="100" dirty="0">
                        <a:effectLst/>
                        <a:latin typeface="Calibri"/>
                        <a:ea typeface="宋体"/>
                        <a:cs typeface="Times New Roman"/>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0000"/>
                  </a:ext>
                </a:extLst>
              </a:tr>
              <a:tr h="700372">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zh-CN" altLang="en-US" sz="1050" kern="100" dirty="0">
                          <a:effectLst/>
                          <a:latin typeface="Calibri"/>
                          <a:ea typeface="宋体"/>
                          <a:cs typeface="Times New Roman"/>
                        </a:rPr>
                        <a:t>国内</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zh-CN" altLang="en-US" sz="1050" kern="100" dirty="0">
                          <a:effectLst/>
                          <a:latin typeface="Calibri"/>
                          <a:ea typeface="宋体"/>
                          <a:cs typeface="Times New Roman"/>
                        </a:rPr>
                        <a:t>国际</a:t>
                      </a:r>
                      <a:endParaRPr lang="zh-CN" sz="1050" kern="100" dirty="0">
                        <a:effectLst/>
                        <a:latin typeface="Calibri"/>
                        <a:ea typeface="宋体"/>
                        <a:cs typeface="Times New Roman"/>
                      </a:endParaRPr>
                    </a:p>
                  </a:txBody>
                  <a:tcPr marL="68580" marR="68580" marT="0" marB="0" anchor="ctr"/>
                </a:tc>
                <a:extLst>
                  <a:ext uri="{0D108BD9-81ED-4DB2-BD59-A6C34878D82A}">
                    <a16:rowId xmlns:a16="http://schemas.microsoft.com/office/drawing/2014/main" val="10001"/>
                  </a:ext>
                </a:extLst>
              </a:tr>
              <a:tr h="795133">
                <a:tc>
                  <a:txBody>
                    <a:bodyPr/>
                    <a:lstStyle/>
                    <a:p>
                      <a:pPr algn="ctr">
                        <a:spcAft>
                          <a:spcPts val="0"/>
                        </a:spcAft>
                      </a:pPr>
                      <a:r>
                        <a:rPr lang="zh-CN" sz="1050" kern="100" dirty="0">
                          <a:effectLst/>
                        </a:rPr>
                        <a:t>影响因素</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 </a:t>
                      </a:r>
                      <a:r>
                        <a:rPr lang="zh-CN" altLang="en-US" sz="1050" kern="100" dirty="0">
                          <a:effectLst/>
                        </a:rPr>
                        <a:t>国土面积、地理位置、自然资源、气候条件地形地貌等</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zh-CN" altLang="en-US" sz="1050" kern="100" dirty="0">
                          <a:effectLst/>
                        </a:rPr>
                        <a:t>社会制度、大政方针、民族宗教、文化传统等</a:t>
                      </a:r>
                      <a:r>
                        <a:rPr lang="en-US" sz="1050" kern="100" dirty="0">
                          <a:effectLst/>
                        </a:rPr>
                        <a:t>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zh-CN" altLang="en-US" sz="1050" kern="100" dirty="0">
                          <a:effectLst/>
                          <a:latin typeface="Calibri"/>
                          <a:ea typeface="宋体"/>
                          <a:cs typeface="Times New Roman"/>
                        </a:rPr>
                        <a:t>时代主题、世界格局、国际秩序、邻国关系等</a:t>
                      </a:r>
                      <a:endParaRPr lang="zh-CN" sz="1050" kern="100" dirty="0">
                        <a:effectLst/>
                        <a:latin typeface="Calibri"/>
                        <a:ea typeface="宋体"/>
                        <a:cs typeface="Times New Roman"/>
                      </a:endParaRPr>
                    </a:p>
                  </a:txBody>
                  <a:tcPr marL="68580" marR="68580" marT="0" marB="0" anchor="ctr"/>
                </a:tc>
                <a:extLst>
                  <a:ext uri="{0D108BD9-81ED-4DB2-BD59-A6C34878D82A}">
                    <a16:rowId xmlns:a16="http://schemas.microsoft.com/office/drawing/2014/main" val="10002"/>
                  </a:ext>
                </a:extLst>
              </a:tr>
              <a:tr h="602761">
                <a:tc>
                  <a:txBody>
                    <a:bodyPr/>
                    <a:lstStyle/>
                    <a:p>
                      <a:pPr algn="ctr">
                        <a:spcAft>
                          <a:spcPts val="0"/>
                        </a:spcAft>
                      </a:pPr>
                      <a:r>
                        <a:rPr lang="zh-CN" sz="1050" kern="100">
                          <a:effectLst/>
                        </a:rPr>
                        <a:t>危害因素</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zh-CN" altLang="en-US" sz="1050" kern="100" dirty="0">
                          <a:effectLst/>
                        </a:rPr>
                        <a:t>洪、涝、旱、震、虫、疫</a:t>
                      </a:r>
                      <a:r>
                        <a:rPr lang="en-US" sz="1050" kern="100" dirty="0">
                          <a:effectLst/>
                        </a:rPr>
                        <a:t> </a:t>
                      </a:r>
                      <a:r>
                        <a:rPr lang="zh-CN" altLang="en-US" sz="1050" kern="100" dirty="0">
                          <a:effectLst/>
                        </a:rPr>
                        <a:t>等</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zh-CN" altLang="en-US" sz="1050" kern="100" dirty="0">
                          <a:effectLst/>
                        </a:rPr>
                        <a:t>内忧：内战、分裂、破坏活动</a:t>
                      </a:r>
                      <a:r>
                        <a:rPr lang="en-US" sz="1050" kern="100" dirty="0">
                          <a:effectLst/>
                        </a:rPr>
                        <a:t>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zh-CN" altLang="en-US" sz="1050" kern="100" dirty="0">
                          <a:effectLst/>
                          <a:latin typeface="Calibri"/>
                          <a:ea typeface="宋体"/>
                          <a:cs typeface="Times New Roman"/>
                        </a:rPr>
                        <a:t>外患：军事入侵、政治颠覆、文化侵略、间谍情报等活动，包括国际恐怖主义活动等</a:t>
                      </a:r>
                      <a:endParaRPr lang="zh-CN" sz="1050" kern="100" dirty="0">
                        <a:effectLst/>
                        <a:latin typeface="Calibri"/>
                        <a:ea typeface="宋体"/>
                        <a:cs typeface="Times New Roman"/>
                      </a:endParaRPr>
                    </a:p>
                  </a:txBody>
                  <a:tcPr marL="68580" marR="68580" marT="0" marB="0" anchor="ctr"/>
                </a:tc>
                <a:extLst>
                  <a:ext uri="{0D108BD9-81ED-4DB2-BD59-A6C34878D82A}">
                    <a16:rowId xmlns:a16="http://schemas.microsoft.com/office/drawing/2014/main" val="10003"/>
                  </a:ext>
                </a:extLst>
              </a:tr>
              <a:tr h="772334">
                <a:tc>
                  <a:txBody>
                    <a:bodyPr/>
                    <a:lstStyle/>
                    <a:p>
                      <a:pPr algn="ctr">
                        <a:spcAft>
                          <a:spcPts val="0"/>
                        </a:spcAft>
                      </a:pPr>
                      <a:r>
                        <a:rPr lang="zh-CN" sz="1050" kern="100" dirty="0">
                          <a:effectLst/>
                        </a:rPr>
                        <a:t>保障因素</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zh-CN" altLang="en-US" sz="1050" kern="100" dirty="0">
                          <a:effectLst/>
                        </a:rPr>
                        <a:t>地形地貌地势等</a:t>
                      </a:r>
                      <a:r>
                        <a:rPr lang="en-US" sz="1050" kern="100" dirty="0">
                          <a:effectLst/>
                        </a:rPr>
                        <a:t>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zh-CN" altLang="en-US" sz="1050" kern="100" dirty="0">
                          <a:effectLst/>
                        </a:rPr>
                        <a:t>安全制度体系、安全思想理论、安全法制建设、安全战略谋划、安全宣传教育等</a:t>
                      </a:r>
                      <a:r>
                        <a:rPr lang="en-US" sz="1050" kern="100" dirty="0">
                          <a:effectLst/>
                        </a:rPr>
                        <a:t>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zh-CN" altLang="en-US" sz="1050" kern="100" dirty="0">
                          <a:effectLst/>
                          <a:latin typeface="Calibri"/>
                          <a:ea typeface="宋体"/>
                          <a:cs typeface="Times New Roman"/>
                        </a:rPr>
                        <a:t>军事盟友等</a:t>
                      </a:r>
                      <a:endParaRPr lang="zh-CN" sz="1050" kern="100" dirty="0">
                        <a:effectLst/>
                        <a:latin typeface="Calibri"/>
                        <a:ea typeface="宋体"/>
                        <a:cs typeface="Times New Roman"/>
                      </a:endParaRPr>
                    </a:p>
                  </a:txBody>
                  <a:tcPr marL="68580" marR="68580" marT="0" marB="0" anchor="ctr"/>
                </a:tc>
                <a:extLst>
                  <a:ext uri="{0D108BD9-81ED-4DB2-BD59-A6C34878D82A}">
                    <a16:rowId xmlns:a16="http://schemas.microsoft.com/office/drawing/2014/main" val="10004"/>
                  </a:ext>
                </a:extLst>
              </a:tr>
            </a:tbl>
          </a:graphicData>
        </a:graphic>
      </p:graphicFrame>
      <p:sp>
        <p:nvSpPr>
          <p:cNvPr id="36" name="文本框 1"/>
          <p:cNvSpPr txBox="1"/>
          <p:nvPr/>
        </p:nvSpPr>
        <p:spPr>
          <a:xfrm>
            <a:off x="2424276" y="3050941"/>
            <a:ext cx="1060066" cy="250825"/>
          </a:xfrm>
          <a:prstGeom prst="rect">
            <a:avLst/>
          </a:prstGeom>
          <a:solidFill>
            <a:srgbClr val="033455"/>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zh-CN" sz="1400" b="1" kern="100" dirty="0">
                <a:solidFill>
                  <a:schemeClr val="lt1"/>
                </a:solidFill>
              </a:rPr>
              <a:t>作用方向</a:t>
            </a:r>
          </a:p>
        </p:txBody>
      </p:sp>
      <p:sp>
        <p:nvSpPr>
          <p:cNvPr id="44" name="文本框 1"/>
          <p:cNvSpPr txBox="1"/>
          <p:nvPr/>
        </p:nvSpPr>
        <p:spPr>
          <a:xfrm>
            <a:off x="3561347" y="2560053"/>
            <a:ext cx="962242" cy="250825"/>
          </a:xfrm>
          <a:prstGeom prst="rect">
            <a:avLst/>
          </a:prstGeom>
          <a:solidFill>
            <a:srgbClr val="033455"/>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zh-CN" altLang="zh-CN" sz="1400" b="1" kern="100" dirty="0">
                <a:solidFill>
                  <a:schemeClr val="lt1"/>
                </a:solidFill>
              </a:rPr>
              <a:t>因素性质</a:t>
            </a:r>
          </a:p>
        </p:txBody>
      </p:sp>
      <p:cxnSp>
        <p:nvCxnSpPr>
          <p:cNvPr id="6" name="直接连接符 5"/>
          <p:cNvCxnSpPr/>
          <p:nvPr/>
        </p:nvCxnSpPr>
        <p:spPr>
          <a:xfrm>
            <a:off x="2050181" y="2300438"/>
            <a:ext cx="2704699" cy="128978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TextBox 17">
            <a:extLst>
              <a:ext uri="{FF2B5EF4-FFF2-40B4-BE49-F238E27FC236}">
                <a16:creationId xmlns:a16="http://schemas.microsoft.com/office/drawing/2014/main" id="{6A2C7FB5-EE08-43CC-99D0-FC7B819ACAF0}"/>
              </a:ext>
            </a:extLst>
          </p:cNvPr>
          <p:cNvSpPr txBox="1"/>
          <p:nvPr/>
        </p:nvSpPr>
        <p:spPr>
          <a:xfrm>
            <a:off x="4273617" y="1610772"/>
            <a:ext cx="3753852" cy="400055"/>
          </a:xfrm>
          <a:prstGeom prst="rect">
            <a:avLst/>
          </a:prstGeom>
          <a:noFill/>
        </p:spPr>
        <p:txBody>
          <a:bodyPr wrap="square" lIns="91385" tIns="45693" rIns="91385" bIns="45693" rtlCol="0">
            <a:spAutoFit/>
          </a:bodyPr>
          <a:lstStyle/>
          <a:p>
            <a:r>
              <a:rPr lang="zh-CN" altLang="en-US" sz="2000" b="1" dirty="0">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rPr>
              <a:t>影响国家安全的基本因素</a:t>
            </a:r>
          </a:p>
        </p:txBody>
      </p:sp>
    </p:spTree>
    <p:extLst>
      <p:ext uri="{BB962C8B-B14F-4D97-AF65-F5344CB8AC3E}">
        <p14:creationId xmlns:p14="http://schemas.microsoft.com/office/powerpoint/2010/main" val="220327073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E9891813-F14D-47C1-B3A9-F4F4463FAEA9}"/>
              </a:ext>
            </a:extLst>
          </p:cNvPr>
          <p:cNvSpPr/>
          <p:nvPr/>
        </p:nvSpPr>
        <p:spPr>
          <a:xfrm>
            <a:off x="303461" y="336798"/>
            <a:ext cx="424954" cy="424954"/>
          </a:xfrm>
          <a:prstGeom prst="ellipse">
            <a:avLst/>
          </a:prstGeom>
          <a:solidFill>
            <a:srgbClr val="033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a:extLst>
              <a:ext uri="{FF2B5EF4-FFF2-40B4-BE49-F238E27FC236}">
                <a16:creationId xmlns:a16="http://schemas.microsoft.com/office/drawing/2014/main" id="{BBBC3749-C35C-45DD-B9AA-7C2F092547D2}"/>
              </a:ext>
            </a:extLst>
          </p:cNvPr>
          <p:cNvCxnSpPr>
            <a:cxnSpLocks/>
          </p:cNvCxnSpPr>
          <p:nvPr/>
        </p:nvCxnSpPr>
        <p:spPr>
          <a:xfrm>
            <a:off x="979166" y="761752"/>
            <a:ext cx="10323834" cy="0"/>
          </a:xfrm>
          <a:prstGeom prst="line">
            <a:avLst/>
          </a:prstGeom>
          <a:ln w="12700">
            <a:solidFill>
              <a:schemeClr val="tx1">
                <a:lumMod val="75000"/>
                <a:lumOff val="25000"/>
              </a:schemeClr>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文本框 2">
            <a:extLst>
              <a:ext uri="{FF2B5EF4-FFF2-40B4-BE49-F238E27FC236}">
                <a16:creationId xmlns:a16="http://schemas.microsoft.com/office/drawing/2014/main" id="{6BB96586-CC78-4050-9648-42A24C638759}"/>
              </a:ext>
            </a:extLst>
          </p:cNvPr>
          <p:cNvSpPr txBox="1"/>
          <p:nvPr/>
        </p:nvSpPr>
        <p:spPr>
          <a:xfrm>
            <a:off x="875874" y="276773"/>
            <a:ext cx="10427126" cy="535531"/>
          </a:xfrm>
          <a:prstGeom prst="rect">
            <a:avLst/>
          </a:prstGeom>
          <a:noFill/>
        </p:spPr>
        <p:txBody>
          <a:bodyPr wrap="square" rtlCol="0" anchor="ctr">
            <a:spAutoFit/>
          </a:bodyPr>
          <a:lstStyle/>
          <a:p>
            <a:pPr>
              <a:lnSpc>
                <a:spcPct val="120000"/>
              </a:lnSpc>
            </a:pPr>
            <a:r>
              <a:rPr lang="en-US" altLang="zh-CN" sz="2400" spc="300" dirty="0">
                <a:latin typeface="+mn-ea"/>
              </a:rPr>
              <a:t>3.</a:t>
            </a:r>
            <a:r>
              <a:rPr lang="zh-CN" altLang="en-US" sz="2400" spc="300" dirty="0">
                <a:latin typeface="+mn-ea"/>
              </a:rPr>
              <a:t>影响国家安全的基本因素 </a:t>
            </a:r>
            <a:r>
              <a:rPr lang="en-US" altLang="zh-CN" sz="1600" dirty="0">
                <a:solidFill>
                  <a:schemeClr val="tx1">
                    <a:lumMod val="75000"/>
                    <a:lumOff val="25000"/>
                  </a:schemeClr>
                </a:solidFill>
                <a:latin typeface="+mn-ea"/>
              </a:rPr>
              <a:t>Factors affecting national security</a:t>
            </a:r>
          </a:p>
        </p:txBody>
      </p:sp>
      <p:graphicFrame>
        <p:nvGraphicFramePr>
          <p:cNvPr id="3" name="表格 2"/>
          <p:cNvGraphicFramePr>
            <a:graphicFrameLocks noGrp="1"/>
          </p:cNvGraphicFramePr>
          <p:nvPr>
            <p:extLst>
              <p:ext uri="{D42A27DB-BD31-4B8C-83A1-F6EECF244321}">
                <p14:modId xmlns:p14="http://schemas.microsoft.com/office/powerpoint/2010/main" val="46313726"/>
              </p:ext>
            </p:extLst>
          </p:nvPr>
        </p:nvGraphicFramePr>
        <p:xfrm>
          <a:off x="2040556" y="2261937"/>
          <a:ext cx="8248851" cy="3768311"/>
        </p:xfrm>
        <a:graphic>
          <a:graphicData uri="http://schemas.openxmlformats.org/drawingml/2006/table">
            <a:tbl>
              <a:tblPr firstRow="1" firstCol="1" bandRow="1">
                <a:tableStyleId>{5C22544A-7EE6-4342-B048-85BDC9FD1C3A}</a:tableStyleId>
              </a:tblPr>
              <a:tblGrid>
                <a:gridCol w="2748971">
                  <a:extLst>
                    <a:ext uri="{9D8B030D-6E8A-4147-A177-3AD203B41FA5}">
                      <a16:colId xmlns:a16="http://schemas.microsoft.com/office/drawing/2014/main" val="20000"/>
                    </a:ext>
                  </a:extLst>
                </a:gridCol>
                <a:gridCol w="2749940">
                  <a:extLst>
                    <a:ext uri="{9D8B030D-6E8A-4147-A177-3AD203B41FA5}">
                      <a16:colId xmlns:a16="http://schemas.microsoft.com/office/drawing/2014/main" val="20001"/>
                    </a:ext>
                  </a:extLst>
                </a:gridCol>
                <a:gridCol w="1374970">
                  <a:extLst>
                    <a:ext uri="{9D8B030D-6E8A-4147-A177-3AD203B41FA5}">
                      <a16:colId xmlns:a16="http://schemas.microsoft.com/office/drawing/2014/main" val="20002"/>
                    </a:ext>
                  </a:extLst>
                </a:gridCol>
                <a:gridCol w="1374970">
                  <a:extLst>
                    <a:ext uri="{9D8B030D-6E8A-4147-A177-3AD203B41FA5}">
                      <a16:colId xmlns:a16="http://schemas.microsoft.com/office/drawing/2014/main" val="20003"/>
                    </a:ext>
                  </a:extLst>
                </a:gridCol>
              </a:tblGrid>
              <a:tr h="700372">
                <a:tc rowSpan="2">
                  <a:txBody>
                    <a:bodyPr/>
                    <a:lstStyle/>
                    <a:p>
                      <a:pPr algn="just">
                        <a:spcAft>
                          <a:spcPts val="0"/>
                        </a:spcAft>
                      </a:pPr>
                      <a:endParaRPr lang="zh-CN" sz="1050" kern="100" dirty="0">
                        <a:effectLst/>
                      </a:endParaRPr>
                    </a:p>
                  </a:txBody>
                  <a:tcPr marL="68580" marR="68580" marT="0" marB="0"/>
                </a:tc>
                <a:tc rowSpan="2">
                  <a:txBody>
                    <a:bodyPr/>
                    <a:lstStyle/>
                    <a:p>
                      <a:pPr algn="ctr">
                        <a:spcAft>
                          <a:spcPts val="0"/>
                        </a:spcAft>
                      </a:pPr>
                      <a:r>
                        <a:rPr lang="zh-CN" sz="1050" kern="100" dirty="0">
                          <a:effectLst/>
                        </a:rPr>
                        <a:t>自然因素</a:t>
                      </a:r>
                      <a:endParaRPr lang="zh-CN" sz="1050" kern="100" dirty="0">
                        <a:effectLst/>
                        <a:latin typeface="Calibri"/>
                        <a:ea typeface="宋体"/>
                        <a:cs typeface="Times New Roman"/>
                      </a:endParaRPr>
                    </a:p>
                  </a:txBody>
                  <a:tcPr marL="68580" marR="68580" marT="0" marB="0" anchor="ctr"/>
                </a:tc>
                <a:tc gridSpan="2">
                  <a:txBody>
                    <a:bodyPr/>
                    <a:lstStyle/>
                    <a:p>
                      <a:pPr algn="ctr">
                        <a:spcAft>
                          <a:spcPts val="0"/>
                        </a:spcAft>
                      </a:pPr>
                      <a:r>
                        <a:rPr lang="zh-CN" sz="1050" kern="100" dirty="0">
                          <a:effectLst/>
                        </a:rPr>
                        <a:t>社会因素</a:t>
                      </a:r>
                      <a:endParaRPr lang="zh-CN" sz="1050" kern="100" dirty="0">
                        <a:effectLst/>
                        <a:latin typeface="Calibri"/>
                        <a:ea typeface="宋体"/>
                        <a:cs typeface="Times New Roman"/>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0000"/>
                  </a:ext>
                </a:extLst>
              </a:tr>
              <a:tr h="700372">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zh-CN" altLang="en-US" sz="1050" kern="100" dirty="0">
                          <a:effectLst/>
                          <a:latin typeface="Calibri"/>
                          <a:ea typeface="宋体"/>
                          <a:cs typeface="Times New Roman"/>
                        </a:rPr>
                        <a:t>国内</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zh-CN" altLang="en-US" sz="1050" kern="100" dirty="0">
                          <a:effectLst/>
                          <a:latin typeface="Calibri"/>
                          <a:ea typeface="宋体"/>
                          <a:cs typeface="Times New Roman"/>
                        </a:rPr>
                        <a:t>国际</a:t>
                      </a:r>
                      <a:endParaRPr lang="zh-CN" sz="1050" kern="100" dirty="0">
                        <a:effectLst/>
                        <a:latin typeface="Calibri"/>
                        <a:ea typeface="宋体"/>
                        <a:cs typeface="Times New Roman"/>
                      </a:endParaRPr>
                    </a:p>
                  </a:txBody>
                  <a:tcPr marL="68580" marR="68580" marT="0" marB="0" anchor="ctr"/>
                </a:tc>
                <a:extLst>
                  <a:ext uri="{0D108BD9-81ED-4DB2-BD59-A6C34878D82A}">
                    <a16:rowId xmlns:a16="http://schemas.microsoft.com/office/drawing/2014/main" val="10001"/>
                  </a:ext>
                </a:extLst>
              </a:tr>
              <a:tr h="795133">
                <a:tc>
                  <a:txBody>
                    <a:bodyPr/>
                    <a:lstStyle/>
                    <a:p>
                      <a:pPr algn="ctr">
                        <a:spcAft>
                          <a:spcPts val="0"/>
                        </a:spcAft>
                      </a:pPr>
                      <a:r>
                        <a:rPr lang="zh-CN" sz="1050" kern="100">
                          <a:effectLst/>
                        </a:rPr>
                        <a:t>影响因素</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 </a:t>
                      </a:r>
                      <a:r>
                        <a:rPr lang="zh-CN" altLang="en-US" sz="1050" kern="100" dirty="0">
                          <a:effectLst/>
                        </a:rPr>
                        <a:t>国土面积、地理位置、自然资源、气候条件地形地貌等</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zh-CN" altLang="en-US" sz="1050" kern="100" dirty="0">
                          <a:effectLst/>
                        </a:rPr>
                        <a:t>社会制度、大政方针、民族宗教、文化传统等</a:t>
                      </a:r>
                      <a:r>
                        <a:rPr lang="en-US" sz="1050" kern="100" dirty="0">
                          <a:effectLst/>
                        </a:rPr>
                        <a:t>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zh-CN" altLang="en-US" sz="1050" kern="100" dirty="0">
                          <a:effectLst/>
                          <a:latin typeface="Calibri"/>
                          <a:ea typeface="宋体"/>
                          <a:cs typeface="Times New Roman"/>
                        </a:rPr>
                        <a:t>时代主题、世界格局、国际秩序、邻国关系等</a:t>
                      </a:r>
                      <a:endParaRPr lang="zh-CN" sz="1050" kern="100" dirty="0">
                        <a:effectLst/>
                        <a:latin typeface="Calibri"/>
                        <a:ea typeface="宋体"/>
                        <a:cs typeface="Times New Roman"/>
                      </a:endParaRPr>
                    </a:p>
                  </a:txBody>
                  <a:tcPr marL="68580" marR="68580" marT="0" marB="0" anchor="ctr"/>
                </a:tc>
                <a:extLst>
                  <a:ext uri="{0D108BD9-81ED-4DB2-BD59-A6C34878D82A}">
                    <a16:rowId xmlns:a16="http://schemas.microsoft.com/office/drawing/2014/main" val="10002"/>
                  </a:ext>
                </a:extLst>
              </a:tr>
              <a:tr h="602761">
                <a:tc>
                  <a:txBody>
                    <a:bodyPr/>
                    <a:lstStyle/>
                    <a:p>
                      <a:pPr algn="ctr">
                        <a:spcAft>
                          <a:spcPts val="0"/>
                        </a:spcAft>
                      </a:pPr>
                      <a:r>
                        <a:rPr lang="zh-CN" sz="1050" kern="100">
                          <a:effectLst/>
                        </a:rPr>
                        <a:t>危害因素</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zh-CN" altLang="en-US" sz="1050" kern="100" dirty="0">
                          <a:effectLst/>
                        </a:rPr>
                        <a:t>洪、涝、旱、震、虫、疫</a:t>
                      </a:r>
                      <a:r>
                        <a:rPr lang="en-US" sz="1050" kern="100" dirty="0">
                          <a:effectLst/>
                        </a:rPr>
                        <a:t> </a:t>
                      </a:r>
                      <a:r>
                        <a:rPr lang="zh-CN" altLang="en-US" sz="1050" kern="100" dirty="0">
                          <a:effectLst/>
                        </a:rPr>
                        <a:t>等</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zh-CN" altLang="en-US" sz="1050" kern="100" dirty="0">
                          <a:effectLst/>
                        </a:rPr>
                        <a:t>内忧：内战、分裂、破坏活动</a:t>
                      </a:r>
                      <a:r>
                        <a:rPr lang="en-US" sz="1050" kern="100" dirty="0">
                          <a:effectLst/>
                        </a:rPr>
                        <a:t>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zh-CN" altLang="en-US" sz="1050" kern="100" dirty="0">
                          <a:effectLst/>
                          <a:latin typeface="Calibri"/>
                          <a:ea typeface="宋体"/>
                          <a:cs typeface="Times New Roman"/>
                        </a:rPr>
                        <a:t>外患：军事入侵、政治颠覆、文化侵略、间谍情报等活动，包括国际恐怖主义活动等</a:t>
                      </a:r>
                      <a:endParaRPr lang="zh-CN" sz="1050" kern="100" dirty="0">
                        <a:effectLst/>
                        <a:latin typeface="Calibri"/>
                        <a:ea typeface="宋体"/>
                        <a:cs typeface="Times New Roman"/>
                      </a:endParaRPr>
                    </a:p>
                  </a:txBody>
                  <a:tcPr marL="68580" marR="68580" marT="0" marB="0" anchor="ctr"/>
                </a:tc>
                <a:extLst>
                  <a:ext uri="{0D108BD9-81ED-4DB2-BD59-A6C34878D82A}">
                    <a16:rowId xmlns:a16="http://schemas.microsoft.com/office/drawing/2014/main" val="10003"/>
                  </a:ext>
                </a:extLst>
              </a:tr>
              <a:tr h="772334">
                <a:tc>
                  <a:txBody>
                    <a:bodyPr/>
                    <a:lstStyle/>
                    <a:p>
                      <a:pPr algn="ctr">
                        <a:spcAft>
                          <a:spcPts val="0"/>
                        </a:spcAft>
                      </a:pPr>
                      <a:r>
                        <a:rPr lang="zh-CN" sz="1050" kern="100" dirty="0">
                          <a:effectLst/>
                        </a:rPr>
                        <a:t>保障因素</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zh-CN" altLang="en-US" sz="1050" kern="100" dirty="0">
                          <a:effectLst/>
                        </a:rPr>
                        <a:t>地形地貌地势等</a:t>
                      </a:r>
                      <a:r>
                        <a:rPr lang="en-US" sz="1050" kern="100" dirty="0">
                          <a:effectLst/>
                        </a:rPr>
                        <a:t>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zh-CN" altLang="en-US" sz="1050" kern="100" dirty="0">
                          <a:effectLst/>
                        </a:rPr>
                        <a:t>安全制度体系、安全思想理论、安全法制建设、安全战略谋划、安全宣传教育等</a:t>
                      </a:r>
                      <a:r>
                        <a:rPr lang="en-US" sz="1050" kern="100" dirty="0">
                          <a:effectLst/>
                        </a:rPr>
                        <a:t>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zh-CN" altLang="en-US" sz="1050" kern="100" dirty="0">
                          <a:effectLst/>
                          <a:latin typeface="Calibri"/>
                          <a:ea typeface="宋体"/>
                          <a:cs typeface="Times New Roman"/>
                        </a:rPr>
                        <a:t>军事盟友等</a:t>
                      </a:r>
                      <a:endParaRPr lang="zh-CN" sz="1050" kern="100" dirty="0">
                        <a:effectLst/>
                        <a:latin typeface="Calibri"/>
                        <a:ea typeface="宋体"/>
                        <a:cs typeface="Times New Roman"/>
                      </a:endParaRPr>
                    </a:p>
                  </a:txBody>
                  <a:tcPr marL="68580" marR="68580" marT="0" marB="0" anchor="ctr"/>
                </a:tc>
                <a:extLst>
                  <a:ext uri="{0D108BD9-81ED-4DB2-BD59-A6C34878D82A}">
                    <a16:rowId xmlns:a16="http://schemas.microsoft.com/office/drawing/2014/main" val="10004"/>
                  </a:ext>
                </a:extLst>
              </a:tr>
            </a:tbl>
          </a:graphicData>
        </a:graphic>
      </p:graphicFrame>
      <p:sp>
        <p:nvSpPr>
          <p:cNvPr id="36" name="文本框 1"/>
          <p:cNvSpPr txBox="1"/>
          <p:nvPr/>
        </p:nvSpPr>
        <p:spPr>
          <a:xfrm>
            <a:off x="2424276" y="3050941"/>
            <a:ext cx="1060066" cy="250825"/>
          </a:xfrm>
          <a:prstGeom prst="rect">
            <a:avLst/>
          </a:prstGeom>
          <a:solidFill>
            <a:srgbClr val="033455"/>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zh-CN" sz="1400" b="1" kern="100" dirty="0">
                <a:solidFill>
                  <a:schemeClr val="lt1"/>
                </a:solidFill>
              </a:rPr>
              <a:t>作用方向</a:t>
            </a:r>
          </a:p>
        </p:txBody>
      </p:sp>
      <p:sp>
        <p:nvSpPr>
          <p:cNvPr id="44" name="文本框 1"/>
          <p:cNvSpPr txBox="1"/>
          <p:nvPr/>
        </p:nvSpPr>
        <p:spPr>
          <a:xfrm>
            <a:off x="3561347" y="2560053"/>
            <a:ext cx="962242" cy="250825"/>
          </a:xfrm>
          <a:prstGeom prst="rect">
            <a:avLst/>
          </a:prstGeom>
          <a:solidFill>
            <a:srgbClr val="033455"/>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zh-CN" altLang="zh-CN" sz="1400" b="1" kern="100" dirty="0">
                <a:solidFill>
                  <a:schemeClr val="lt1"/>
                </a:solidFill>
              </a:rPr>
              <a:t>因素性质</a:t>
            </a:r>
          </a:p>
        </p:txBody>
      </p:sp>
      <p:cxnSp>
        <p:nvCxnSpPr>
          <p:cNvPr id="6" name="直接连接符 5"/>
          <p:cNvCxnSpPr/>
          <p:nvPr/>
        </p:nvCxnSpPr>
        <p:spPr>
          <a:xfrm>
            <a:off x="2050181" y="2300438"/>
            <a:ext cx="2704699" cy="128978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TextBox 17">
            <a:extLst>
              <a:ext uri="{FF2B5EF4-FFF2-40B4-BE49-F238E27FC236}">
                <a16:creationId xmlns:a16="http://schemas.microsoft.com/office/drawing/2014/main" id="{6A2C7FB5-EE08-43CC-99D0-FC7B819ACAF0}"/>
              </a:ext>
            </a:extLst>
          </p:cNvPr>
          <p:cNvSpPr txBox="1"/>
          <p:nvPr/>
        </p:nvSpPr>
        <p:spPr>
          <a:xfrm>
            <a:off x="4273617" y="1610772"/>
            <a:ext cx="3753852" cy="400055"/>
          </a:xfrm>
          <a:prstGeom prst="rect">
            <a:avLst/>
          </a:prstGeom>
          <a:noFill/>
        </p:spPr>
        <p:txBody>
          <a:bodyPr wrap="square" lIns="91385" tIns="45693" rIns="91385" bIns="45693" rtlCol="0">
            <a:spAutoFit/>
          </a:bodyPr>
          <a:lstStyle/>
          <a:p>
            <a:r>
              <a:rPr lang="zh-CN" altLang="en-US" sz="2000" b="1" dirty="0">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rPr>
              <a:t>影响国家安全的基本因素</a:t>
            </a:r>
          </a:p>
        </p:txBody>
      </p:sp>
    </p:spTree>
    <p:extLst>
      <p:ext uri="{BB962C8B-B14F-4D97-AF65-F5344CB8AC3E}">
        <p14:creationId xmlns:p14="http://schemas.microsoft.com/office/powerpoint/2010/main" val="120515667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E9891813-F14D-47C1-B3A9-F4F4463FAEA9}"/>
              </a:ext>
            </a:extLst>
          </p:cNvPr>
          <p:cNvSpPr/>
          <p:nvPr/>
        </p:nvSpPr>
        <p:spPr>
          <a:xfrm>
            <a:off x="303461" y="336798"/>
            <a:ext cx="424954" cy="424954"/>
          </a:xfrm>
          <a:prstGeom prst="ellipse">
            <a:avLst/>
          </a:prstGeom>
          <a:solidFill>
            <a:srgbClr val="033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a:extLst>
              <a:ext uri="{FF2B5EF4-FFF2-40B4-BE49-F238E27FC236}">
                <a16:creationId xmlns:a16="http://schemas.microsoft.com/office/drawing/2014/main" id="{BBBC3749-C35C-45DD-B9AA-7C2F092547D2}"/>
              </a:ext>
            </a:extLst>
          </p:cNvPr>
          <p:cNvCxnSpPr>
            <a:cxnSpLocks/>
          </p:cNvCxnSpPr>
          <p:nvPr/>
        </p:nvCxnSpPr>
        <p:spPr>
          <a:xfrm>
            <a:off x="979166" y="761752"/>
            <a:ext cx="10323834" cy="0"/>
          </a:xfrm>
          <a:prstGeom prst="line">
            <a:avLst/>
          </a:prstGeom>
          <a:ln w="12700">
            <a:solidFill>
              <a:schemeClr val="tx1">
                <a:lumMod val="75000"/>
                <a:lumOff val="25000"/>
              </a:schemeClr>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文本框 2">
            <a:extLst>
              <a:ext uri="{FF2B5EF4-FFF2-40B4-BE49-F238E27FC236}">
                <a16:creationId xmlns:a16="http://schemas.microsoft.com/office/drawing/2014/main" id="{6BB96586-CC78-4050-9648-42A24C638759}"/>
              </a:ext>
            </a:extLst>
          </p:cNvPr>
          <p:cNvSpPr txBox="1"/>
          <p:nvPr/>
        </p:nvSpPr>
        <p:spPr>
          <a:xfrm>
            <a:off x="875874" y="276773"/>
            <a:ext cx="10427126" cy="535531"/>
          </a:xfrm>
          <a:prstGeom prst="rect">
            <a:avLst/>
          </a:prstGeom>
          <a:noFill/>
        </p:spPr>
        <p:txBody>
          <a:bodyPr wrap="square" rtlCol="0" anchor="ctr">
            <a:spAutoFit/>
          </a:bodyPr>
          <a:lstStyle/>
          <a:p>
            <a:pPr>
              <a:lnSpc>
                <a:spcPct val="120000"/>
              </a:lnSpc>
            </a:pPr>
            <a:r>
              <a:rPr lang="en-US" altLang="zh-CN" sz="2400" spc="300" dirty="0">
                <a:latin typeface="+mn-ea"/>
              </a:rPr>
              <a:t>3.</a:t>
            </a:r>
            <a:r>
              <a:rPr lang="zh-CN" altLang="en-US" sz="2400" spc="300" dirty="0">
                <a:latin typeface="+mn-ea"/>
              </a:rPr>
              <a:t>影响国家安全的基本因素 </a:t>
            </a:r>
            <a:r>
              <a:rPr lang="en-US" altLang="zh-CN" sz="1600" dirty="0">
                <a:solidFill>
                  <a:schemeClr val="tx1">
                    <a:lumMod val="75000"/>
                    <a:lumOff val="25000"/>
                  </a:schemeClr>
                </a:solidFill>
                <a:latin typeface="+mn-ea"/>
              </a:rPr>
              <a:t>Factors affecting national security</a:t>
            </a:r>
          </a:p>
        </p:txBody>
      </p:sp>
      <p:pic>
        <p:nvPicPr>
          <p:cNvPr id="10" name="图片 9" descr="C:\Users\cc\Desktop\1.jpg"/>
          <p:cNvPicPr/>
          <p:nvPr/>
        </p:nvPicPr>
        <p:blipFill>
          <a:blip r:embed="rId3">
            <a:extLst>
              <a:ext uri="{28A0092B-C50C-407E-A947-70E740481C1C}">
                <a14:useLocalDpi xmlns:a14="http://schemas.microsoft.com/office/drawing/2010/main" val="0"/>
              </a:ext>
            </a:extLst>
          </a:blip>
          <a:srcRect/>
          <a:stretch>
            <a:fillRect/>
          </a:stretch>
        </p:blipFill>
        <p:spPr bwMode="auto">
          <a:xfrm>
            <a:off x="728415" y="922737"/>
            <a:ext cx="10446516" cy="5468437"/>
          </a:xfrm>
          <a:prstGeom prst="rect">
            <a:avLst/>
          </a:prstGeom>
          <a:noFill/>
          <a:ln>
            <a:noFill/>
          </a:ln>
        </p:spPr>
      </p:pic>
    </p:spTree>
    <p:extLst>
      <p:ext uri="{BB962C8B-B14F-4D97-AF65-F5344CB8AC3E}">
        <p14:creationId xmlns:p14="http://schemas.microsoft.com/office/powerpoint/2010/main" val="425804003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E9891813-F14D-47C1-B3A9-F4F4463FAEA9}"/>
              </a:ext>
            </a:extLst>
          </p:cNvPr>
          <p:cNvSpPr/>
          <p:nvPr/>
        </p:nvSpPr>
        <p:spPr>
          <a:xfrm>
            <a:off x="303461" y="336798"/>
            <a:ext cx="424954" cy="424954"/>
          </a:xfrm>
          <a:prstGeom prst="ellipse">
            <a:avLst/>
          </a:prstGeom>
          <a:solidFill>
            <a:srgbClr val="033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a:extLst>
              <a:ext uri="{FF2B5EF4-FFF2-40B4-BE49-F238E27FC236}">
                <a16:creationId xmlns:a16="http://schemas.microsoft.com/office/drawing/2014/main" id="{BBBC3749-C35C-45DD-B9AA-7C2F092547D2}"/>
              </a:ext>
            </a:extLst>
          </p:cNvPr>
          <p:cNvCxnSpPr>
            <a:cxnSpLocks/>
          </p:cNvCxnSpPr>
          <p:nvPr/>
        </p:nvCxnSpPr>
        <p:spPr>
          <a:xfrm>
            <a:off x="979166" y="761752"/>
            <a:ext cx="10323834" cy="0"/>
          </a:xfrm>
          <a:prstGeom prst="line">
            <a:avLst/>
          </a:prstGeom>
          <a:ln w="12700">
            <a:solidFill>
              <a:schemeClr val="tx1">
                <a:lumMod val="75000"/>
                <a:lumOff val="25000"/>
              </a:schemeClr>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文本框 2">
            <a:extLst>
              <a:ext uri="{FF2B5EF4-FFF2-40B4-BE49-F238E27FC236}">
                <a16:creationId xmlns:a16="http://schemas.microsoft.com/office/drawing/2014/main" id="{6BB96586-CC78-4050-9648-42A24C638759}"/>
              </a:ext>
            </a:extLst>
          </p:cNvPr>
          <p:cNvSpPr txBox="1"/>
          <p:nvPr/>
        </p:nvSpPr>
        <p:spPr>
          <a:xfrm>
            <a:off x="875874" y="276773"/>
            <a:ext cx="10427126" cy="535531"/>
          </a:xfrm>
          <a:prstGeom prst="rect">
            <a:avLst/>
          </a:prstGeom>
          <a:noFill/>
        </p:spPr>
        <p:txBody>
          <a:bodyPr wrap="square" rtlCol="0" anchor="ctr">
            <a:spAutoFit/>
          </a:bodyPr>
          <a:lstStyle/>
          <a:p>
            <a:pPr>
              <a:lnSpc>
                <a:spcPct val="120000"/>
              </a:lnSpc>
            </a:pPr>
            <a:r>
              <a:rPr lang="en-US" altLang="zh-CN" sz="2400" spc="300" dirty="0">
                <a:latin typeface="+mn-ea"/>
              </a:rPr>
              <a:t>3.</a:t>
            </a:r>
            <a:r>
              <a:rPr lang="zh-CN" altLang="en-US" sz="2400" spc="300" dirty="0">
                <a:latin typeface="+mn-ea"/>
              </a:rPr>
              <a:t>影响国家安全的基本因素 </a:t>
            </a:r>
            <a:r>
              <a:rPr lang="en-US" altLang="zh-CN" sz="1600" dirty="0">
                <a:solidFill>
                  <a:schemeClr val="tx1">
                    <a:lumMod val="75000"/>
                    <a:lumOff val="25000"/>
                  </a:schemeClr>
                </a:solidFill>
                <a:latin typeface="+mn-ea"/>
              </a:rPr>
              <a:t>Factors affecting national security</a:t>
            </a:r>
          </a:p>
        </p:txBody>
      </p:sp>
      <p:graphicFrame>
        <p:nvGraphicFramePr>
          <p:cNvPr id="3" name="表格 2"/>
          <p:cNvGraphicFramePr>
            <a:graphicFrameLocks noGrp="1"/>
          </p:cNvGraphicFramePr>
          <p:nvPr>
            <p:extLst>
              <p:ext uri="{D42A27DB-BD31-4B8C-83A1-F6EECF244321}">
                <p14:modId xmlns:p14="http://schemas.microsoft.com/office/powerpoint/2010/main" val="2636909031"/>
              </p:ext>
            </p:extLst>
          </p:nvPr>
        </p:nvGraphicFramePr>
        <p:xfrm>
          <a:off x="2040556" y="2261937"/>
          <a:ext cx="8248851" cy="3768311"/>
        </p:xfrm>
        <a:graphic>
          <a:graphicData uri="http://schemas.openxmlformats.org/drawingml/2006/table">
            <a:tbl>
              <a:tblPr firstRow="1" firstCol="1" bandRow="1">
                <a:tableStyleId>{5C22544A-7EE6-4342-B048-85BDC9FD1C3A}</a:tableStyleId>
              </a:tblPr>
              <a:tblGrid>
                <a:gridCol w="2748971">
                  <a:extLst>
                    <a:ext uri="{9D8B030D-6E8A-4147-A177-3AD203B41FA5}">
                      <a16:colId xmlns:a16="http://schemas.microsoft.com/office/drawing/2014/main" val="20000"/>
                    </a:ext>
                  </a:extLst>
                </a:gridCol>
                <a:gridCol w="2749940">
                  <a:extLst>
                    <a:ext uri="{9D8B030D-6E8A-4147-A177-3AD203B41FA5}">
                      <a16:colId xmlns:a16="http://schemas.microsoft.com/office/drawing/2014/main" val="20001"/>
                    </a:ext>
                  </a:extLst>
                </a:gridCol>
                <a:gridCol w="1374970">
                  <a:extLst>
                    <a:ext uri="{9D8B030D-6E8A-4147-A177-3AD203B41FA5}">
                      <a16:colId xmlns:a16="http://schemas.microsoft.com/office/drawing/2014/main" val="20002"/>
                    </a:ext>
                  </a:extLst>
                </a:gridCol>
                <a:gridCol w="1374970">
                  <a:extLst>
                    <a:ext uri="{9D8B030D-6E8A-4147-A177-3AD203B41FA5}">
                      <a16:colId xmlns:a16="http://schemas.microsoft.com/office/drawing/2014/main" val="20003"/>
                    </a:ext>
                  </a:extLst>
                </a:gridCol>
              </a:tblGrid>
              <a:tr h="700372">
                <a:tc rowSpan="2">
                  <a:txBody>
                    <a:bodyPr/>
                    <a:lstStyle/>
                    <a:p>
                      <a:pPr algn="just">
                        <a:spcAft>
                          <a:spcPts val="0"/>
                        </a:spcAft>
                      </a:pPr>
                      <a:endParaRPr lang="zh-CN" sz="1050" kern="100" dirty="0">
                        <a:effectLst/>
                      </a:endParaRPr>
                    </a:p>
                  </a:txBody>
                  <a:tcPr marL="68580" marR="68580" marT="0" marB="0"/>
                </a:tc>
                <a:tc rowSpan="2">
                  <a:txBody>
                    <a:bodyPr/>
                    <a:lstStyle/>
                    <a:p>
                      <a:pPr algn="ctr">
                        <a:spcAft>
                          <a:spcPts val="0"/>
                        </a:spcAft>
                      </a:pPr>
                      <a:r>
                        <a:rPr lang="zh-CN" sz="1050" kern="100" dirty="0">
                          <a:effectLst/>
                        </a:rPr>
                        <a:t>自然因素</a:t>
                      </a:r>
                      <a:endParaRPr lang="zh-CN" sz="1050" kern="100" dirty="0">
                        <a:effectLst/>
                        <a:latin typeface="Calibri"/>
                        <a:ea typeface="宋体"/>
                        <a:cs typeface="Times New Roman"/>
                      </a:endParaRPr>
                    </a:p>
                  </a:txBody>
                  <a:tcPr marL="68580" marR="68580" marT="0" marB="0" anchor="ctr"/>
                </a:tc>
                <a:tc gridSpan="2">
                  <a:txBody>
                    <a:bodyPr/>
                    <a:lstStyle/>
                    <a:p>
                      <a:pPr algn="ctr">
                        <a:spcAft>
                          <a:spcPts val="0"/>
                        </a:spcAft>
                      </a:pPr>
                      <a:r>
                        <a:rPr lang="zh-CN" sz="1050" kern="100" dirty="0">
                          <a:effectLst/>
                        </a:rPr>
                        <a:t>社会因素</a:t>
                      </a:r>
                      <a:endParaRPr lang="zh-CN" sz="1050" kern="100" dirty="0">
                        <a:effectLst/>
                        <a:latin typeface="Calibri"/>
                        <a:ea typeface="宋体"/>
                        <a:cs typeface="Times New Roman"/>
                      </a:endParaRPr>
                    </a:p>
                  </a:txBody>
                  <a:tcPr marL="68580" marR="68580" marT="0" marB="0" anchor="ctr"/>
                </a:tc>
                <a:tc hMerge="1">
                  <a:txBody>
                    <a:bodyPr/>
                    <a:lstStyle/>
                    <a:p>
                      <a:endParaRPr lang="zh-CN" altLang="en-US"/>
                    </a:p>
                  </a:txBody>
                  <a:tcPr/>
                </a:tc>
                <a:extLst>
                  <a:ext uri="{0D108BD9-81ED-4DB2-BD59-A6C34878D82A}">
                    <a16:rowId xmlns:a16="http://schemas.microsoft.com/office/drawing/2014/main" val="10000"/>
                  </a:ext>
                </a:extLst>
              </a:tr>
              <a:tr h="700372">
                <a:tc vMerge="1">
                  <a:txBody>
                    <a:bodyPr/>
                    <a:lstStyle/>
                    <a:p>
                      <a:endParaRPr lang="zh-CN" altLang="en-US"/>
                    </a:p>
                  </a:txBody>
                  <a:tcPr/>
                </a:tc>
                <a:tc vMerge="1">
                  <a:txBody>
                    <a:bodyPr/>
                    <a:lstStyle/>
                    <a:p>
                      <a:endParaRPr lang="zh-CN" altLang="en-US"/>
                    </a:p>
                  </a:txBody>
                  <a:tcPr/>
                </a:tc>
                <a:tc>
                  <a:txBody>
                    <a:bodyPr/>
                    <a:lstStyle/>
                    <a:p>
                      <a:pPr algn="ctr">
                        <a:spcAft>
                          <a:spcPts val="0"/>
                        </a:spcAft>
                      </a:pPr>
                      <a:r>
                        <a:rPr lang="zh-CN" altLang="en-US" sz="1050" kern="100" dirty="0">
                          <a:effectLst/>
                          <a:latin typeface="Calibri"/>
                          <a:ea typeface="宋体"/>
                          <a:cs typeface="Times New Roman"/>
                        </a:rPr>
                        <a:t>国内</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zh-CN" altLang="en-US" sz="1050" kern="100" dirty="0">
                          <a:effectLst/>
                          <a:latin typeface="Calibri"/>
                          <a:ea typeface="宋体"/>
                          <a:cs typeface="Times New Roman"/>
                        </a:rPr>
                        <a:t>国际</a:t>
                      </a:r>
                      <a:endParaRPr lang="zh-CN" sz="1050" kern="100" dirty="0">
                        <a:effectLst/>
                        <a:latin typeface="Calibri"/>
                        <a:ea typeface="宋体"/>
                        <a:cs typeface="Times New Roman"/>
                      </a:endParaRPr>
                    </a:p>
                  </a:txBody>
                  <a:tcPr marL="68580" marR="68580" marT="0" marB="0" anchor="ctr"/>
                </a:tc>
                <a:extLst>
                  <a:ext uri="{0D108BD9-81ED-4DB2-BD59-A6C34878D82A}">
                    <a16:rowId xmlns:a16="http://schemas.microsoft.com/office/drawing/2014/main" val="10001"/>
                  </a:ext>
                </a:extLst>
              </a:tr>
              <a:tr h="795133">
                <a:tc>
                  <a:txBody>
                    <a:bodyPr/>
                    <a:lstStyle/>
                    <a:p>
                      <a:pPr algn="ctr">
                        <a:spcAft>
                          <a:spcPts val="0"/>
                        </a:spcAft>
                      </a:pPr>
                      <a:r>
                        <a:rPr lang="zh-CN" sz="1050" kern="100">
                          <a:effectLst/>
                        </a:rPr>
                        <a:t>影响因素</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en-US" sz="1050" kern="100" dirty="0">
                          <a:effectLst/>
                        </a:rPr>
                        <a:t> </a:t>
                      </a:r>
                      <a:r>
                        <a:rPr lang="zh-CN" altLang="en-US" sz="1050" kern="100" dirty="0">
                          <a:effectLst/>
                        </a:rPr>
                        <a:t>国土面积、地理位置、自然资源、气候条件地形地貌等</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zh-CN" altLang="en-US" sz="1050" kern="100" dirty="0">
                          <a:effectLst/>
                        </a:rPr>
                        <a:t>社会制度、大政方针、民族宗教、文化传统等</a:t>
                      </a:r>
                      <a:r>
                        <a:rPr lang="en-US" sz="1050" kern="100" dirty="0">
                          <a:effectLst/>
                        </a:rPr>
                        <a:t>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zh-CN" altLang="en-US" sz="1050" kern="100" dirty="0">
                          <a:effectLst/>
                          <a:latin typeface="Calibri"/>
                          <a:ea typeface="宋体"/>
                          <a:cs typeface="Times New Roman"/>
                        </a:rPr>
                        <a:t>时代主题、世界格局、国际秩序、邻国关系等</a:t>
                      </a:r>
                      <a:endParaRPr lang="zh-CN" sz="1050" kern="100" dirty="0">
                        <a:effectLst/>
                        <a:latin typeface="Calibri"/>
                        <a:ea typeface="宋体"/>
                        <a:cs typeface="Times New Roman"/>
                      </a:endParaRPr>
                    </a:p>
                  </a:txBody>
                  <a:tcPr marL="68580" marR="68580" marT="0" marB="0" anchor="ctr"/>
                </a:tc>
                <a:extLst>
                  <a:ext uri="{0D108BD9-81ED-4DB2-BD59-A6C34878D82A}">
                    <a16:rowId xmlns:a16="http://schemas.microsoft.com/office/drawing/2014/main" val="10002"/>
                  </a:ext>
                </a:extLst>
              </a:tr>
              <a:tr h="602761">
                <a:tc>
                  <a:txBody>
                    <a:bodyPr/>
                    <a:lstStyle/>
                    <a:p>
                      <a:pPr algn="ctr">
                        <a:spcAft>
                          <a:spcPts val="0"/>
                        </a:spcAft>
                      </a:pPr>
                      <a:r>
                        <a:rPr lang="zh-CN" sz="1050" kern="100">
                          <a:effectLst/>
                        </a:rPr>
                        <a:t>危害因素</a:t>
                      </a:r>
                      <a:endParaRPr lang="zh-CN" sz="1050" kern="100">
                        <a:effectLst/>
                        <a:latin typeface="Calibri"/>
                        <a:ea typeface="宋体"/>
                        <a:cs typeface="Times New Roman"/>
                      </a:endParaRPr>
                    </a:p>
                  </a:txBody>
                  <a:tcPr marL="68580" marR="68580" marT="0" marB="0" anchor="ctr"/>
                </a:tc>
                <a:tc>
                  <a:txBody>
                    <a:bodyPr/>
                    <a:lstStyle/>
                    <a:p>
                      <a:pPr algn="ctr">
                        <a:spcAft>
                          <a:spcPts val="0"/>
                        </a:spcAft>
                      </a:pPr>
                      <a:r>
                        <a:rPr lang="zh-CN" altLang="en-US" sz="1050" kern="100" dirty="0">
                          <a:effectLst/>
                        </a:rPr>
                        <a:t>洪、涝、旱、震、虫、疫</a:t>
                      </a:r>
                      <a:r>
                        <a:rPr lang="en-US" sz="1050" kern="100" dirty="0">
                          <a:effectLst/>
                        </a:rPr>
                        <a:t> </a:t>
                      </a:r>
                      <a:r>
                        <a:rPr lang="zh-CN" altLang="en-US" sz="1050" kern="100" dirty="0">
                          <a:effectLst/>
                        </a:rPr>
                        <a:t>等</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zh-CN" altLang="en-US" sz="1050" kern="100" dirty="0">
                          <a:effectLst/>
                        </a:rPr>
                        <a:t>内忧：内战、分裂、破坏活动</a:t>
                      </a:r>
                      <a:r>
                        <a:rPr lang="en-US" sz="1050" kern="100" dirty="0">
                          <a:effectLst/>
                        </a:rPr>
                        <a:t>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zh-CN" altLang="en-US" sz="1050" kern="100" dirty="0">
                          <a:effectLst/>
                          <a:latin typeface="Calibri"/>
                          <a:ea typeface="宋体"/>
                          <a:cs typeface="Times New Roman"/>
                        </a:rPr>
                        <a:t>外患：军事入侵、政治颠覆、文化侵略、间谍情报等活动，包括国际恐怖主义活动等</a:t>
                      </a:r>
                      <a:endParaRPr lang="zh-CN" sz="1050" kern="100" dirty="0">
                        <a:effectLst/>
                        <a:latin typeface="Calibri"/>
                        <a:ea typeface="宋体"/>
                        <a:cs typeface="Times New Roman"/>
                      </a:endParaRPr>
                    </a:p>
                  </a:txBody>
                  <a:tcPr marL="68580" marR="68580" marT="0" marB="0" anchor="ctr"/>
                </a:tc>
                <a:extLst>
                  <a:ext uri="{0D108BD9-81ED-4DB2-BD59-A6C34878D82A}">
                    <a16:rowId xmlns:a16="http://schemas.microsoft.com/office/drawing/2014/main" val="10003"/>
                  </a:ext>
                </a:extLst>
              </a:tr>
              <a:tr h="772334">
                <a:tc>
                  <a:txBody>
                    <a:bodyPr/>
                    <a:lstStyle/>
                    <a:p>
                      <a:pPr algn="ctr">
                        <a:spcAft>
                          <a:spcPts val="0"/>
                        </a:spcAft>
                      </a:pPr>
                      <a:r>
                        <a:rPr lang="zh-CN" sz="1050" kern="100" dirty="0">
                          <a:effectLst/>
                        </a:rPr>
                        <a:t>保障因素</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zh-CN" altLang="en-US" sz="1050" kern="100" dirty="0">
                          <a:effectLst/>
                        </a:rPr>
                        <a:t>地形地貌地势等</a:t>
                      </a:r>
                      <a:r>
                        <a:rPr lang="en-US" sz="1050" kern="100" dirty="0">
                          <a:effectLst/>
                        </a:rPr>
                        <a:t>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zh-CN" altLang="en-US" sz="1050" kern="100" dirty="0">
                          <a:effectLst/>
                        </a:rPr>
                        <a:t>安全制度体系、安全思想理论、安全法制建设、安全战略谋划、安全宣传教育等</a:t>
                      </a:r>
                      <a:r>
                        <a:rPr lang="en-US" sz="1050" kern="100" dirty="0">
                          <a:effectLst/>
                        </a:rPr>
                        <a:t> </a:t>
                      </a:r>
                      <a:endParaRPr lang="zh-CN" sz="1050" kern="100" dirty="0">
                        <a:effectLst/>
                        <a:latin typeface="Calibri"/>
                        <a:ea typeface="宋体"/>
                        <a:cs typeface="Times New Roman"/>
                      </a:endParaRPr>
                    </a:p>
                  </a:txBody>
                  <a:tcPr marL="68580" marR="68580" marT="0" marB="0" anchor="ctr"/>
                </a:tc>
                <a:tc>
                  <a:txBody>
                    <a:bodyPr/>
                    <a:lstStyle/>
                    <a:p>
                      <a:pPr algn="ctr">
                        <a:spcAft>
                          <a:spcPts val="0"/>
                        </a:spcAft>
                      </a:pPr>
                      <a:r>
                        <a:rPr lang="zh-CN" altLang="en-US" sz="1050" kern="100" dirty="0">
                          <a:effectLst/>
                          <a:latin typeface="Calibri"/>
                          <a:ea typeface="宋体"/>
                          <a:cs typeface="Times New Roman"/>
                        </a:rPr>
                        <a:t>军事盟友等</a:t>
                      </a:r>
                      <a:endParaRPr lang="zh-CN" sz="1050" kern="100" dirty="0">
                        <a:effectLst/>
                        <a:latin typeface="Calibri"/>
                        <a:ea typeface="宋体"/>
                        <a:cs typeface="Times New Roman"/>
                      </a:endParaRPr>
                    </a:p>
                  </a:txBody>
                  <a:tcPr marL="68580" marR="68580" marT="0" marB="0" anchor="ctr"/>
                </a:tc>
                <a:extLst>
                  <a:ext uri="{0D108BD9-81ED-4DB2-BD59-A6C34878D82A}">
                    <a16:rowId xmlns:a16="http://schemas.microsoft.com/office/drawing/2014/main" val="10004"/>
                  </a:ext>
                </a:extLst>
              </a:tr>
            </a:tbl>
          </a:graphicData>
        </a:graphic>
      </p:graphicFrame>
      <p:sp>
        <p:nvSpPr>
          <p:cNvPr id="36" name="文本框 1"/>
          <p:cNvSpPr txBox="1"/>
          <p:nvPr/>
        </p:nvSpPr>
        <p:spPr>
          <a:xfrm>
            <a:off x="2424276" y="3050941"/>
            <a:ext cx="1060066" cy="250825"/>
          </a:xfrm>
          <a:prstGeom prst="rect">
            <a:avLst/>
          </a:prstGeom>
          <a:solidFill>
            <a:srgbClr val="033455"/>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zh-CN" sz="1400" b="1" kern="100" dirty="0">
                <a:solidFill>
                  <a:schemeClr val="lt1"/>
                </a:solidFill>
              </a:rPr>
              <a:t>作用方向</a:t>
            </a:r>
          </a:p>
        </p:txBody>
      </p:sp>
      <p:sp>
        <p:nvSpPr>
          <p:cNvPr id="44" name="文本框 1"/>
          <p:cNvSpPr txBox="1"/>
          <p:nvPr/>
        </p:nvSpPr>
        <p:spPr>
          <a:xfrm>
            <a:off x="3561347" y="2560053"/>
            <a:ext cx="962242" cy="250825"/>
          </a:xfrm>
          <a:prstGeom prst="rect">
            <a:avLst/>
          </a:prstGeom>
          <a:solidFill>
            <a:srgbClr val="033455"/>
          </a:solidFill>
          <a:ln w="6350">
            <a:noFill/>
          </a:ln>
          <a:effectLst/>
        </p:spPr>
        <p:style>
          <a:lnRef idx="0">
            <a:schemeClr val="accent1"/>
          </a:lnRef>
          <a:fillRef idx="0">
            <a:schemeClr val="accen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just">
              <a:spcAft>
                <a:spcPts val="0"/>
              </a:spcAft>
            </a:pPr>
            <a:r>
              <a:rPr lang="zh-CN" altLang="zh-CN" sz="1400" b="1" kern="100" dirty="0">
                <a:solidFill>
                  <a:schemeClr val="lt1"/>
                </a:solidFill>
              </a:rPr>
              <a:t>因素性质</a:t>
            </a:r>
          </a:p>
        </p:txBody>
      </p:sp>
      <p:cxnSp>
        <p:nvCxnSpPr>
          <p:cNvPr id="6" name="直接连接符 5"/>
          <p:cNvCxnSpPr/>
          <p:nvPr/>
        </p:nvCxnSpPr>
        <p:spPr>
          <a:xfrm>
            <a:off x="2050181" y="2300438"/>
            <a:ext cx="2704699" cy="1289785"/>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45" name="TextBox 17">
            <a:extLst>
              <a:ext uri="{FF2B5EF4-FFF2-40B4-BE49-F238E27FC236}">
                <a16:creationId xmlns:a16="http://schemas.microsoft.com/office/drawing/2014/main" id="{6A2C7FB5-EE08-43CC-99D0-FC7B819ACAF0}"/>
              </a:ext>
            </a:extLst>
          </p:cNvPr>
          <p:cNvSpPr txBox="1"/>
          <p:nvPr/>
        </p:nvSpPr>
        <p:spPr>
          <a:xfrm>
            <a:off x="4273617" y="1610772"/>
            <a:ext cx="3753852" cy="400055"/>
          </a:xfrm>
          <a:prstGeom prst="rect">
            <a:avLst/>
          </a:prstGeom>
          <a:noFill/>
        </p:spPr>
        <p:txBody>
          <a:bodyPr wrap="square" lIns="91385" tIns="45693" rIns="91385" bIns="45693" rtlCol="0">
            <a:spAutoFit/>
          </a:bodyPr>
          <a:lstStyle/>
          <a:p>
            <a:r>
              <a:rPr lang="zh-CN" altLang="en-US" sz="2000" b="1" dirty="0">
                <a:solidFill>
                  <a:schemeClr val="tx1">
                    <a:lumMod val="95000"/>
                    <a:lumOff val="5000"/>
                  </a:schemeClr>
                </a:solidFill>
                <a:latin typeface="Agency FB" panose="020B0503020202020204" pitchFamily="34" charset="0"/>
                <a:ea typeface="微软雅黑" panose="020B0503020204020204" pitchFamily="34" charset="-122"/>
                <a:cs typeface="+mn-ea"/>
                <a:sym typeface="Agency FB" panose="020B0503020202020204" pitchFamily="34" charset="0"/>
              </a:rPr>
              <a:t>影响国家安全的基本因素</a:t>
            </a:r>
          </a:p>
        </p:txBody>
      </p:sp>
    </p:spTree>
    <p:extLst>
      <p:ext uri="{BB962C8B-B14F-4D97-AF65-F5344CB8AC3E}">
        <p14:creationId xmlns:p14="http://schemas.microsoft.com/office/powerpoint/2010/main" val="37697170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5F03F958-AE97-4130-8476-A73A6DA840B9}"/>
              </a:ext>
            </a:extLst>
          </p:cNvPr>
          <p:cNvSpPr/>
          <p:nvPr/>
        </p:nvSpPr>
        <p:spPr>
          <a:xfrm>
            <a:off x="0" y="4635500"/>
            <a:ext cx="12192000" cy="2222500"/>
          </a:xfrm>
          <a:prstGeom prst="rect">
            <a:avLst/>
          </a:prstGeom>
          <a:solidFill>
            <a:srgbClr val="033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4BC5B3DA-2A70-45A3-BBE5-BF0F90314800}"/>
              </a:ext>
            </a:extLst>
          </p:cNvPr>
          <p:cNvSpPr txBox="1"/>
          <p:nvPr/>
        </p:nvSpPr>
        <p:spPr>
          <a:xfrm>
            <a:off x="4125854" y="1881836"/>
            <a:ext cx="4092692" cy="768415"/>
          </a:xfrm>
          <a:prstGeom prst="rect">
            <a:avLst/>
          </a:prstGeom>
          <a:noFill/>
        </p:spPr>
        <p:txBody>
          <a:bodyPr wrap="square" rtlCol="0" anchor="ctr">
            <a:spAutoFit/>
          </a:bodyPr>
          <a:lstStyle/>
          <a:p>
            <a:pPr algn="ctr">
              <a:lnSpc>
                <a:spcPct val="120000"/>
              </a:lnSpc>
            </a:pPr>
            <a:r>
              <a:rPr lang="zh-CN" altLang="en-US" sz="4000" b="1" spc="300" dirty="0">
                <a:latin typeface="+mj-ea"/>
                <a:ea typeface="+mj-ea"/>
              </a:rPr>
              <a:t>第四部分</a:t>
            </a:r>
          </a:p>
        </p:txBody>
      </p:sp>
      <p:sp>
        <p:nvSpPr>
          <p:cNvPr id="20" name="文本框 19">
            <a:extLst>
              <a:ext uri="{FF2B5EF4-FFF2-40B4-BE49-F238E27FC236}">
                <a16:creationId xmlns:a16="http://schemas.microsoft.com/office/drawing/2014/main" id="{2CF01750-7A0D-4169-A63B-6877571FDD0D}"/>
              </a:ext>
            </a:extLst>
          </p:cNvPr>
          <p:cNvSpPr txBox="1"/>
          <p:nvPr/>
        </p:nvSpPr>
        <p:spPr>
          <a:xfrm>
            <a:off x="2051194" y="2584336"/>
            <a:ext cx="9150205" cy="904863"/>
          </a:xfrm>
          <a:prstGeom prst="rect">
            <a:avLst/>
          </a:prstGeom>
          <a:noFill/>
        </p:spPr>
        <p:txBody>
          <a:bodyPr wrap="square" rtlCol="0" anchor="ctr">
            <a:spAutoFit/>
          </a:bodyPr>
          <a:lstStyle/>
          <a:p>
            <a:pPr algn="ctr">
              <a:lnSpc>
                <a:spcPct val="120000"/>
              </a:lnSpc>
            </a:pPr>
            <a:r>
              <a:rPr lang="zh-CN" altLang="en-US" sz="4400" b="1" spc="300" dirty="0">
                <a:latin typeface="+mj-ea"/>
                <a:ea typeface="+mj-ea"/>
              </a:rPr>
              <a:t>维护国家安全的基本途径</a:t>
            </a:r>
            <a:r>
              <a:rPr lang="en-US" altLang="zh-CN" sz="4400" b="1" spc="300" dirty="0">
                <a:latin typeface="+mj-ea"/>
                <a:ea typeface="+mj-ea"/>
              </a:rPr>
              <a:t>(ATGC)</a:t>
            </a:r>
          </a:p>
        </p:txBody>
      </p:sp>
      <p:sp>
        <p:nvSpPr>
          <p:cNvPr id="21" name="矩形 20">
            <a:extLst>
              <a:ext uri="{FF2B5EF4-FFF2-40B4-BE49-F238E27FC236}">
                <a16:creationId xmlns:a16="http://schemas.microsoft.com/office/drawing/2014/main" id="{51BE9768-DA90-4E91-9EB2-FBCB00DC3F09}"/>
              </a:ext>
            </a:extLst>
          </p:cNvPr>
          <p:cNvSpPr/>
          <p:nvPr/>
        </p:nvSpPr>
        <p:spPr>
          <a:xfrm>
            <a:off x="3291114" y="3489199"/>
            <a:ext cx="5762172" cy="369332"/>
          </a:xfrm>
          <a:prstGeom prst="rect">
            <a:avLst/>
          </a:prstGeom>
        </p:spPr>
        <p:txBody>
          <a:bodyPr wrap="square">
            <a:spAutoFit/>
          </a:bodyPr>
          <a:lstStyle/>
          <a:p>
            <a:pPr algn="ctr"/>
            <a:r>
              <a:rPr lang="en-US" altLang="zh-CN" b="1" dirty="0">
                <a:cs typeface="Arial" panose="020B0604020202020204" pitchFamily="34" charset="0"/>
              </a:rPr>
              <a:t>Basic Way to Maintain national Security</a:t>
            </a:r>
            <a:endParaRPr lang="zh-CN" altLang="en-US" b="1" dirty="0">
              <a:cs typeface="Arial" panose="020B0604020202020204" pitchFamily="34" charset="0"/>
            </a:endParaRPr>
          </a:p>
        </p:txBody>
      </p:sp>
    </p:spTree>
    <p:extLst>
      <p:ext uri="{BB962C8B-B14F-4D97-AF65-F5344CB8AC3E}">
        <p14:creationId xmlns:p14="http://schemas.microsoft.com/office/powerpoint/2010/main" val="4145445085"/>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down)">
                                      <p:cBhvr>
                                        <p:cTn id="7" dur="500"/>
                                        <p:tgtEl>
                                          <p:spTgt spid="18"/>
                                        </p:tgtEl>
                                      </p:cBhvr>
                                    </p:animEffect>
                                  </p:childTnLst>
                                </p:cTn>
                              </p:par>
                            </p:childTnLst>
                          </p:cTn>
                        </p:par>
                        <p:par>
                          <p:cTn id="8" fill="hold">
                            <p:stCondLst>
                              <p:cond delay="500"/>
                            </p:stCondLst>
                            <p:childTnLst>
                              <p:par>
                                <p:cTn id="9" presetID="53" presetClass="entr" presetSubtype="16" fill="hold" grpId="0" nodeType="afterEffect">
                                  <p:stCondLst>
                                    <p:cond delay="0"/>
                                  </p:stCondLst>
                                  <p:iterate type="lt">
                                    <p:tmPct val="10000"/>
                                  </p:iterate>
                                  <p:childTnLst>
                                    <p:set>
                                      <p:cBhvr>
                                        <p:cTn id="10" dur="1" fill="hold">
                                          <p:stCondLst>
                                            <p:cond delay="0"/>
                                          </p:stCondLst>
                                        </p:cTn>
                                        <p:tgtEl>
                                          <p:spTgt spid="19"/>
                                        </p:tgtEl>
                                        <p:attrNameLst>
                                          <p:attrName>style.visibility</p:attrName>
                                        </p:attrNameLst>
                                      </p:cBhvr>
                                      <p:to>
                                        <p:strVal val="visible"/>
                                      </p:to>
                                    </p:set>
                                    <p:anim calcmode="lin" valueType="num">
                                      <p:cBhvr>
                                        <p:cTn id="11" dur="500" fill="hold"/>
                                        <p:tgtEl>
                                          <p:spTgt spid="19"/>
                                        </p:tgtEl>
                                        <p:attrNameLst>
                                          <p:attrName>ppt_w</p:attrName>
                                        </p:attrNameLst>
                                      </p:cBhvr>
                                      <p:tavLst>
                                        <p:tav tm="0">
                                          <p:val>
                                            <p:fltVal val="0"/>
                                          </p:val>
                                        </p:tav>
                                        <p:tav tm="100000">
                                          <p:val>
                                            <p:strVal val="#ppt_w"/>
                                          </p:val>
                                        </p:tav>
                                      </p:tavLst>
                                    </p:anim>
                                    <p:anim calcmode="lin" valueType="num">
                                      <p:cBhvr>
                                        <p:cTn id="12" dur="500" fill="hold"/>
                                        <p:tgtEl>
                                          <p:spTgt spid="19"/>
                                        </p:tgtEl>
                                        <p:attrNameLst>
                                          <p:attrName>ppt_h</p:attrName>
                                        </p:attrNameLst>
                                      </p:cBhvr>
                                      <p:tavLst>
                                        <p:tav tm="0">
                                          <p:val>
                                            <p:fltVal val="0"/>
                                          </p:val>
                                        </p:tav>
                                        <p:tav tm="100000">
                                          <p:val>
                                            <p:strVal val="#ppt_h"/>
                                          </p:val>
                                        </p:tav>
                                      </p:tavLst>
                                    </p:anim>
                                    <p:animEffect transition="in" filter="fade">
                                      <p:cBhvr>
                                        <p:cTn id="13" dur="500"/>
                                        <p:tgtEl>
                                          <p:spTgt spid="19"/>
                                        </p:tgtEl>
                                      </p:cBhvr>
                                    </p:animEffect>
                                  </p:childTnLst>
                                </p:cTn>
                              </p:par>
                            </p:childTnLst>
                          </p:cTn>
                        </p:par>
                        <p:par>
                          <p:cTn id="14" fill="hold">
                            <p:stCondLst>
                              <p:cond delay="1150"/>
                            </p:stCondLst>
                            <p:childTnLst>
                              <p:par>
                                <p:cTn id="15" presetID="53" presetClass="entr" presetSubtype="16" fill="hold" grpId="0" nodeType="afterEffect">
                                  <p:stCondLst>
                                    <p:cond delay="0"/>
                                  </p:stCondLst>
                                  <p:iterate type="lt">
                                    <p:tmPct val="10000"/>
                                  </p:iterate>
                                  <p:childTnLst>
                                    <p:set>
                                      <p:cBhvr>
                                        <p:cTn id="16" dur="1" fill="hold">
                                          <p:stCondLst>
                                            <p:cond delay="0"/>
                                          </p:stCondLst>
                                        </p:cTn>
                                        <p:tgtEl>
                                          <p:spTgt spid="20"/>
                                        </p:tgtEl>
                                        <p:attrNameLst>
                                          <p:attrName>style.visibility</p:attrName>
                                        </p:attrNameLst>
                                      </p:cBhvr>
                                      <p:to>
                                        <p:strVal val="visible"/>
                                      </p:to>
                                    </p:set>
                                    <p:anim calcmode="lin" valueType="num">
                                      <p:cBhvr>
                                        <p:cTn id="17" dur="500" fill="hold"/>
                                        <p:tgtEl>
                                          <p:spTgt spid="20"/>
                                        </p:tgtEl>
                                        <p:attrNameLst>
                                          <p:attrName>ppt_w</p:attrName>
                                        </p:attrNameLst>
                                      </p:cBhvr>
                                      <p:tavLst>
                                        <p:tav tm="0">
                                          <p:val>
                                            <p:fltVal val="0"/>
                                          </p:val>
                                        </p:tav>
                                        <p:tav tm="100000">
                                          <p:val>
                                            <p:strVal val="#ppt_w"/>
                                          </p:val>
                                        </p:tav>
                                      </p:tavLst>
                                    </p:anim>
                                    <p:anim calcmode="lin" valueType="num">
                                      <p:cBhvr>
                                        <p:cTn id="18" dur="500" fill="hold"/>
                                        <p:tgtEl>
                                          <p:spTgt spid="20"/>
                                        </p:tgtEl>
                                        <p:attrNameLst>
                                          <p:attrName>ppt_h</p:attrName>
                                        </p:attrNameLst>
                                      </p:cBhvr>
                                      <p:tavLst>
                                        <p:tav tm="0">
                                          <p:val>
                                            <p:fltVal val="0"/>
                                          </p:val>
                                        </p:tav>
                                        <p:tav tm="100000">
                                          <p:val>
                                            <p:strVal val="#ppt_h"/>
                                          </p:val>
                                        </p:tav>
                                      </p:tavLst>
                                    </p:anim>
                                    <p:animEffect transition="in" filter="fade">
                                      <p:cBhvr>
                                        <p:cTn id="19" dur="500"/>
                                        <p:tgtEl>
                                          <p:spTgt spid="20"/>
                                        </p:tgtEl>
                                      </p:cBhvr>
                                    </p:animEffect>
                                  </p:childTnLst>
                                </p:cTn>
                              </p:par>
                            </p:childTnLst>
                          </p:cTn>
                        </p:par>
                        <p:par>
                          <p:cTn id="20" fill="hold">
                            <p:stCondLst>
                              <p:cond delay="2450"/>
                            </p:stCondLst>
                            <p:childTnLst>
                              <p:par>
                                <p:cTn id="21" presetID="37" presetClass="entr" presetSubtype="0" fill="hold" grpId="0" nodeType="afterEffect">
                                  <p:stCondLst>
                                    <p:cond delay="0"/>
                                  </p:stCondLst>
                                  <p:childTnLst>
                                    <p:set>
                                      <p:cBhvr>
                                        <p:cTn id="22" dur="1" fill="hold">
                                          <p:stCondLst>
                                            <p:cond delay="0"/>
                                          </p:stCondLst>
                                        </p:cTn>
                                        <p:tgtEl>
                                          <p:spTgt spid="21"/>
                                        </p:tgtEl>
                                        <p:attrNameLst>
                                          <p:attrName>style.visibility</p:attrName>
                                        </p:attrNameLst>
                                      </p:cBhvr>
                                      <p:to>
                                        <p:strVal val="visible"/>
                                      </p:to>
                                    </p:set>
                                    <p:animEffect transition="in" filter="fade">
                                      <p:cBhvr>
                                        <p:cTn id="23" dur="1000"/>
                                        <p:tgtEl>
                                          <p:spTgt spid="21"/>
                                        </p:tgtEl>
                                      </p:cBhvr>
                                    </p:animEffect>
                                    <p:anim calcmode="lin" valueType="num">
                                      <p:cBhvr>
                                        <p:cTn id="24" dur="1000" fill="hold"/>
                                        <p:tgtEl>
                                          <p:spTgt spid="21"/>
                                        </p:tgtEl>
                                        <p:attrNameLst>
                                          <p:attrName>ppt_x</p:attrName>
                                        </p:attrNameLst>
                                      </p:cBhvr>
                                      <p:tavLst>
                                        <p:tav tm="0">
                                          <p:val>
                                            <p:strVal val="#ppt_x"/>
                                          </p:val>
                                        </p:tav>
                                        <p:tav tm="100000">
                                          <p:val>
                                            <p:strVal val="#ppt_x"/>
                                          </p:val>
                                        </p:tav>
                                      </p:tavLst>
                                    </p:anim>
                                    <p:anim calcmode="lin" valueType="num">
                                      <p:cBhvr>
                                        <p:cTn id="25" dur="900" decel="100000" fill="hold"/>
                                        <p:tgtEl>
                                          <p:spTgt spid="21"/>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2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p:bldP spid="2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E9891813-F14D-47C1-B3A9-F4F4463FAEA9}"/>
              </a:ext>
            </a:extLst>
          </p:cNvPr>
          <p:cNvSpPr/>
          <p:nvPr/>
        </p:nvSpPr>
        <p:spPr>
          <a:xfrm>
            <a:off x="303461" y="336798"/>
            <a:ext cx="424954" cy="424954"/>
          </a:xfrm>
          <a:prstGeom prst="ellipse">
            <a:avLst/>
          </a:prstGeom>
          <a:solidFill>
            <a:srgbClr val="033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 name="直接连接符 3">
            <a:extLst>
              <a:ext uri="{FF2B5EF4-FFF2-40B4-BE49-F238E27FC236}">
                <a16:creationId xmlns:a16="http://schemas.microsoft.com/office/drawing/2014/main" id="{BBBC3749-C35C-45DD-B9AA-7C2F092547D2}"/>
              </a:ext>
            </a:extLst>
          </p:cNvPr>
          <p:cNvCxnSpPr>
            <a:cxnSpLocks/>
          </p:cNvCxnSpPr>
          <p:nvPr/>
        </p:nvCxnSpPr>
        <p:spPr>
          <a:xfrm>
            <a:off x="979166" y="761752"/>
            <a:ext cx="10323834" cy="0"/>
          </a:xfrm>
          <a:prstGeom prst="line">
            <a:avLst/>
          </a:prstGeom>
          <a:ln w="12700">
            <a:solidFill>
              <a:schemeClr val="tx1">
                <a:lumMod val="75000"/>
                <a:lumOff val="25000"/>
              </a:schemeClr>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文本框 2">
            <a:extLst>
              <a:ext uri="{FF2B5EF4-FFF2-40B4-BE49-F238E27FC236}">
                <a16:creationId xmlns:a16="http://schemas.microsoft.com/office/drawing/2014/main" id="{6BB96586-CC78-4050-9648-42A24C638759}"/>
              </a:ext>
            </a:extLst>
          </p:cNvPr>
          <p:cNvSpPr txBox="1"/>
          <p:nvPr/>
        </p:nvSpPr>
        <p:spPr>
          <a:xfrm>
            <a:off x="875874" y="276774"/>
            <a:ext cx="10427126" cy="535531"/>
          </a:xfrm>
          <a:prstGeom prst="rect">
            <a:avLst/>
          </a:prstGeom>
          <a:noFill/>
        </p:spPr>
        <p:txBody>
          <a:bodyPr wrap="square" rtlCol="0" anchor="ctr">
            <a:spAutoFit/>
          </a:bodyPr>
          <a:lstStyle/>
          <a:p>
            <a:pPr>
              <a:lnSpc>
                <a:spcPct val="120000"/>
              </a:lnSpc>
            </a:pPr>
            <a:r>
              <a:rPr lang="en-US" altLang="zh-CN" sz="2400" spc="300" dirty="0">
                <a:latin typeface="+mn-ea"/>
              </a:rPr>
              <a:t>4.</a:t>
            </a:r>
            <a:r>
              <a:rPr lang="zh-CN" altLang="en-US" sz="2400" spc="300" dirty="0">
                <a:latin typeface="+mn-ea"/>
              </a:rPr>
              <a:t>维护国家安全的基本途径措施 </a:t>
            </a:r>
            <a:r>
              <a:rPr lang="en-US" altLang="zh-CN" sz="1600" dirty="0">
                <a:solidFill>
                  <a:schemeClr val="tx1">
                    <a:lumMod val="75000"/>
                    <a:lumOff val="25000"/>
                  </a:schemeClr>
                </a:solidFill>
                <a:latin typeface="+mn-ea"/>
              </a:rPr>
              <a:t>Basic Way to Maintain national Security</a:t>
            </a:r>
          </a:p>
        </p:txBody>
      </p:sp>
      <p:grpSp>
        <p:nvGrpSpPr>
          <p:cNvPr id="10" name="组合 9">
            <a:extLst>
              <a:ext uri="{FF2B5EF4-FFF2-40B4-BE49-F238E27FC236}">
                <a16:creationId xmlns:a16="http://schemas.microsoft.com/office/drawing/2014/main" id="{609C8326-3D86-4093-8949-DEC48B0C550E}"/>
              </a:ext>
            </a:extLst>
          </p:cNvPr>
          <p:cNvGrpSpPr/>
          <p:nvPr/>
        </p:nvGrpSpPr>
        <p:grpSpPr>
          <a:xfrm>
            <a:off x="5325438" y="2352142"/>
            <a:ext cx="5977561" cy="1569660"/>
            <a:chOff x="3995936" y="2745020"/>
            <a:chExt cx="3482511" cy="1089248"/>
          </a:xfrm>
        </p:grpSpPr>
        <p:sp>
          <p:nvSpPr>
            <p:cNvPr id="11" name="Text Box 104">
              <a:extLst>
                <a:ext uri="{FF2B5EF4-FFF2-40B4-BE49-F238E27FC236}">
                  <a16:creationId xmlns:a16="http://schemas.microsoft.com/office/drawing/2014/main" id="{663D2902-63CA-422F-9224-75B14204073B}"/>
                </a:ext>
              </a:extLst>
            </p:cNvPr>
            <p:cNvSpPr txBox="1">
              <a:spLocks noChangeArrowheads="1"/>
            </p:cNvSpPr>
            <p:nvPr/>
          </p:nvSpPr>
          <p:spPr bwMode="auto">
            <a:xfrm>
              <a:off x="3995936" y="2786567"/>
              <a:ext cx="1053157" cy="640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ea typeface="宋体" charset="-122"/>
                </a:defRPr>
              </a:lvl1pPr>
              <a:lvl2pPr indent="457200">
                <a:defRPr>
                  <a:solidFill>
                    <a:schemeClr val="tx1"/>
                  </a:solidFill>
                  <a:latin typeface="Arial" charset="0"/>
                  <a:ea typeface="宋体" charset="-122"/>
                </a:defRPr>
              </a:lvl2pPr>
              <a:lvl3pPr marL="457200" indent="457200">
                <a:defRPr>
                  <a:solidFill>
                    <a:schemeClr val="tx1"/>
                  </a:solidFill>
                  <a:latin typeface="Arial" charset="0"/>
                  <a:ea typeface="宋体" charset="-122"/>
                </a:defRPr>
              </a:lvl3pPr>
              <a:lvl4pPr marL="587375" indent="784225">
                <a:defRPr>
                  <a:solidFill>
                    <a:schemeClr val="tx1"/>
                  </a:solidFill>
                  <a:latin typeface="Arial" charset="0"/>
                  <a:ea typeface="宋体" charset="-122"/>
                </a:defRPr>
              </a:lvl4pPr>
              <a:lvl5pPr marL="587375" indent="1241425">
                <a:defRPr>
                  <a:solidFill>
                    <a:schemeClr val="tx1"/>
                  </a:solidFill>
                  <a:latin typeface="Arial" charset="0"/>
                  <a:ea typeface="宋体" charset="-122"/>
                </a:defRPr>
              </a:lvl5pPr>
              <a:lvl6pPr marL="1044575" indent="1241425" fontAlgn="base">
                <a:spcBef>
                  <a:spcPct val="0"/>
                </a:spcBef>
                <a:spcAft>
                  <a:spcPct val="0"/>
                </a:spcAft>
                <a:defRPr>
                  <a:solidFill>
                    <a:schemeClr val="tx1"/>
                  </a:solidFill>
                  <a:latin typeface="Arial" charset="0"/>
                  <a:ea typeface="宋体" charset="-122"/>
                </a:defRPr>
              </a:lvl6pPr>
              <a:lvl7pPr marL="1501775" indent="1241425" fontAlgn="base">
                <a:spcBef>
                  <a:spcPct val="0"/>
                </a:spcBef>
                <a:spcAft>
                  <a:spcPct val="0"/>
                </a:spcAft>
                <a:defRPr>
                  <a:solidFill>
                    <a:schemeClr val="tx1"/>
                  </a:solidFill>
                  <a:latin typeface="Arial" charset="0"/>
                  <a:ea typeface="宋体" charset="-122"/>
                </a:defRPr>
              </a:lvl7pPr>
              <a:lvl8pPr marL="1958975" indent="1241425" fontAlgn="base">
                <a:spcBef>
                  <a:spcPct val="0"/>
                </a:spcBef>
                <a:spcAft>
                  <a:spcPct val="0"/>
                </a:spcAft>
                <a:defRPr>
                  <a:solidFill>
                    <a:schemeClr val="tx1"/>
                  </a:solidFill>
                  <a:latin typeface="Arial" charset="0"/>
                  <a:ea typeface="宋体" charset="-122"/>
                </a:defRPr>
              </a:lvl8pPr>
              <a:lvl9pPr marL="2416175" indent="1241425" fontAlgn="base">
                <a:spcBef>
                  <a:spcPct val="0"/>
                </a:spcBef>
                <a:spcAft>
                  <a:spcPct val="0"/>
                </a:spcAft>
                <a:defRPr>
                  <a:solidFill>
                    <a:schemeClr val="tx1"/>
                  </a:solidFill>
                  <a:latin typeface="Arial" charset="0"/>
                  <a:ea typeface="宋体" charset="-122"/>
                </a:defRPr>
              </a:lvl9pPr>
            </a:lstStyle>
            <a:p>
              <a:pPr algn="just">
                <a:defRPr/>
              </a:pPr>
              <a:r>
                <a:rPr lang="zh-CN" altLang="en-US" b="1" dirty="0">
                  <a:solidFill>
                    <a:schemeClr val="accent3"/>
                  </a:solidFill>
                  <a:latin typeface="Agency FB" panose="020B0503020202020204" pitchFamily="34" charset="0"/>
                  <a:ea typeface="微软雅黑" panose="020B0503020204020204" pitchFamily="34" charset="-122"/>
                  <a:cs typeface="+mn-ea"/>
                  <a:sym typeface="Agency FB" panose="020B0503020202020204" pitchFamily="34" charset="0"/>
                </a:rPr>
                <a:t>科学确立国家安全战略目标</a:t>
              </a:r>
              <a:endParaRPr lang="en-US" altLang="zh-CN" b="1" dirty="0">
                <a:solidFill>
                  <a:schemeClr val="accent3"/>
                </a:solidFill>
                <a:latin typeface="Agency FB" panose="020B0503020202020204" pitchFamily="34" charset="0"/>
                <a:ea typeface="微软雅黑" panose="020B0503020204020204" pitchFamily="34" charset="-122"/>
                <a:cs typeface="+mn-ea"/>
                <a:sym typeface="Agency FB" panose="020B0503020202020204" pitchFamily="34" charset="0"/>
              </a:endParaRPr>
            </a:p>
            <a:p>
              <a:pPr algn="just">
                <a:defRPr/>
              </a:pPr>
              <a:r>
                <a:rPr lang="en-US" altLang="zh-CN" b="1" dirty="0">
                  <a:solidFill>
                    <a:schemeClr val="accent3"/>
                  </a:solidFill>
                  <a:latin typeface="Agency FB" panose="020B0503020202020204" pitchFamily="34" charset="0"/>
                  <a:ea typeface="微软雅黑" panose="020B0503020204020204" pitchFamily="34" charset="-122"/>
                  <a:cs typeface="+mn-ea"/>
                  <a:sym typeface="Agency FB" panose="020B0503020202020204" pitchFamily="34" charset="0"/>
                </a:rPr>
                <a:t>Strategy Target</a:t>
              </a:r>
              <a:endParaRPr lang="zh-CN" altLang="en-US" b="1" dirty="0">
                <a:solidFill>
                  <a:schemeClr val="accent3"/>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12" name="矩形 18">
              <a:extLst>
                <a:ext uri="{FF2B5EF4-FFF2-40B4-BE49-F238E27FC236}">
                  <a16:creationId xmlns:a16="http://schemas.microsoft.com/office/drawing/2014/main" id="{4DBCFF4A-037B-4AD6-A674-2F69B1EEF211}"/>
                </a:ext>
              </a:extLst>
            </p:cNvPr>
            <p:cNvSpPr>
              <a:spLocks noChangeArrowheads="1"/>
            </p:cNvSpPr>
            <p:nvPr/>
          </p:nvSpPr>
          <p:spPr bwMode="auto">
            <a:xfrm>
              <a:off x="5143561" y="2745020"/>
              <a:ext cx="2334886" cy="1089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dirty="0">
                  <a:latin typeface="Agency FB" panose="020B0503020202020204" pitchFamily="34" charset="0"/>
                  <a:ea typeface="微软雅黑" panose="020B0503020204020204" pitchFamily="34" charset="-122"/>
                  <a:cs typeface="+mn-ea"/>
                  <a:sym typeface="Agency FB" panose="020B0503020202020204" pitchFamily="34" charset="0"/>
                </a:rPr>
                <a:t>国家安全战略目标是维护国家安全和发展利益所要达到的指标，要在能力与需求之间科学确立安全战略目标</a:t>
              </a:r>
            </a:p>
          </p:txBody>
        </p:sp>
      </p:grpSp>
      <p:grpSp>
        <p:nvGrpSpPr>
          <p:cNvPr id="13" name="组合 12">
            <a:extLst>
              <a:ext uri="{FF2B5EF4-FFF2-40B4-BE49-F238E27FC236}">
                <a16:creationId xmlns:a16="http://schemas.microsoft.com/office/drawing/2014/main" id="{84FB9DF5-5091-495D-8653-B299B6A6B0BC}"/>
              </a:ext>
            </a:extLst>
          </p:cNvPr>
          <p:cNvGrpSpPr/>
          <p:nvPr/>
        </p:nvGrpSpPr>
        <p:grpSpPr>
          <a:xfrm>
            <a:off x="4110803" y="1158681"/>
            <a:ext cx="5816968" cy="1089998"/>
            <a:chOff x="3152590" y="1916832"/>
            <a:chExt cx="3533609" cy="832955"/>
          </a:xfrm>
        </p:grpSpPr>
        <p:sp>
          <p:nvSpPr>
            <p:cNvPr id="14" name="Text Box 104">
              <a:extLst>
                <a:ext uri="{FF2B5EF4-FFF2-40B4-BE49-F238E27FC236}">
                  <a16:creationId xmlns:a16="http://schemas.microsoft.com/office/drawing/2014/main" id="{85D4072D-CA93-4C05-8EEB-54051D9A172F}"/>
                </a:ext>
              </a:extLst>
            </p:cNvPr>
            <p:cNvSpPr txBox="1">
              <a:spLocks noChangeArrowheads="1"/>
            </p:cNvSpPr>
            <p:nvPr/>
          </p:nvSpPr>
          <p:spPr bwMode="auto">
            <a:xfrm>
              <a:off x="3152590" y="1953270"/>
              <a:ext cx="1142228" cy="6407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ea typeface="宋体" charset="-122"/>
                </a:defRPr>
              </a:lvl1pPr>
              <a:lvl2pPr indent="457200">
                <a:defRPr>
                  <a:solidFill>
                    <a:schemeClr val="tx1"/>
                  </a:solidFill>
                  <a:latin typeface="Arial" charset="0"/>
                  <a:ea typeface="宋体" charset="-122"/>
                </a:defRPr>
              </a:lvl2pPr>
              <a:lvl3pPr marL="457200" indent="457200">
                <a:defRPr>
                  <a:solidFill>
                    <a:schemeClr val="tx1"/>
                  </a:solidFill>
                  <a:latin typeface="Arial" charset="0"/>
                  <a:ea typeface="宋体" charset="-122"/>
                </a:defRPr>
              </a:lvl3pPr>
              <a:lvl4pPr marL="587375" indent="784225">
                <a:defRPr>
                  <a:solidFill>
                    <a:schemeClr val="tx1"/>
                  </a:solidFill>
                  <a:latin typeface="Arial" charset="0"/>
                  <a:ea typeface="宋体" charset="-122"/>
                </a:defRPr>
              </a:lvl4pPr>
              <a:lvl5pPr marL="587375" indent="1241425">
                <a:defRPr>
                  <a:solidFill>
                    <a:schemeClr val="tx1"/>
                  </a:solidFill>
                  <a:latin typeface="Arial" charset="0"/>
                  <a:ea typeface="宋体" charset="-122"/>
                </a:defRPr>
              </a:lvl5pPr>
              <a:lvl6pPr marL="1044575" indent="1241425" fontAlgn="base">
                <a:spcBef>
                  <a:spcPct val="0"/>
                </a:spcBef>
                <a:spcAft>
                  <a:spcPct val="0"/>
                </a:spcAft>
                <a:defRPr>
                  <a:solidFill>
                    <a:schemeClr val="tx1"/>
                  </a:solidFill>
                  <a:latin typeface="Arial" charset="0"/>
                  <a:ea typeface="宋体" charset="-122"/>
                </a:defRPr>
              </a:lvl6pPr>
              <a:lvl7pPr marL="1501775" indent="1241425" fontAlgn="base">
                <a:spcBef>
                  <a:spcPct val="0"/>
                </a:spcBef>
                <a:spcAft>
                  <a:spcPct val="0"/>
                </a:spcAft>
                <a:defRPr>
                  <a:solidFill>
                    <a:schemeClr val="tx1"/>
                  </a:solidFill>
                  <a:latin typeface="Arial" charset="0"/>
                  <a:ea typeface="宋体" charset="-122"/>
                </a:defRPr>
              </a:lvl7pPr>
              <a:lvl8pPr marL="1958975" indent="1241425" fontAlgn="base">
                <a:spcBef>
                  <a:spcPct val="0"/>
                </a:spcBef>
                <a:spcAft>
                  <a:spcPct val="0"/>
                </a:spcAft>
                <a:defRPr>
                  <a:solidFill>
                    <a:schemeClr val="tx1"/>
                  </a:solidFill>
                  <a:latin typeface="Arial" charset="0"/>
                  <a:ea typeface="宋体" charset="-122"/>
                </a:defRPr>
              </a:lvl8pPr>
              <a:lvl9pPr marL="2416175" indent="1241425" fontAlgn="base">
                <a:spcBef>
                  <a:spcPct val="0"/>
                </a:spcBef>
                <a:spcAft>
                  <a:spcPct val="0"/>
                </a:spcAft>
                <a:defRPr>
                  <a:solidFill>
                    <a:schemeClr val="tx1"/>
                  </a:solidFill>
                  <a:latin typeface="Arial" charset="0"/>
                  <a:ea typeface="宋体" charset="-122"/>
                </a:defRPr>
              </a:lvl9pPr>
            </a:lstStyle>
            <a:p>
              <a:pPr algn="just">
                <a:defRPr/>
              </a:pPr>
              <a:r>
                <a:rPr lang="zh-CN" altLang="en-US" b="1" dirty="0">
                  <a:solidFill>
                    <a:schemeClr val="accent2"/>
                  </a:solidFill>
                  <a:latin typeface="Agency FB" panose="020B0503020202020204" pitchFamily="34" charset="0"/>
                  <a:ea typeface="微软雅黑" panose="020B0503020204020204" pitchFamily="34" charset="-122"/>
                  <a:cs typeface="+mn-ea"/>
                  <a:sym typeface="Agency FB" panose="020B0503020202020204" pitchFamily="34" charset="0"/>
                </a:rPr>
                <a:t>科学分析国家安全战略环境</a:t>
              </a:r>
              <a:endParaRPr lang="en-US" altLang="zh-CN" b="1" dirty="0">
                <a:solidFill>
                  <a:schemeClr val="accent2"/>
                </a:solidFill>
                <a:latin typeface="Agency FB" panose="020B0503020202020204" pitchFamily="34" charset="0"/>
                <a:ea typeface="微软雅黑" panose="020B0503020204020204" pitchFamily="34" charset="-122"/>
                <a:cs typeface="+mn-ea"/>
                <a:sym typeface="Agency FB" panose="020B0503020202020204" pitchFamily="34" charset="0"/>
              </a:endParaRPr>
            </a:p>
            <a:p>
              <a:pPr algn="just">
                <a:defRPr/>
              </a:pPr>
              <a:r>
                <a:rPr lang="en-US" altLang="zh-CN" b="1" dirty="0">
                  <a:solidFill>
                    <a:schemeClr val="accent2"/>
                  </a:solidFill>
                  <a:latin typeface="Agency FB" panose="020B0503020202020204" pitchFamily="34" charset="0"/>
                  <a:ea typeface="微软雅黑" panose="020B0503020204020204" pitchFamily="34" charset="-122"/>
                  <a:cs typeface="+mn-ea"/>
                  <a:sym typeface="Agency FB" panose="020B0503020202020204" pitchFamily="34" charset="0"/>
                </a:rPr>
                <a:t>Strategy Analysis</a:t>
              </a:r>
              <a:endParaRPr lang="zh-CN" altLang="en-US" b="1" dirty="0">
                <a:solidFill>
                  <a:schemeClr val="accent2"/>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15" name="矩形 18">
              <a:extLst>
                <a:ext uri="{FF2B5EF4-FFF2-40B4-BE49-F238E27FC236}">
                  <a16:creationId xmlns:a16="http://schemas.microsoft.com/office/drawing/2014/main" id="{DF0FE493-FE57-4934-A5CF-0EEE78D5B945}"/>
                </a:ext>
              </a:extLst>
            </p:cNvPr>
            <p:cNvSpPr>
              <a:spLocks noChangeArrowheads="1"/>
            </p:cNvSpPr>
            <p:nvPr/>
          </p:nvSpPr>
          <p:spPr bwMode="auto">
            <a:xfrm>
              <a:off x="4294819" y="1916832"/>
              <a:ext cx="2391380" cy="83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dirty="0">
                  <a:latin typeface="Agency FB" panose="020B0503020202020204" pitchFamily="34" charset="0"/>
                  <a:ea typeface="微软雅黑" panose="020B0503020204020204" pitchFamily="34" charset="-122"/>
                  <a:cs typeface="+mn-ea"/>
                  <a:sym typeface="Agency FB" panose="020B0503020202020204" pitchFamily="34" charset="0"/>
                </a:rPr>
                <a:t>包括国家安全形势、地缘安全环境、安全威胁、各国安全利益、国际战略格局等</a:t>
              </a:r>
            </a:p>
          </p:txBody>
        </p:sp>
      </p:grpSp>
      <p:grpSp>
        <p:nvGrpSpPr>
          <p:cNvPr id="16" name="组合 15">
            <a:extLst>
              <a:ext uri="{FF2B5EF4-FFF2-40B4-BE49-F238E27FC236}">
                <a16:creationId xmlns:a16="http://schemas.microsoft.com/office/drawing/2014/main" id="{6EFA648D-DA3F-4BF1-A18D-CBC817D09852}"/>
              </a:ext>
            </a:extLst>
          </p:cNvPr>
          <p:cNvGrpSpPr/>
          <p:nvPr/>
        </p:nvGrpSpPr>
        <p:grpSpPr>
          <a:xfrm>
            <a:off x="5344940" y="4039054"/>
            <a:ext cx="6720060" cy="1278567"/>
            <a:chOff x="4009477" y="3915638"/>
            <a:chExt cx="3455429" cy="887248"/>
          </a:xfrm>
        </p:grpSpPr>
        <p:sp>
          <p:nvSpPr>
            <p:cNvPr id="17" name="Text Box 104">
              <a:extLst>
                <a:ext uri="{FF2B5EF4-FFF2-40B4-BE49-F238E27FC236}">
                  <a16:creationId xmlns:a16="http://schemas.microsoft.com/office/drawing/2014/main" id="{17094DE6-8B07-4EFD-923A-3CD967FBEBEC}"/>
                </a:ext>
              </a:extLst>
            </p:cNvPr>
            <p:cNvSpPr txBox="1">
              <a:spLocks noChangeArrowheads="1"/>
            </p:cNvSpPr>
            <p:nvPr/>
          </p:nvSpPr>
          <p:spPr bwMode="auto">
            <a:xfrm>
              <a:off x="4009477" y="3969931"/>
              <a:ext cx="894100" cy="8329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ea typeface="宋体" charset="-122"/>
                </a:defRPr>
              </a:lvl1pPr>
              <a:lvl2pPr indent="457200">
                <a:defRPr>
                  <a:solidFill>
                    <a:schemeClr val="tx1"/>
                  </a:solidFill>
                  <a:latin typeface="Arial" charset="0"/>
                  <a:ea typeface="宋体" charset="-122"/>
                </a:defRPr>
              </a:lvl2pPr>
              <a:lvl3pPr marL="457200" indent="457200">
                <a:defRPr>
                  <a:solidFill>
                    <a:schemeClr val="tx1"/>
                  </a:solidFill>
                  <a:latin typeface="Arial" charset="0"/>
                  <a:ea typeface="宋体" charset="-122"/>
                </a:defRPr>
              </a:lvl3pPr>
              <a:lvl4pPr marL="587375" indent="784225">
                <a:defRPr>
                  <a:solidFill>
                    <a:schemeClr val="tx1"/>
                  </a:solidFill>
                  <a:latin typeface="Arial" charset="0"/>
                  <a:ea typeface="宋体" charset="-122"/>
                </a:defRPr>
              </a:lvl4pPr>
              <a:lvl5pPr marL="587375" indent="1241425">
                <a:defRPr>
                  <a:solidFill>
                    <a:schemeClr val="tx1"/>
                  </a:solidFill>
                  <a:latin typeface="Arial" charset="0"/>
                  <a:ea typeface="宋体" charset="-122"/>
                </a:defRPr>
              </a:lvl5pPr>
              <a:lvl6pPr marL="1044575" indent="1241425" fontAlgn="base">
                <a:spcBef>
                  <a:spcPct val="0"/>
                </a:spcBef>
                <a:spcAft>
                  <a:spcPct val="0"/>
                </a:spcAft>
                <a:defRPr>
                  <a:solidFill>
                    <a:schemeClr val="tx1"/>
                  </a:solidFill>
                  <a:latin typeface="Arial" charset="0"/>
                  <a:ea typeface="宋体" charset="-122"/>
                </a:defRPr>
              </a:lvl6pPr>
              <a:lvl7pPr marL="1501775" indent="1241425" fontAlgn="base">
                <a:spcBef>
                  <a:spcPct val="0"/>
                </a:spcBef>
                <a:spcAft>
                  <a:spcPct val="0"/>
                </a:spcAft>
                <a:defRPr>
                  <a:solidFill>
                    <a:schemeClr val="tx1"/>
                  </a:solidFill>
                  <a:latin typeface="Arial" charset="0"/>
                  <a:ea typeface="宋体" charset="-122"/>
                </a:defRPr>
              </a:lvl7pPr>
              <a:lvl8pPr marL="1958975" indent="1241425" fontAlgn="base">
                <a:spcBef>
                  <a:spcPct val="0"/>
                </a:spcBef>
                <a:spcAft>
                  <a:spcPct val="0"/>
                </a:spcAft>
                <a:defRPr>
                  <a:solidFill>
                    <a:schemeClr val="tx1"/>
                  </a:solidFill>
                  <a:latin typeface="Arial" charset="0"/>
                  <a:ea typeface="宋体" charset="-122"/>
                </a:defRPr>
              </a:lvl8pPr>
              <a:lvl9pPr marL="2416175" indent="1241425" fontAlgn="base">
                <a:spcBef>
                  <a:spcPct val="0"/>
                </a:spcBef>
                <a:spcAft>
                  <a:spcPct val="0"/>
                </a:spcAft>
                <a:defRPr>
                  <a:solidFill>
                    <a:schemeClr val="tx1"/>
                  </a:solidFill>
                  <a:latin typeface="Arial" charset="0"/>
                  <a:ea typeface="宋体" charset="-122"/>
                </a:defRPr>
              </a:lvl9pPr>
            </a:lstStyle>
            <a:p>
              <a:pPr algn="just">
                <a:defRPr/>
              </a:pPr>
              <a:r>
                <a:rPr lang="zh-CN" altLang="en-US" b="1" dirty="0">
                  <a:solidFill>
                    <a:schemeClr val="accent4"/>
                  </a:solidFill>
                  <a:latin typeface="Agency FB" panose="020B0503020202020204" pitchFamily="34" charset="0"/>
                  <a:ea typeface="微软雅黑" panose="020B0503020204020204" pitchFamily="34" charset="-122"/>
                  <a:cs typeface="+mn-ea"/>
                  <a:sym typeface="Agency FB" panose="020B0503020202020204" pitchFamily="34" charset="0"/>
                </a:rPr>
                <a:t>正确制定安全战略并实施科学指导</a:t>
              </a:r>
              <a:endParaRPr lang="en-US" altLang="zh-CN" b="1" dirty="0">
                <a:solidFill>
                  <a:schemeClr val="accent4"/>
                </a:solidFill>
                <a:latin typeface="Agency FB" panose="020B0503020202020204" pitchFamily="34" charset="0"/>
                <a:ea typeface="微软雅黑" panose="020B0503020204020204" pitchFamily="34" charset="-122"/>
                <a:cs typeface="+mn-ea"/>
                <a:sym typeface="Agency FB" panose="020B0503020202020204" pitchFamily="34" charset="0"/>
              </a:endParaRPr>
            </a:p>
            <a:p>
              <a:pPr algn="just">
                <a:defRPr/>
              </a:pPr>
              <a:r>
                <a:rPr lang="en-US" altLang="zh-CN" b="1" dirty="0">
                  <a:solidFill>
                    <a:schemeClr val="accent4"/>
                  </a:solidFill>
                  <a:latin typeface="Agency FB" panose="020B0503020202020204" pitchFamily="34" charset="0"/>
                  <a:ea typeface="微软雅黑" panose="020B0503020204020204" pitchFamily="34" charset="-122"/>
                  <a:cs typeface="+mn-ea"/>
                  <a:sym typeface="Agency FB" panose="020B0503020202020204" pitchFamily="34" charset="0"/>
                </a:rPr>
                <a:t>Strategy Guidance</a:t>
              </a:r>
              <a:endParaRPr lang="zh-CN" altLang="en-US" b="1" dirty="0">
                <a:solidFill>
                  <a:schemeClr val="accent4"/>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18" name="矩形 18">
              <a:extLst>
                <a:ext uri="{FF2B5EF4-FFF2-40B4-BE49-F238E27FC236}">
                  <a16:creationId xmlns:a16="http://schemas.microsoft.com/office/drawing/2014/main" id="{DBB9DB70-DC84-4D39-A950-02EF0892A9DF}"/>
                </a:ext>
              </a:extLst>
            </p:cNvPr>
            <p:cNvSpPr>
              <a:spLocks noChangeArrowheads="1"/>
            </p:cNvSpPr>
            <p:nvPr/>
          </p:nvSpPr>
          <p:spPr bwMode="auto">
            <a:xfrm>
              <a:off x="4903577" y="3915638"/>
              <a:ext cx="2561329" cy="8329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dirty="0">
                  <a:latin typeface="Agency FB" panose="020B0503020202020204" pitchFamily="34" charset="0"/>
                  <a:ea typeface="微软雅黑" panose="020B0503020204020204" pitchFamily="34" charset="-122"/>
                  <a:cs typeface="+mn-ea"/>
                  <a:sym typeface="Agency FB" panose="020B0503020202020204" pitchFamily="34" charset="0"/>
                </a:rPr>
                <a:t>按照研判形势</a:t>
              </a:r>
              <a:r>
                <a:rPr lang="en-US" altLang="zh-CN" sz="1600" dirty="0">
                  <a:latin typeface="Agency FB" panose="020B0503020202020204" pitchFamily="34" charset="0"/>
                  <a:ea typeface="微软雅黑" panose="020B0503020204020204" pitchFamily="34" charset="-122"/>
                  <a:cs typeface="+mn-ea"/>
                  <a:sym typeface="Agency FB" panose="020B0503020202020204" pitchFamily="34" charset="0"/>
                </a:rPr>
                <a:t>-</a:t>
              </a:r>
              <a:r>
                <a:rPr lang="zh-CN" altLang="en-US" sz="1600" dirty="0">
                  <a:latin typeface="Agency FB" panose="020B0503020202020204" pitchFamily="34" charset="0"/>
                  <a:ea typeface="微软雅黑" panose="020B0503020204020204" pitchFamily="34" charset="-122"/>
                  <a:cs typeface="+mn-ea"/>
                  <a:sym typeface="Agency FB" panose="020B0503020202020204" pitchFamily="34" charset="0"/>
                </a:rPr>
                <a:t>确立战略议题</a:t>
              </a:r>
              <a:r>
                <a:rPr lang="en-US" altLang="zh-CN" sz="1600" dirty="0">
                  <a:latin typeface="Agency FB" panose="020B0503020202020204" pitchFamily="34" charset="0"/>
                  <a:ea typeface="微软雅黑" panose="020B0503020204020204" pitchFamily="34" charset="-122"/>
                  <a:cs typeface="+mn-ea"/>
                  <a:sym typeface="Agency FB" panose="020B0503020202020204" pitchFamily="34" charset="0"/>
                </a:rPr>
                <a:t>-</a:t>
              </a:r>
              <a:r>
                <a:rPr lang="zh-CN" altLang="en-US" sz="1600" dirty="0">
                  <a:latin typeface="Agency FB" panose="020B0503020202020204" pitchFamily="34" charset="0"/>
                  <a:ea typeface="微软雅黑" panose="020B0503020204020204" pitchFamily="34" charset="-122"/>
                  <a:cs typeface="+mn-ea"/>
                  <a:sym typeface="Agency FB" panose="020B0503020202020204" pitchFamily="34" charset="0"/>
                </a:rPr>
                <a:t>定下战略决心</a:t>
              </a:r>
              <a:r>
                <a:rPr lang="en-US" altLang="zh-CN" sz="1600" dirty="0">
                  <a:latin typeface="Agency FB" panose="020B0503020202020204" pitchFamily="34" charset="0"/>
                  <a:ea typeface="微软雅黑" panose="020B0503020204020204" pitchFamily="34" charset="-122"/>
                  <a:cs typeface="+mn-ea"/>
                  <a:sym typeface="Agency FB" panose="020B0503020202020204" pitchFamily="34" charset="0"/>
                </a:rPr>
                <a:t>-</a:t>
              </a:r>
              <a:r>
                <a:rPr lang="zh-CN" altLang="en-US" sz="1600" dirty="0">
                  <a:latin typeface="Agency FB" panose="020B0503020202020204" pitchFamily="34" charset="0"/>
                  <a:ea typeface="微软雅黑" panose="020B0503020204020204" pitchFamily="34" charset="-122"/>
                  <a:cs typeface="+mn-ea"/>
                  <a:sym typeface="Agency FB" panose="020B0503020202020204" pitchFamily="34" charset="0"/>
                </a:rPr>
                <a:t>选择战略方案</a:t>
              </a:r>
              <a:r>
                <a:rPr lang="en-US" altLang="zh-CN" sz="1600" dirty="0">
                  <a:latin typeface="Agency FB" panose="020B0503020202020204" pitchFamily="34" charset="0"/>
                  <a:ea typeface="微软雅黑" panose="020B0503020204020204" pitchFamily="34" charset="-122"/>
                  <a:cs typeface="+mn-ea"/>
                  <a:sym typeface="Agency FB" panose="020B0503020202020204" pitchFamily="34" charset="0"/>
                </a:rPr>
                <a:t>-</a:t>
              </a:r>
              <a:r>
                <a:rPr lang="zh-CN" altLang="en-US" sz="1600" dirty="0">
                  <a:latin typeface="Agency FB" panose="020B0503020202020204" pitchFamily="34" charset="0"/>
                  <a:ea typeface="微软雅黑" panose="020B0503020204020204" pitchFamily="34" charset="-122"/>
                  <a:cs typeface="+mn-ea"/>
                  <a:sym typeface="Agency FB" panose="020B0503020202020204" pitchFamily="34" charset="0"/>
                </a:rPr>
                <a:t>做出战略计划</a:t>
              </a:r>
              <a:r>
                <a:rPr lang="en-US" altLang="zh-CN" sz="1600" dirty="0">
                  <a:latin typeface="Agency FB" panose="020B0503020202020204" pitchFamily="34" charset="0"/>
                  <a:ea typeface="微软雅黑" panose="020B0503020204020204" pitchFamily="34" charset="-122"/>
                  <a:cs typeface="+mn-ea"/>
                  <a:sym typeface="Agency FB" panose="020B0503020202020204" pitchFamily="34" charset="0"/>
                </a:rPr>
                <a:t>-</a:t>
              </a:r>
              <a:r>
                <a:rPr lang="zh-CN" altLang="en-US" sz="1600" dirty="0">
                  <a:latin typeface="Agency FB" panose="020B0503020202020204" pitchFamily="34" charset="0"/>
                  <a:ea typeface="微软雅黑" panose="020B0503020204020204" pitchFamily="34" charset="-122"/>
                  <a:cs typeface="+mn-ea"/>
                  <a:sym typeface="Agency FB" panose="020B0503020202020204" pitchFamily="34" charset="0"/>
                </a:rPr>
                <a:t>组织战略评估</a:t>
              </a:r>
              <a:r>
                <a:rPr lang="en-US" altLang="zh-CN" sz="1600" dirty="0">
                  <a:latin typeface="Agency FB" panose="020B0503020202020204" pitchFamily="34" charset="0"/>
                  <a:ea typeface="微软雅黑" panose="020B0503020204020204" pitchFamily="34" charset="-122"/>
                  <a:cs typeface="+mn-ea"/>
                  <a:sym typeface="Agency FB" panose="020B0503020202020204" pitchFamily="34" charset="0"/>
                </a:rPr>
                <a:t>-</a:t>
              </a:r>
              <a:r>
                <a:rPr lang="zh-CN" altLang="en-US" sz="1600" dirty="0">
                  <a:latin typeface="Agency FB" panose="020B0503020202020204" pitchFamily="34" charset="0"/>
                  <a:ea typeface="微软雅黑" panose="020B0503020204020204" pitchFamily="34" charset="-122"/>
                  <a:cs typeface="+mn-ea"/>
                  <a:sym typeface="Agency FB" panose="020B0503020202020204" pitchFamily="34" charset="0"/>
                </a:rPr>
                <a:t>颁布战略指令等环节实施</a:t>
              </a:r>
            </a:p>
          </p:txBody>
        </p:sp>
      </p:grpSp>
      <p:grpSp>
        <p:nvGrpSpPr>
          <p:cNvPr id="19" name="组合 18">
            <a:extLst>
              <a:ext uri="{FF2B5EF4-FFF2-40B4-BE49-F238E27FC236}">
                <a16:creationId xmlns:a16="http://schemas.microsoft.com/office/drawing/2014/main" id="{21471B76-8D22-4F86-BDCA-3F850336174C}"/>
              </a:ext>
            </a:extLst>
          </p:cNvPr>
          <p:cNvGrpSpPr/>
          <p:nvPr/>
        </p:nvGrpSpPr>
        <p:grpSpPr>
          <a:xfrm>
            <a:off x="4022998" y="5454145"/>
            <a:ext cx="6479902" cy="1200329"/>
            <a:chOff x="3091626" y="4897623"/>
            <a:chExt cx="3479180" cy="832955"/>
          </a:xfrm>
        </p:grpSpPr>
        <p:sp>
          <p:nvSpPr>
            <p:cNvPr id="20" name="Text Box 104">
              <a:extLst>
                <a:ext uri="{FF2B5EF4-FFF2-40B4-BE49-F238E27FC236}">
                  <a16:creationId xmlns:a16="http://schemas.microsoft.com/office/drawing/2014/main" id="{A2534D59-F8D4-4626-BE33-1703BF847789}"/>
                </a:ext>
              </a:extLst>
            </p:cNvPr>
            <p:cNvSpPr txBox="1">
              <a:spLocks noChangeArrowheads="1"/>
            </p:cNvSpPr>
            <p:nvPr/>
          </p:nvSpPr>
          <p:spPr bwMode="auto">
            <a:xfrm>
              <a:off x="3091626" y="4939598"/>
              <a:ext cx="904311" cy="6407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charset="0"/>
                  <a:ea typeface="宋体" charset="-122"/>
                </a:defRPr>
              </a:lvl1pPr>
              <a:lvl2pPr indent="457200">
                <a:defRPr>
                  <a:solidFill>
                    <a:schemeClr val="tx1"/>
                  </a:solidFill>
                  <a:latin typeface="Arial" charset="0"/>
                  <a:ea typeface="宋体" charset="-122"/>
                </a:defRPr>
              </a:lvl2pPr>
              <a:lvl3pPr marL="457200" indent="457200">
                <a:defRPr>
                  <a:solidFill>
                    <a:schemeClr val="tx1"/>
                  </a:solidFill>
                  <a:latin typeface="Arial" charset="0"/>
                  <a:ea typeface="宋体" charset="-122"/>
                </a:defRPr>
              </a:lvl3pPr>
              <a:lvl4pPr marL="587375" indent="784225">
                <a:defRPr>
                  <a:solidFill>
                    <a:schemeClr val="tx1"/>
                  </a:solidFill>
                  <a:latin typeface="Arial" charset="0"/>
                  <a:ea typeface="宋体" charset="-122"/>
                </a:defRPr>
              </a:lvl4pPr>
              <a:lvl5pPr marL="587375" indent="1241425">
                <a:defRPr>
                  <a:solidFill>
                    <a:schemeClr val="tx1"/>
                  </a:solidFill>
                  <a:latin typeface="Arial" charset="0"/>
                  <a:ea typeface="宋体" charset="-122"/>
                </a:defRPr>
              </a:lvl5pPr>
              <a:lvl6pPr marL="1044575" indent="1241425" fontAlgn="base">
                <a:spcBef>
                  <a:spcPct val="0"/>
                </a:spcBef>
                <a:spcAft>
                  <a:spcPct val="0"/>
                </a:spcAft>
                <a:defRPr>
                  <a:solidFill>
                    <a:schemeClr val="tx1"/>
                  </a:solidFill>
                  <a:latin typeface="Arial" charset="0"/>
                  <a:ea typeface="宋体" charset="-122"/>
                </a:defRPr>
              </a:lvl6pPr>
              <a:lvl7pPr marL="1501775" indent="1241425" fontAlgn="base">
                <a:spcBef>
                  <a:spcPct val="0"/>
                </a:spcBef>
                <a:spcAft>
                  <a:spcPct val="0"/>
                </a:spcAft>
                <a:defRPr>
                  <a:solidFill>
                    <a:schemeClr val="tx1"/>
                  </a:solidFill>
                  <a:latin typeface="Arial" charset="0"/>
                  <a:ea typeface="宋体" charset="-122"/>
                </a:defRPr>
              </a:lvl7pPr>
              <a:lvl8pPr marL="1958975" indent="1241425" fontAlgn="base">
                <a:spcBef>
                  <a:spcPct val="0"/>
                </a:spcBef>
                <a:spcAft>
                  <a:spcPct val="0"/>
                </a:spcAft>
                <a:defRPr>
                  <a:solidFill>
                    <a:schemeClr val="tx1"/>
                  </a:solidFill>
                  <a:latin typeface="Arial" charset="0"/>
                  <a:ea typeface="宋体" charset="-122"/>
                </a:defRPr>
              </a:lvl8pPr>
              <a:lvl9pPr marL="2416175" indent="1241425" fontAlgn="base">
                <a:spcBef>
                  <a:spcPct val="0"/>
                </a:spcBef>
                <a:spcAft>
                  <a:spcPct val="0"/>
                </a:spcAft>
                <a:defRPr>
                  <a:solidFill>
                    <a:schemeClr val="tx1"/>
                  </a:solidFill>
                  <a:latin typeface="Arial" charset="0"/>
                  <a:ea typeface="宋体" charset="-122"/>
                </a:defRPr>
              </a:lvl9pPr>
            </a:lstStyle>
            <a:p>
              <a:pPr algn="just">
                <a:defRPr/>
              </a:pPr>
              <a:r>
                <a:rPr lang="zh-CN" altLang="en-US" b="1" dirty="0">
                  <a:solidFill>
                    <a:schemeClr val="accent5"/>
                  </a:solidFill>
                  <a:latin typeface="Agency FB" panose="020B0503020202020204" pitchFamily="34" charset="0"/>
                  <a:ea typeface="微软雅黑" panose="020B0503020204020204" pitchFamily="34" charset="-122"/>
                  <a:cs typeface="+mn-ea"/>
                  <a:sym typeface="Agency FB" panose="020B0503020202020204" pitchFamily="34" charset="0"/>
                </a:rPr>
                <a:t>提高安全战略能力</a:t>
              </a:r>
              <a:endParaRPr lang="en-US" altLang="zh-CN" b="1" dirty="0">
                <a:solidFill>
                  <a:schemeClr val="accent5"/>
                </a:solidFill>
                <a:latin typeface="Agency FB" panose="020B0503020202020204" pitchFamily="34" charset="0"/>
                <a:ea typeface="微软雅黑" panose="020B0503020204020204" pitchFamily="34" charset="-122"/>
                <a:cs typeface="+mn-ea"/>
                <a:sym typeface="Agency FB" panose="020B0503020202020204" pitchFamily="34" charset="0"/>
              </a:endParaRPr>
            </a:p>
            <a:p>
              <a:pPr algn="just">
                <a:defRPr/>
              </a:pPr>
              <a:r>
                <a:rPr lang="en-US" altLang="zh-CN" b="1" dirty="0">
                  <a:solidFill>
                    <a:schemeClr val="accent5"/>
                  </a:solidFill>
                  <a:latin typeface="Agency FB" panose="020B0503020202020204" pitchFamily="34" charset="0"/>
                  <a:ea typeface="微软雅黑" panose="020B0503020204020204" pitchFamily="34" charset="-122"/>
                  <a:cs typeface="+mn-ea"/>
                  <a:sym typeface="Agency FB" panose="020B0503020202020204" pitchFamily="34" charset="0"/>
                </a:rPr>
                <a:t>Strategy Capability</a:t>
              </a:r>
              <a:endParaRPr lang="zh-CN" altLang="en-US" b="1" dirty="0">
                <a:solidFill>
                  <a:schemeClr val="accent5"/>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21" name="矩形 18">
              <a:extLst>
                <a:ext uri="{FF2B5EF4-FFF2-40B4-BE49-F238E27FC236}">
                  <a16:creationId xmlns:a16="http://schemas.microsoft.com/office/drawing/2014/main" id="{A31BBCCF-FCBE-49A2-A35B-98C50F8131A3}"/>
                </a:ext>
              </a:extLst>
            </p:cNvPr>
            <p:cNvSpPr>
              <a:spLocks noChangeArrowheads="1"/>
            </p:cNvSpPr>
            <p:nvPr/>
          </p:nvSpPr>
          <p:spPr bwMode="auto">
            <a:xfrm>
              <a:off x="4009477" y="4897623"/>
              <a:ext cx="2561329" cy="8329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dirty="0">
                  <a:latin typeface="Agency FB" panose="020B0503020202020204" pitchFamily="34" charset="0"/>
                  <a:ea typeface="微软雅黑" panose="020B0503020204020204" pitchFamily="34" charset="-122"/>
                  <a:cs typeface="+mn-ea"/>
                  <a:sym typeface="Agency FB" panose="020B0503020202020204" pitchFamily="34" charset="0"/>
                </a:rPr>
                <a:t>是指国家将包括国家安全战略力量在内的战略资源转化为实现国家安全战略目标的能力。</a:t>
              </a:r>
            </a:p>
          </p:txBody>
        </p:sp>
      </p:grpSp>
      <p:sp>
        <p:nvSpPr>
          <p:cNvPr id="22" name="椭圆 21">
            <a:extLst>
              <a:ext uri="{FF2B5EF4-FFF2-40B4-BE49-F238E27FC236}">
                <a16:creationId xmlns:a16="http://schemas.microsoft.com/office/drawing/2014/main" id="{511003ED-3D91-4147-80E8-B914E7DBC405}"/>
              </a:ext>
            </a:extLst>
          </p:cNvPr>
          <p:cNvSpPr/>
          <p:nvPr/>
        </p:nvSpPr>
        <p:spPr>
          <a:xfrm>
            <a:off x="1538758" y="2131633"/>
            <a:ext cx="3061268" cy="3062951"/>
          </a:xfrm>
          <a:prstGeom prst="ellipse">
            <a:avLst/>
          </a:prstGeom>
          <a:solidFill>
            <a:schemeClr val="bg1"/>
          </a:solidFill>
          <a:ln>
            <a:noFill/>
          </a:ln>
          <a:effectLst>
            <a:innerShdw blurRad="114300" dist="127000" dir="16200000">
              <a:prstClr val="black">
                <a:alpha val="40000"/>
              </a:prstClr>
            </a:innerShdw>
          </a:effectLst>
        </p:spPr>
        <p:txBody>
          <a:bodyPr vert="horz" wrap="square" lIns="91385" tIns="45693" rIns="91385" bIns="45693" numCol="1" anchor="t" anchorCtr="0" compatLnSpc="1">
            <a:prstTxWarp prst="textNoShape">
              <a:avLst/>
            </a:prstTxWarp>
          </a:bodyPr>
          <a:lstStyle/>
          <a:p>
            <a:endParaRPr lang="zh-CN" altLang="en-US">
              <a:sym typeface="Agency FB" panose="020B0503020202020204" pitchFamily="34" charset="0"/>
            </a:endParaRPr>
          </a:p>
        </p:txBody>
      </p:sp>
      <p:sp>
        <p:nvSpPr>
          <p:cNvPr id="23" name="Freeform 6">
            <a:extLst>
              <a:ext uri="{FF2B5EF4-FFF2-40B4-BE49-F238E27FC236}">
                <a16:creationId xmlns:a16="http://schemas.microsoft.com/office/drawing/2014/main" id="{B5D7E565-388E-4EE0-9757-713743B283EE}"/>
              </a:ext>
            </a:extLst>
          </p:cNvPr>
          <p:cNvSpPr>
            <a:spLocks/>
          </p:cNvSpPr>
          <p:nvPr/>
        </p:nvSpPr>
        <p:spPr bwMode="auto">
          <a:xfrm rot="20629266">
            <a:off x="2351688" y="1410934"/>
            <a:ext cx="1932403" cy="1935604"/>
          </a:xfrm>
          <a:custGeom>
            <a:avLst/>
            <a:gdLst>
              <a:gd name="T0" fmla="*/ 912 w 1310"/>
              <a:gd name="T1" fmla="*/ 87 h 1310"/>
              <a:gd name="T2" fmla="*/ 847 w 1310"/>
              <a:gd name="T3" fmla="*/ 243 h 1310"/>
              <a:gd name="T4" fmla="*/ 243 w 1310"/>
              <a:gd name="T5" fmla="*/ 847 h 1310"/>
              <a:gd name="T6" fmla="*/ 87 w 1310"/>
              <a:gd name="T7" fmla="*/ 912 h 1310"/>
              <a:gd name="T8" fmla="*/ 87 w 1310"/>
              <a:gd name="T9" fmla="*/ 1224 h 1310"/>
              <a:gd name="T10" fmla="*/ 399 w 1310"/>
              <a:gd name="T11" fmla="*/ 1224 h 1310"/>
              <a:gd name="T12" fmla="*/ 463 w 1310"/>
              <a:gd name="T13" fmla="*/ 1068 h 1310"/>
              <a:gd name="T14" fmla="*/ 463 w 1310"/>
              <a:gd name="T15" fmla="*/ 1068 h 1310"/>
              <a:gd name="T16" fmla="*/ 1068 w 1310"/>
              <a:gd name="T17" fmla="*/ 463 h 1310"/>
              <a:gd name="T18" fmla="*/ 1068 w 1310"/>
              <a:gd name="T19" fmla="*/ 463 h 1310"/>
              <a:gd name="T20" fmla="*/ 1224 w 1310"/>
              <a:gd name="T21" fmla="*/ 399 h 1310"/>
              <a:gd name="T22" fmla="*/ 1224 w 1310"/>
              <a:gd name="T23" fmla="*/ 87 h 1310"/>
              <a:gd name="T24" fmla="*/ 912 w 1310"/>
              <a:gd name="T25" fmla="*/ 87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0" h="1310">
                <a:moveTo>
                  <a:pt x="912" y="87"/>
                </a:moveTo>
                <a:cubicBezTo>
                  <a:pt x="869" y="130"/>
                  <a:pt x="847" y="186"/>
                  <a:pt x="847" y="243"/>
                </a:cubicBezTo>
                <a:cubicBezTo>
                  <a:pt x="847" y="463"/>
                  <a:pt x="463" y="847"/>
                  <a:pt x="243" y="847"/>
                </a:cubicBezTo>
                <a:cubicBezTo>
                  <a:pt x="186" y="847"/>
                  <a:pt x="130" y="869"/>
                  <a:pt x="87" y="912"/>
                </a:cubicBezTo>
                <a:cubicBezTo>
                  <a:pt x="0" y="998"/>
                  <a:pt x="0" y="1138"/>
                  <a:pt x="87" y="1224"/>
                </a:cubicBezTo>
                <a:cubicBezTo>
                  <a:pt x="173" y="1310"/>
                  <a:pt x="313" y="1310"/>
                  <a:pt x="399" y="1224"/>
                </a:cubicBezTo>
                <a:cubicBezTo>
                  <a:pt x="442" y="1181"/>
                  <a:pt x="463" y="1125"/>
                  <a:pt x="463" y="1068"/>
                </a:cubicBezTo>
                <a:cubicBezTo>
                  <a:pt x="463" y="1068"/>
                  <a:pt x="463" y="1068"/>
                  <a:pt x="463" y="1068"/>
                </a:cubicBezTo>
                <a:cubicBezTo>
                  <a:pt x="463" y="847"/>
                  <a:pt x="847" y="463"/>
                  <a:pt x="1068" y="463"/>
                </a:cubicBezTo>
                <a:cubicBezTo>
                  <a:pt x="1068" y="463"/>
                  <a:pt x="1068" y="463"/>
                  <a:pt x="1068" y="463"/>
                </a:cubicBezTo>
                <a:cubicBezTo>
                  <a:pt x="1125" y="463"/>
                  <a:pt x="1181" y="442"/>
                  <a:pt x="1224" y="399"/>
                </a:cubicBezTo>
                <a:cubicBezTo>
                  <a:pt x="1310" y="313"/>
                  <a:pt x="1310" y="173"/>
                  <a:pt x="1224" y="87"/>
                </a:cubicBezTo>
                <a:cubicBezTo>
                  <a:pt x="1138" y="0"/>
                  <a:pt x="998" y="0"/>
                  <a:pt x="912" y="87"/>
                </a:cubicBezTo>
                <a:close/>
              </a:path>
            </a:pathLst>
          </a:custGeom>
          <a:solidFill>
            <a:schemeClr val="accent2"/>
          </a:soli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5" tIns="45693" rIns="91385" bIns="45693" anchor="ctr"/>
          <a:lstStyle/>
          <a:p>
            <a:pPr algn="ctr"/>
            <a:endParaRPr lang="zh-CN" altLang="en-US">
              <a:sym typeface="Agency FB" panose="020B0503020202020204" pitchFamily="34" charset="0"/>
            </a:endParaRPr>
          </a:p>
        </p:txBody>
      </p:sp>
      <p:sp>
        <p:nvSpPr>
          <p:cNvPr id="24" name="Freeform 6">
            <a:extLst>
              <a:ext uri="{FF2B5EF4-FFF2-40B4-BE49-F238E27FC236}">
                <a16:creationId xmlns:a16="http://schemas.microsoft.com/office/drawing/2014/main" id="{C0AD93FD-6B26-400D-A5BE-D82DEF66C4CA}"/>
              </a:ext>
            </a:extLst>
          </p:cNvPr>
          <p:cNvSpPr>
            <a:spLocks/>
          </p:cNvSpPr>
          <p:nvPr/>
        </p:nvSpPr>
        <p:spPr bwMode="auto">
          <a:xfrm rot="1205907">
            <a:off x="3256626" y="2051466"/>
            <a:ext cx="1932403" cy="1935604"/>
          </a:xfrm>
          <a:custGeom>
            <a:avLst/>
            <a:gdLst>
              <a:gd name="T0" fmla="*/ 912 w 1310"/>
              <a:gd name="T1" fmla="*/ 87 h 1310"/>
              <a:gd name="T2" fmla="*/ 847 w 1310"/>
              <a:gd name="T3" fmla="*/ 243 h 1310"/>
              <a:gd name="T4" fmla="*/ 243 w 1310"/>
              <a:gd name="T5" fmla="*/ 847 h 1310"/>
              <a:gd name="T6" fmla="*/ 87 w 1310"/>
              <a:gd name="T7" fmla="*/ 912 h 1310"/>
              <a:gd name="T8" fmla="*/ 87 w 1310"/>
              <a:gd name="T9" fmla="*/ 1224 h 1310"/>
              <a:gd name="T10" fmla="*/ 399 w 1310"/>
              <a:gd name="T11" fmla="*/ 1224 h 1310"/>
              <a:gd name="T12" fmla="*/ 463 w 1310"/>
              <a:gd name="T13" fmla="*/ 1068 h 1310"/>
              <a:gd name="T14" fmla="*/ 463 w 1310"/>
              <a:gd name="T15" fmla="*/ 1068 h 1310"/>
              <a:gd name="T16" fmla="*/ 1068 w 1310"/>
              <a:gd name="T17" fmla="*/ 463 h 1310"/>
              <a:gd name="T18" fmla="*/ 1068 w 1310"/>
              <a:gd name="T19" fmla="*/ 463 h 1310"/>
              <a:gd name="T20" fmla="*/ 1224 w 1310"/>
              <a:gd name="T21" fmla="*/ 399 h 1310"/>
              <a:gd name="T22" fmla="*/ 1224 w 1310"/>
              <a:gd name="T23" fmla="*/ 87 h 1310"/>
              <a:gd name="T24" fmla="*/ 912 w 1310"/>
              <a:gd name="T25" fmla="*/ 87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0" h="1310">
                <a:moveTo>
                  <a:pt x="912" y="87"/>
                </a:moveTo>
                <a:cubicBezTo>
                  <a:pt x="869" y="130"/>
                  <a:pt x="847" y="186"/>
                  <a:pt x="847" y="243"/>
                </a:cubicBezTo>
                <a:cubicBezTo>
                  <a:pt x="847" y="463"/>
                  <a:pt x="463" y="847"/>
                  <a:pt x="243" y="847"/>
                </a:cubicBezTo>
                <a:cubicBezTo>
                  <a:pt x="186" y="847"/>
                  <a:pt x="130" y="869"/>
                  <a:pt x="87" y="912"/>
                </a:cubicBezTo>
                <a:cubicBezTo>
                  <a:pt x="0" y="998"/>
                  <a:pt x="0" y="1138"/>
                  <a:pt x="87" y="1224"/>
                </a:cubicBezTo>
                <a:cubicBezTo>
                  <a:pt x="173" y="1310"/>
                  <a:pt x="313" y="1310"/>
                  <a:pt x="399" y="1224"/>
                </a:cubicBezTo>
                <a:cubicBezTo>
                  <a:pt x="442" y="1181"/>
                  <a:pt x="463" y="1125"/>
                  <a:pt x="463" y="1068"/>
                </a:cubicBezTo>
                <a:cubicBezTo>
                  <a:pt x="463" y="1068"/>
                  <a:pt x="463" y="1068"/>
                  <a:pt x="463" y="1068"/>
                </a:cubicBezTo>
                <a:cubicBezTo>
                  <a:pt x="463" y="847"/>
                  <a:pt x="847" y="463"/>
                  <a:pt x="1068" y="463"/>
                </a:cubicBezTo>
                <a:cubicBezTo>
                  <a:pt x="1068" y="463"/>
                  <a:pt x="1068" y="463"/>
                  <a:pt x="1068" y="463"/>
                </a:cubicBezTo>
                <a:cubicBezTo>
                  <a:pt x="1125" y="463"/>
                  <a:pt x="1181" y="442"/>
                  <a:pt x="1224" y="399"/>
                </a:cubicBezTo>
                <a:cubicBezTo>
                  <a:pt x="1310" y="313"/>
                  <a:pt x="1310" y="173"/>
                  <a:pt x="1224" y="87"/>
                </a:cubicBezTo>
                <a:cubicBezTo>
                  <a:pt x="1138" y="0"/>
                  <a:pt x="998" y="0"/>
                  <a:pt x="912" y="87"/>
                </a:cubicBezTo>
                <a:close/>
              </a:path>
            </a:pathLst>
          </a:custGeom>
          <a:solidFill>
            <a:schemeClr val="accent3"/>
          </a:soli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5" tIns="45693" rIns="91385" bIns="45693" anchor="ctr"/>
          <a:lstStyle/>
          <a:p>
            <a:pPr algn="ctr"/>
            <a:endParaRPr lang="zh-CN" altLang="en-US" dirty="0">
              <a:sym typeface="Agency FB" panose="020B0503020202020204" pitchFamily="34" charset="0"/>
            </a:endParaRPr>
          </a:p>
        </p:txBody>
      </p:sp>
      <p:sp>
        <p:nvSpPr>
          <p:cNvPr id="25" name="TextBox 62">
            <a:extLst>
              <a:ext uri="{FF2B5EF4-FFF2-40B4-BE49-F238E27FC236}">
                <a16:creationId xmlns:a16="http://schemas.microsoft.com/office/drawing/2014/main" id="{BE5FEFDA-51F0-4EE7-B6AE-915CEB5B6D75}"/>
              </a:ext>
            </a:extLst>
          </p:cNvPr>
          <p:cNvSpPr txBox="1"/>
          <p:nvPr/>
        </p:nvSpPr>
        <p:spPr>
          <a:xfrm>
            <a:off x="3494725" y="1450650"/>
            <a:ext cx="346459" cy="369277"/>
          </a:xfrm>
          <a:prstGeom prst="rect">
            <a:avLst/>
          </a:prstGeom>
          <a:noFill/>
        </p:spPr>
        <p:txBody>
          <a:bodyPr wrap="none" lIns="91385" tIns="45693" rIns="91385" bIns="45693" rtlCol="0">
            <a:spAutoFit/>
          </a:bodyPr>
          <a:lstStyle/>
          <a:p>
            <a:r>
              <a:rPr lang="en-US" altLang="zh-CN" b="1" dirty="0">
                <a:solidFill>
                  <a:schemeClr val="lt1"/>
                </a:solidFill>
                <a:latin typeface="Agency FB" panose="020B0503020202020204" pitchFamily="34" charset="0"/>
                <a:ea typeface="微软雅黑" panose="020B0503020204020204" pitchFamily="34" charset="-122"/>
                <a:cs typeface="+mn-ea"/>
                <a:sym typeface="Agency FB" panose="020B0503020202020204" pitchFamily="34" charset="0"/>
              </a:rPr>
              <a:t>01</a:t>
            </a:r>
            <a:endParaRPr lang="zh-CN" altLang="en-US" b="1" dirty="0">
              <a:solidFill>
                <a:schemeClr val="lt1"/>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26" name="TextBox 63">
            <a:extLst>
              <a:ext uri="{FF2B5EF4-FFF2-40B4-BE49-F238E27FC236}">
                <a16:creationId xmlns:a16="http://schemas.microsoft.com/office/drawing/2014/main" id="{62719B87-E077-496C-838F-139039147434}"/>
              </a:ext>
            </a:extLst>
          </p:cNvPr>
          <p:cNvSpPr txBox="1"/>
          <p:nvPr/>
        </p:nvSpPr>
        <p:spPr>
          <a:xfrm>
            <a:off x="4819723" y="2458762"/>
            <a:ext cx="392945" cy="369277"/>
          </a:xfrm>
          <a:prstGeom prst="rect">
            <a:avLst/>
          </a:prstGeom>
          <a:noFill/>
        </p:spPr>
        <p:txBody>
          <a:bodyPr wrap="none" lIns="91385" tIns="45693" rIns="91385" bIns="45693" rtlCol="0">
            <a:spAutoFit/>
          </a:bodyPr>
          <a:lstStyle/>
          <a:p>
            <a:r>
              <a:rPr lang="en-US" altLang="zh-CN" b="1" dirty="0">
                <a:solidFill>
                  <a:schemeClr val="lt1"/>
                </a:solidFill>
                <a:latin typeface="Agency FB" panose="020B0503020202020204" pitchFamily="34" charset="0"/>
                <a:ea typeface="微软雅黑" panose="020B0503020204020204" pitchFamily="34" charset="-122"/>
                <a:cs typeface="+mn-ea"/>
                <a:sym typeface="Agency FB" panose="020B0503020202020204" pitchFamily="34" charset="0"/>
              </a:rPr>
              <a:t>02</a:t>
            </a:r>
            <a:endParaRPr lang="zh-CN" altLang="en-US" b="1" dirty="0">
              <a:solidFill>
                <a:schemeClr val="lt1"/>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grpSp>
        <p:nvGrpSpPr>
          <p:cNvPr id="27" name="组合 26">
            <a:extLst>
              <a:ext uri="{FF2B5EF4-FFF2-40B4-BE49-F238E27FC236}">
                <a16:creationId xmlns:a16="http://schemas.microsoft.com/office/drawing/2014/main" id="{EFA6370F-8FEC-4C52-A6D5-76C48BA4B228}"/>
              </a:ext>
            </a:extLst>
          </p:cNvPr>
          <p:cNvGrpSpPr/>
          <p:nvPr/>
        </p:nvGrpSpPr>
        <p:grpSpPr>
          <a:xfrm rot="828070">
            <a:off x="3256027" y="3207497"/>
            <a:ext cx="2018083" cy="1933465"/>
            <a:chOff x="2530052" y="3375172"/>
            <a:chExt cx="1400500" cy="1341706"/>
          </a:xfrm>
        </p:grpSpPr>
        <p:sp>
          <p:nvSpPr>
            <p:cNvPr id="28" name="Freeform 6">
              <a:extLst>
                <a:ext uri="{FF2B5EF4-FFF2-40B4-BE49-F238E27FC236}">
                  <a16:creationId xmlns:a16="http://schemas.microsoft.com/office/drawing/2014/main" id="{81EFF1B5-A5F1-48B4-9184-AD31FAB2E832}"/>
                </a:ext>
              </a:extLst>
            </p:cNvPr>
            <p:cNvSpPr>
              <a:spLocks/>
            </p:cNvSpPr>
            <p:nvPr/>
          </p:nvSpPr>
          <p:spPr bwMode="auto">
            <a:xfrm rot="2878470">
              <a:off x="2530794" y="3374430"/>
              <a:ext cx="1341706" cy="1343190"/>
            </a:xfrm>
            <a:custGeom>
              <a:avLst/>
              <a:gdLst>
                <a:gd name="T0" fmla="*/ 912 w 1310"/>
                <a:gd name="T1" fmla="*/ 87 h 1310"/>
                <a:gd name="T2" fmla="*/ 847 w 1310"/>
                <a:gd name="T3" fmla="*/ 243 h 1310"/>
                <a:gd name="T4" fmla="*/ 243 w 1310"/>
                <a:gd name="T5" fmla="*/ 847 h 1310"/>
                <a:gd name="T6" fmla="*/ 87 w 1310"/>
                <a:gd name="T7" fmla="*/ 912 h 1310"/>
                <a:gd name="T8" fmla="*/ 87 w 1310"/>
                <a:gd name="T9" fmla="*/ 1224 h 1310"/>
                <a:gd name="T10" fmla="*/ 399 w 1310"/>
                <a:gd name="T11" fmla="*/ 1224 h 1310"/>
                <a:gd name="T12" fmla="*/ 463 w 1310"/>
                <a:gd name="T13" fmla="*/ 1068 h 1310"/>
                <a:gd name="T14" fmla="*/ 463 w 1310"/>
                <a:gd name="T15" fmla="*/ 1068 h 1310"/>
                <a:gd name="T16" fmla="*/ 1068 w 1310"/>
                <a:gd name="T17" fmla="*/ 463 h 1310"/>
                <a:gd name="T18" fmla="*/ 1068 w 1310"/>
                <a:gd name="T19" fmla="*/ 463 h 1310"/>
                <a:gd name="T20" fmla="*/ 1224 w 1310"/>
                <a:gd name="T21" fmla="*/ 399 h 1310"/>
                <a:gd name="T22" fmla="*/ 1224 w 1310"/>
                <a:gd name="T23" fmla="*/ 87 h 1310"/>
                <a:gd name="T24" fmla="*/ 912 w 1310"/>
                <a:gd name="T25" fmla="*/ 87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0" h="1310">
                  <a:moveTo>
                    <a:pt x="912" y="87"/>
                  </a:moveTo>
                  <a:cubicBezTo>
                    <a:pt x="869" y="130"/>
                    <a:pt x="847" y="186"/>
                    <a:pt x="847" y="243"/>
                  </a:cubicBezTo>
                  <a:cubicBezTo>
                    <a:pt x="847" y="463"/>
                    <a:pt x="463" y="847"/>
                    <a:pt x="243" y="847"/>
                  </a:cubicBezTo>
                  <a:cubicBezTo>
                    <a:pt x="186" y="847"/>
                    <a:pt x="130" y="869"/>
                    <a:pt x="87" y="912"/>
                  </a:cubicBezTo>
                  <a:cubicBezTo>
                    <a:pt x="0" y="998"/>
                    <a:pt x="0" y="1138"/>
                    <a:pt x="87" y="1224"/>
                  </a:cubicBezTo>
                  <a:cubicBezTo>
                    <a:pt x="173" y="1310"/>
                    <a:pt x="313" y="1310"/>
                    <a:pt x="399" y="1224"/>
                  </a:cubicBezTo>
                  <a:cubicBezTo>
                    <a:pt x="442" y="1181"/>
                    <a:pt x="463" y="1125"/>
                    <a:pt x="463" y="1068"/>
                  </a:cubicBezTo>
                  <a:cubicBezTo>
                    <a:pt x="463" y="1068"/>
                    <a:pt x="463" y="1068"/>
                    <a:pt x="463" y="1068"/>
                  </a:cubicBezTo>
                  <a:cubicBezTo>
                    <a:pt x="463" y="847"/>
                    <a:pt x="847" y="463"/>
                    <a:pt x="1068" y="463"/>
                  </a:cubicBezTo>
                  <a:cubicBezTo>
                    <a:pt x="1068" y="463"/>
                    <a:pt x="1068" y="463"/>
                    <a:pt x="1068" y="463"/>
                  </a:cubicBezTo>
                  <a:cubicBezTo>
                    <a:pt x="1125" y="463"/>
                    <a:pt x="1181" y="442"/>
                    <a:pt x="1224" y="399"/>
                  </a:cubicBezTo>
                  <a:cubicBezTo>
                    <a:pt x="1310" y="313"/>
                    <a:pt x="1310" y="173"/>
                    <a:pt x="1224" y="87"/>
                  </a:cubicBezTo>
                  <a:cubicBezTo>
                    <a:pt x="1138" y="0"/>
                    <a:pt x="998" y="0"/>
                    <a:pt x="912" y="87"/>
                  </a:cubicBezTo>
                  <a:close/>
                </a:path>
              </a:pathLst>
            </a:custGeom>
            <a:solidFill>
              <a:schemeClr val="accent4"/>
            </a:soli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5" tIns="45693" rIns="91385" bIns="45693" anchor="ctr"/>
            <a:lstStyle/>
            <a:p>
              <a:pPr algn="ctr"/>
              <a:endParaRPr lang="zh-CN" altLang="en-US" b="1">
                <a:solidFill>
                  <a:schemeClr val="lt1"/>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29" name="TextBox 98">
              <a:extLst>
                <a:ext uri="{FF2B5EF4-FFF2-40B4-BE49-F238E27FC236}">
                  <a16:creationId xmlns:a16="http://schemas.microsoft.com/office/drawing/2014/main" id="{E9357B00-0062-40F9-A8DA-AB769B393AEE}"/>
                </a:ext>
              </a:extLst>
            </p:cNvPr>
            <p:cNvSpPr txBox="1"/>
            <p:nvPr/>
          </p:nvSpPr>
          <p:spPr>
            <a:xfrm rot="20927444">
              <a:off x="3598167" y="3943968"/>
              <a:ext cx="332385" cy="234936"/>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91385" tIns="45693" rIns="91385" bIns="45693" anchor="ctr"/>
            <a:lstStyle>
              <a:defPPr>
                <a:defRPr lang="zh-CN"/>
              </a:defPPr>
              <a:lvl1pPr algn="ctr">
                <a:defRPr b="1">
                  <a:solidFill>
                    <a:schemeClr val="lt1"/>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dirty="0">
                  <a:latin typeface="Agency FB" panose="020B0503020202020204" pitchFamily="34" charset="0"/>
                  <a:ea typeface="微软雅黑" panose="020B0503020204020204" pitchFamily="34" charset="-122"/>
                  <a:sym typeface="Agency FB" panose="020B0503020202020204" pitchFamily="34" charset="0"/>
                </a:rPr>
                <a:t>03</a:t>
              </a:r>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p:txBody>
        </p:sp>
      </p:grpSp>
      <p:grpSp>
        <p:nvGrpSpPr>
          <p:cNvPr id="30" name="组合 29">
            <a:extLst>
              <a:ext uri="{FF2B5EF4-FFF2-40B4-BE49-F238E27FC236}">
                <a16:creationId xmlns:a16="http://schemas.microsoft.com/office/drawing/2014/main" id="{6CEA4E5D-E355-4BED-988A-F567BC5DD3EE}"/>
              </a:ext>
            </a:extLst>
          </p:cNvPr>
          <p:cNvGrpSpPr/>
          <p:nvPr/>
        </p:nvGrpSpPr>
        <p:grpSpPr>
          <a:xfrm>
            <a:off x="2247474" y="3950747"/>
            <a:ext cx="1934541" cy="1933465"/>
            <a:chOff x="2249230" y="3553655"/>
            <a:chExt cx="1936052" cy="1933913"/>
          </a:xfrm>
        </p:grpSpPr>
        <p:sp>
          <p:nvSpPr>
            <p:cNvPr id="31" name="Freeform 6">
              <a:extLst>
                <a:ext uri="{FF2B5EF4-FFF2-40B4-BE49-F238E27FC236}">
                  <a16:creationId xmlns:a16="http://schemas.microsoft.com/office/drawing/2014/main" id="{DC92F4C1-5B9D-4DBF-BA88-909E405283BF}"/>
                </a:ext>
              </a:extLst>
            </p:cNvPr>
            <p:cNvSpPr>
              <a:spLocks/>
            </p:cNvSpPr>
            <p:nvPr/>
          </p:nvSpPr>
          <p:spPr bwMode="auto">
            <a:xfrm rot="6345673">
              <a:off x="2250299" y="3552586"/>
              <a:ext cx="1933913" cy="1936052"/>
            </a:xfrm>
            <a:custGeom>
              <a:avLst/>
              <a:gdLst>
                <a:gd name="T0" fmla="*/ 912 w 1310"/>
                <a:gd name="T1" fmla="*/ 87 h 1310"/>
                <a:gd name="T2" fmla="*/ 847 w 1310"/>
                <a:gd name="T3" fmla="*/ 243 h 1310"/>
                <a:gd name="T4" fmla="*/ 243 w 1310"/>
                <a:gd name="T5" fmla="*/ 847 h 1310"/>
                <a:gd name="T6" fmla="*/ 87 w 1310"/>
                <a:gd name="T7" fmla="*/ 912 h 1310"/>
                <a:gd name="T8" fmla="*/ 87 w 1310"/>
                <a:gd name="T9" fmla="*/ 1224 h 1310"/>
                <a:gd name="T10" fmla="*/ 399 w 1310"/>
                <a:gd name="T11" fmla="*/ 1224 h 1310"/>
                <a:gd name="T12" fmla="*/ 463 w 1310"/>
                <a:gd name="T13" fmla="*/ 1068 h 1310"/>
                <a:gd name="T14" fmla="*/ 463 w 1310"/>
                <a:gd name="T15" fmla="*/ 1068 h 1310"/>
                <a:gd name="T16" fmla="*/ 1068 w 1310"/>
                <a:gd name="T17" fmla="*/ 463 h 1310"/>
                <a:gd name="T18" fmla="*/ 1068 w 1310"/>
                <a:gd name="T19" fmla="*/ 463 h 1310"/>
                <a:gd name="T20" fmla="*/ 1224 w 1310"/>
                <a:gd name="T21" fmla="*/ 399 h 1310"/>
                <a:gd name="T22" fmla="*/ 1224 w 1310"/>
                <a:gd name="T23" fmla="*/ 87 h 1310"/>
                <a:gd name="T24" fmla="*/ 912 w 1310"/>
                <a:gd name="T25" fmla="*/ 87 h 1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10" h="1310">
                  <a:moveTo>
                    <a:pt x="912" y="87"/>
                  </a:moveTo>
                  <a:cubicBezTo>
                    <a:pt x="869" y="130"/>
                    <a:pt x="847" y="186"/>
                    <a:pt x="847" y="243"/>
                  </a:cubicBezTo>
                  <a:cubicBezTo>
                    <a:pt x="847" y="463"/>
                    <a:pt x="463" y="847"/>
                    <a:pt x="243" y="847"/>
                  </a:cubicBezTo>
                  <a:cubicBezTo>
                    <a:pt x="186" y="847"/>
                    <a:pt x="130" y="869"/>
                    <a:pt x="87" y="912"/>
                  </a:cubicBezTo>
                  <a:cubicBezTo>
                    <a:pt x="0" y="998"/>
                    <a:pt x="0" y="1138"/>
                    <a:pt x="87" y="1224"/>
                  </a:cubicBezTo>
                  <a:cubicBezTo>
                    <a:pt x="173" y="1310"/>
                    <a:pt x="313" y="1310"/>
                    <a:pt x="399" y="1224"/>
                  </a:cubicBezTo>
                  <a:cubicBezTo>
                    <a:pt x="442" y="1181"/>
                    <a:pt x="463" y="1125"/>
                    <a:pt x="463" y="1068"/>
                  </a:cubicBezTo>
                  <a:cubicBezTo>
                    <a:pt x="463" y="1068"/>
                    <a:pt x="463" y="1068"/>
                    <a:pt x="463" y="1068"/>
                  </a:cubicBezTo>
                  <a:cubicBezTo>
                    <a:pt x="463" y="847"/>
                    <a:pt x="847" y="463"/>
                    <a:pt x="1068" y="463"/>
                  </a:cubicBezTo>
                  <a:cubicBezTo>
                    <a:pt x="1068" y="463"/>
                    <a:pt x="1068" y="463"/>
                    <a:pt x="1068" y="463"/>
                  </a:cubicBezTo>
                  <a:cubicBezTo>
                    <a:pt x="1125" y="463"/>
                    <a:pt x="1181" y="442"/>
                    <a:pt x="1224" y="399"/>
                  </a:cubicBezTo>
                  <a:cubicBezTo>
                    <a:pt x="1310" y="313"/>
                    <a:pt x="1310" y="173"/>
                    <a:pt x="1224" y="87"/>
                  </a:cubicBezTo>
                  <a:cubicBezTo>
                    <a:pt x="1138" y="0"/>
                    <a:pt x="998" y="0"/>
                    <a:pt x="912" y="87"/>
                  </a:cubicBezTo>
                  <a:close/>
                </a:path>
              </a:pathLst>
            </a:custGeom>
            <a:solidFill>
              <a:schemeClr val="accent5"/>
            </a:soli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5" tIns="45693" rIns="91385" bIns="45693" anchor="ctr"/>
            <a:lstStyle/>
            <a:p>
              <a:pPr algn="ctr"/>
              <a:endParaRPr lang="zh-CN" altLang="en-US" b="1">
                <a:solidFill>
                  <a:schemeClr val="lt1"/>
                </a:solidFill>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32" name="TextBox 66">
              <a:extLst>
                <a:ext uri="{FF2B5EF4-FFF2-40B4-BE49-F238E27FC236}">
                  <a16:creationId xmlns:a16="http://schemas.microsoft.com/office/drawing/2014/main" id="{158EC569-FA11-4B2D-80C6-71A8113615DC}"/>
                </a:ext>
              </a:extLst>
            </p:cNvPr>
            <p:cNvSpPr txBox="1"/>
            <p:nvPr/>
          </p:nvSpPr>
          <p:spPr>
            <a:xfrm>
              <a:off x="3360933" y="5024069"/>
              <a:ext cx="502789" cy="338632"/>
            </a:xfrm>
            <a:prstGeom prst="rect">
              <a:avLst/>
            </a:prstGeom>
            <a:no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91385" tIns="45693" rIns="91385" bIns="45693" anchor="ctr"/>
            <a:lstStyle>
              <a:defPPr>
                <a:defRPr lang="zh-CN"/>
              </a:defPPr>
              <a:lvl1pPr algn="ctr">
                <a:defRPr b="1">
                  <a:solidFill>
                    <a:schemeClr val="lt1"/>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dirty="0">
                  <a:latin typeface="Agency FB" panose="020B0503020202020204" pitchFamily="34" charset="0"/>
                  <a:ea typeface="微软雅黑" panose="020B0503020204020204" pitchFamily="34" charset="-122"/>
                  <a:sym typeface="Agency FB" panose="020B0503020202020204" pitchFamily="34" charset="0"/>
                </a:rPr>
                <a:t>04</a:t>
              </a:r>
              <a:endParaRPr lang="zh-CN" altLang="en-US" dirty="0">
                <a:latin typeface="Agency FB" panose="020B0503020202020204" pitchFamily="34" charset="0"/>
                <a:ea typeface="微软雅黑" panose="020B0503020204020204" pitchFamily="34" charset="-122"/>
                <a:sym typeface="Agency FB" panose="020B0503020202020204" pitchFamily="34" charset="0"/>
              </a:endParaRPr>
            </a:p>
          </p:txBody>
        </p:sp>
      </p:grpSp>
      <p:sp>
        <p:nvSpPr>
          <p:cNvPr id="33" name="椭圆 32">
            <a:extLst>
              <a:ext uri="{FF2B5EF4-FFF2-40B4-BE49-F238E27FC236}">
                <a16:creationId xmlns:a16="http://schemas.microsoft.com/office/drawing/2014/main" id="{9D148707-2B1C-4190-9913-C76ED3C5958E}"/>
              </a:ext>
            </a:extLst>
          </p:cNvPr>
          <p:cNvSpPr/>
          <p:nvPr/>
        </p:nvSpPr>
        <p:spPr>
          <a:xfrm>
            <a:off x="1578687" y="2487578"/>
            <a:ext cx="2443547" cy="2444890"/>
          </a:xfrm>
          <a:prstGeom prst="ellipse">
            <a:avLst/>
          </a:prstGeom>
          <a:solidFill>
            <a:schemeClr val="accent1"/>
          </a:soli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5" tIns="45693" rIns="91385" bIns="45693" anchor="ctr"/>
          <a:lstStyle/>
          <a:p>
            <a:pPr algn="ctr"/>
            <a:endParaRPr lang="zh-CN" altLang="en-US">
              <a:sym typeface="Agency FB" panose="020B0503020202020204" pitchFamily="34" charset="0"/>
            </a:endParaRPr>
          </a:p>
        </p:txBody>
      </p:sp>
      <p:sp>
        <p:nvSpPr>
          <p:cNvPr id="34" name="椭圆 33">
            <a:extLst>
              <a:ext uri="{FF2B5EF4-FFF2-40B4-BE49-F238E27FC236}">
                <a16:creationId xmlns:a16="http://schemas.microsoft.com/office/drawing/2014/main" id="{2EAB1D55-F558-42D8-BA0F-E6FCD3788F6E}"/>
              </a:ext>
            </a:extLst>
          </p:cNvPr>
          <p:cNvSpPr/>
          <p:nvPr/>
        </p:nvSpPr>
        <p:spPr>
          <a:xfrm>
            <a:off x="1358304" y="2837506"/>
            <a:ext cx="1823318" cy="1824319"/>
          </a:xfrm>
          <a:prstGeom prst="ellipse">
            <a:avLst/>
          </a:prstGeom>
          <a:solidFill>
            <a:schemeClr val="bg1"/>
          </a:solidFill>
          <a:ln>
            <a:noFill/>
          </a:ln>
          <a:effectLst>
            <a:innerShdw blurRad="114300" dist="127000" dir="16200000">
              <a:prstClr val="black">
                <a:alpha val="40000"/>
              </a:prstClr>
            </a:innerShdw>
          </a:effectLst>
        </p:spPr>
        <p:txBody>
          <a:bodyPr vert="horz" wrap="square" lIns="91385" tIns="45693" rIns="91385" bIns="45693" numCol="1" anchor="t" anchorCtr="0" compatLnSpc="1">
            <a:prstTxWarp prst="textNoShape">
              <a:avLst/>
            </a:prstTxWarp>
          </a:bodyPr>
          <a:lstStyle/>
          <a:p>
            <a:endParaRPr lang="zh-CN" altLang="en-US">
              <a:sym typeface="Agency FB" panose="020B0503020202020204" pitchFamily="34" charset="0"/>
            </a:endParaRPr>
          </a:p>
        </p:txBody>
      </p:sp>
      <p:grpSp>
        <p:nvGrpSpPr>
          <p:cNvPr id="35" name="组合 34">
            <a:extLst>
              <a:ext uri="{FF2B5EF4-FFF2-40B4-BE49-F238E27FC236}">
                <a16:creationId xmlns:a16="http://schemas.microsoft.com/office/drawing/2014/main" id="{7DC481AF-1493-471F-B2CD-AB873329328B}"/>
              </a:ext>
            </a:extLst>
          </p:cNvPr>
          <p:cNvGrpSpPr/>
          <p:nvPr/>
        </p:nvGrpSpPr>
        <p:grpSpPr>
          <a:xfrm>
            <a:off x="1610303" y="3090674"/>
            <a:ext cx="1334810" cy="1334362"/>
            <a:chOff x="4753929" y="2859712"/>
            <a:chExt cx="1354273" cy="1353074"/>
          </a:xfrm>
        </p:grpSpPr>
        <p:sp>
          <p:nvSpPr>
            <p:cNvPr id="37" name="Freeform 61">
              <a:extLst>
                <a:ext uri="{FF2B5EF4-FFF2-40B4-BE49-F238E27FC236}">
                  <a16:creationId xmlns:a16="http://schemas.microsoft.com/office/drawing/2014/main" id="{FD2A579D-6CCA-4542-845E-F5A2323F3124}"/>
                </a:ext>
              </a:extLst>
            </p:cNvPr>
            <p:cNvSpPr>
              <a:spLocks/>
            </p:cNvSpPr>
            <p:nvPr/>
          </p:nvSpPr>
          <p:spPr bwMode="auto">
            <a:xfrm>
              <a:off x="4753929" y="2859712"/>
              <a:ext cx="1354273" cy="1353074"/>
            </a:xfrm>
            <a:custGeom>
              <a:avLst/>
              <a:gdLst>
                <a:gd name="T0" fmla="*/ 271000 w 755"/>
                <a:gd name="T1" fmla="*/ 83114 h 754"/>
                <a:gd name="T2" fmla="*/ 226946 w 755"/>
                <a:gd name="T3" fmla="*/ 270623 h 754"/>
                <a:gd name="T4" fmla="*/ 39503 w 755"/>
                <a:gd name="T5" fmla="*/ 227413 h 754"/>
                <a:gd name="T6" fmla="*/ 83550 w 755"/>
                <a:gd name="T7" fmla="*/ 39908 h 754"/>
                <a:gd name="T8" fmla="*/ 271000 w 755"/>
                <a:gd name="T9" fmla="*/ 83114 h 754"/>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755" h="754">
                  <a:moveTo>
                    <a:pt x="659" y="202"/>
                  </a:moveTo>
                  <a:cubicBezTo>
                    <a:pt x="755" y="356"/>
                    <a:pt x="707" y="560"/>
                    <a:pt x="552" y="657"/>
                  </a:cubicBezTo>
                  <a:cubicBezTo>
                    <a:pt x="397" y="754"/>
                    <a:pt x="193" y="707"/>
                    <a:pt x="96" y="552"/>
                  </a:cubicBezTo>
                  <a:cubicBezTo>
                    <a:pt x="0" y="397"/>
                    <a:pt x="48" y="193"/>
                    <a:pt x="203" y="97"/>
                  </a:cubicBezTo>
                  <a:cubicBezTo>
                    <a:pt x="359" y="0"/>
                    <a:pt x="563" y="47"/>
                    <a:pt x="659" y="202"/>
                  </a:cubicBezTo>
                  <a:close/>
                </a:path>
              </a:pathLst>
            </a:custGeom>
            <a:solidFill>
              <a:srgbClr val="808080"/>
            </a:solidFill>
            <a:ln>
              <a:noFill/>
            </a:ln>
          </p:spPr>
          <p:txBody>
            <a:bodyPr/>
            <a:lstStyle/>
            <a:p>
              <a:endParaRPr lang="zh-CN" altLang="en-US">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38" name="Freeform 62">
              <a:extLst>
                <a:ext uri="{FF2B5EF4-FFF2-40B4-BE49-F238E27FC236}">
                  <a16:creationId xmlns:a16="http://schemas.microsoft.com/office/drawing/2014/main" id="{728ABFD0-F224-47F6-A801-D766BB98D2E4}"/>
                </a:ext>
              </a:extLst>
            </p:cNvPr>
            <p:cNvSpPr>
              <a:spLocks noEditPoints="1"/>
            </p:cNvSpPr>
            <p:nvPr/>
          </p:nvSpPr>
          <p:spPr bwMode="auto">
            <a:xfrm>
              <a:off x="4933082" y="3003220"/>
              <a:ext cx="1002800" cy="1067577"/>
            </a:xfrm>
            <a:custGeom>
              <a:avLst/>
              <a:gdLst>
                <a:gd name="T0" fmla="*/ 46875 w 559"/>
                <a:gd name="T1" fmla="*/ 43187 h 595"/>
                <a:gd name="T2" fmla="*/ 6640 w 559"/>
                <a:gd name="T3" fmla="*/ 60049 h 595"/>
                <a:gd name="T4" fmla="*/ 7522 w 559"/>
                <a:gd name="T5" fmla="*/ 65789 h 595"/>
                <a:gd name="T6" fmla="*/ 9422 w 559"/>
                <a:gd name="T7" fmla="*/ 71188 h 595"/>
                <a:gd name="T8" fmla="*/ 22991 w 559"/>
                <a:gd name="T9" fmla="*/ 66158 h 595"/>
                <a:gd name="T10" fmla="*/ 45621 w 559"/>
                <a:gd name="T11" fmla="*/ 64919 h 595"/>
                <a:gd name="T12" fmla="*/ 56760 w 559"/>
                <a:gd name="T13" fmla="*/ 73679 h 595"/>
                <a:gd name="T14" fmla="*/ 63373 w 559"/>
                <a:gd name="T15" fmla="*/ 99897 h 595"/>
                <a:gd name="T16" fmla="*/ 85700 w 559"/>
                <a:gd name="T17" fmla="*/ 115613 h 595"/>
                <a:gd name="T18" fmla="*/ 131703 w 559"/>
                <a:gd name="T19" fmla="*/ 146382 h 595"/>
                <a:gd name="T20" fmla="*/ 130453 w 559"/>
                <a:gd name="T21" fmla="*/ 129517 h 595"/>
                <a:gd name="T22" fmla="*/ 132195 w 559"/>
                <a:gd name="T23" fmla="*/ 111405 h 595"/>
                <a:gd name="T24" fmla="*/ 150629 w 559"/>
                <a:gd name="T25" fmla="*/ 95941 h 595"/>
                <a:gd name="T26" fmla="*/ 181445 w 559"/>
                <a:gd name="T27" fmla="*/ 79079 h 595"/>
                <a:gd name="T28" fmla="*/ 167495 w 559"/>
                <a:gd name="T29" fmla="*/ 54309 h 595"/>
                <a:gd name="T30" fmla="*/ 144889 w 559"/>
                <a:gd name="T31" fmla="*/ 67939 h 595"/>
                <a:gd name="T32" fmla="*/ 141276 w 559"/>
                <a:gd name="T33" fmla="*/ 37423 h 595"/>
                <a:gd name="T34" fmla="*/ 117163 w 559"/>
                <a:gd name="T35" fmla="*/ 34491 h 595"/>
                <a:gd name="T36" fmla="*/ 77809 w 559"/>
                <a:gd name="T37" fmla="*/ 37076 h 595"/>
                <a:gd name="T38" fmla="*/ 99928 w 559"/>
                <a:gd name="T39" fmla="*/ 25944 h 595"/>
                <a:gd name="T40" fmla="*/ 88448 w 559"/>
                <a:gd name="T41" fmla="*/ 25944 h 595"/>
                <a:gd name="T42" fmla="*/ 83046 w 559"/>
                <a:gd name="T43" fmla="*/ 32052 h 595"/>
                <a:gd name="T44" fmla="*/ 129555 w 559"/>
                <a:gd name="T45" fmla="*/ 21454 h 595"/>
                <a:gd name="T46" fmla="*/ 154841 w 559"/>
                <a:gd name="T47" fmla="*/ 36261 h 595"/>
                <a:gd name="T48" fmla="*/ 163010 w 559"/>
                <a:gd name="T49" fmla="*/ 46485 h 595"/>
                <a:gd name="T50" fmla="*/ 167008 w 559"/>
                <a:gd name="T51" fmla="*/ 37792 h 595"/>
                <a:gd name="T52" fmla="*/ 145275 w 559"/>
                <a:gd name="T53" fmla="*/ 21454 h 595"/>
                <a:gd name="T54" fmla="*/ 152690 w 559"/>
                <a:gd name="T55" fmla="*/ 1557 h 595"/>
                <a:gd name="T56" fmla="*/ 132509 w 559"/>
                <a:gd name="T57" fmla="*/ 872 h 595"/>
                <a:gd name="T58" fmla="*/ 135824 w 559"/>
                <a:gd name="T59" fmla="*/ 15187 h 595"/>
                <a:gd name="T60" fmla="*/ 156029 w 559"/>
                <a:gd name="T61" fmla="*/ 7800 h 595"/>
                <a:gd name="T62" fmla="*/ 173644 w 559"/>
                <a:gd name="T63" fmla="*/ 8169 h 595"/>
                <a:gd name="T64" fmla="*/ 161765 w 559"/>
                <a:gd name="T65" fmla="*/ 15187 h 595"/>
                <a:gd name="T66" fmla="*/ 178200 w 559"/>
                <a:gd name="T67" fmla="*/ 25043 h 595"/>
                <a:gd name="T68" fmla="*/ 182686 w 559"/>
                <a:gd name="T69" fmla="*/ 34106 h 595"/>
                <a:gd name="T70" fmla="*/ 186528 w 559"/>
                <a:gd name="T71" fmla="*/ 39505 h 595"/>
                <a:gd name="T72" fmla="*/ 196250 w 559"/>
                <a:gd name="T73" fmla="*/ 54309 h 595"/>
                <a:gd name="T74" fmla="*/ 207759 w 559"/>
                <a:gd name="T75" fmla="*/ 54007 h 595"/>
                <a:gd name="T76" fmla="*/ 219770 w 559"/>
                <a:gd name="T77" fmla="*/ 48043 h 595"/>
                <a:gd name="T78" fmla="*/ 225882 w 559"/>
                <a:gd name="T79" fmla="*/ 45247 h 595"/>
                <a:gd name="T80" fmla="*/ 224641 w 559"/>
                <a:gd name="T81" fmla="*/ 38702 h 595"/>
                <a:gd name="T82" fmla="*/ 225506 w 559"/>
                <a:gd name="T83" fmla="*/ 35887 h 595"/>
                <a:gd name="T84" fmla="*/ 214371 w 559"/>
                <a:gd name="T85" fmla="*/ 27473 h 595"/>
                <a:gd name="T86" fmla="*/ 192956 w 559"/>
                <a:gd name="T87" fmla="*/ 13932 h 595"/>
                <a:gd name="T88" fmla="*/ 188085 w 559"/>
                <a:gd name="T89" fmla="*/ 14802 h 595"/>
                <a:gd name="T90" fmla="*/ 163920 w 559"/>
                <a:gd name="T91" fmla="*/ 141897 h 595"/>
                <a:gd name="T92" fmla="*/ 149760 w 559"/>
                <a:gd name="T93" fmla="*/ 151848 h 595"/>
                <a:gd name="T94" fmla="*/ 146447 w 559"/>
                <a:gd name="T95" fmla="*/ 174765 h 595"/>
                <a:gd name="T96" fmla="*/ 160080 w 559"/>
                <a:gd name="T97" fmla="*/ 197464 h 595"/>
                <a:gd name="T98" fmla="*/ 153059 w 559"/>
                <a:gd name="T99" fmla="*/ 218530 h 595"/>
                <a:gd name="T100" fmla="*/ 147699 w 559"/>
                <a:gd name="T101" fmla="*/ 238219 h 595"/>
                <a:gd name="T102" fmla="*/ 160949 w 559"/>
                <a:gd name="T103" fmla="*/ 233630 h 595"/>
                <a:gd name="T104" fmla="*/ 179004 w 559"/>
                <a:gd name="T105" fmla="*/ 213081 h 595"/>
                <a:gd name="T106" fmla="*/ 197505 w 559"/>
                <a:gd name="T107" fmla="*/ 193409 h 595"/>
                <a:gd name="T108" fmla="*/ 226751 w 559"/>
                <a:gd name="T109" fmla="*/ 164540 h 595"/>
                <a:gd name="T110" fmla="*/ 202522 w 559"/>
                <a:gd name="T111" fmla="*/ 157890 h 595"/>
                <a:gd name="T112" fmla="*/ 159711 w 559"/>
                <a:gd name="T113" fmla="*/ 4211 h 595"/>
                <a:gd name="T114" fmla="*/ 126242 w 559"/>
                <a:gd name="T115" fmla="*/ 2061 h 595"/>
                <a:gd name="T116" fmla="*/ 122624 w 559"/>
                <a:gd name="T117" fmla="*/ 16863 h 595"/>
                <a:gd name="T118" fmla="*/ 138249 w 559"/>
                <a:gd name="T119" fmla="*/ 15690 h 595"/>
                <a:gd name="T120" fmla="*/ 160581 w 559"/>
                <a:gd name="T121" fmla="*/ 7510 h 595"/>
                <a:gd name="T122" fmla="*/ 94188 w 559"/>
                <a:gd name="T123" fmla="*/ 18432 h 595"/>
                <a:gd name="T124" fmla="*/ 114733 w 559"/>
                <a:gd name="T125" fmla="*/ 15993 h 5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59" h="595">
                  <a:moveTo>
                    <a:pt x="167" y="82"/>
                  </a:moveTo>
                  <a:cubicBezTo>
                    <a:pt x="167" y="82"/>
                    <a:pt x="167" y="82"/>
                    <a:pt x="167" y="82"/>
                  </a:cubicBezTo>
                  <a:moveTo>
                    <a:pt x="168" y="91"/>
                  </a:moveTo>
                  <a:cubicBezTo>
                    <a:pt x="167" y="92"/>
                    <a:pt x="166" y="92"/>
                    <a:pt x="164" y="93"/>
                  </a:cubicBezTo>
                  <a:cubicBezTo>
                    <a:pt x="164" y="92"/>
                    <a:pt x="164" y="91"/>
                    <a:pt x="164" y="90"/>
                  </a:cubicBezTo>
                  <a:cubicBezTo>
                    <a:pt x="163" y="90"/>
                    <a:pt x="163" y="90"/>
                    <a:pt x="162" y="90"/>
                  </a:cubicBezTo>
                  <a:cubicBezTo>
                    <a:pt x="162" y="90"/>
                    <a:pt x="162" y="90"/>
                    <a:pt x="162" y="90"/>
                  </a:cubicBezTo>
                  <a:cubicBezTo>
                    <a:pt x="161" y="90"/>
                    <a:pt x="161" y="90"/>
                    <a:pt x="160" y="90"/>
                  </a:cubicBezTo>
                  <a:cubicBezTo>
                    <a:pt x="160" y="89"/>
                    <a:pt x="160" y="89"/>
                    <a:pt x="161" y="88"/>
                  </a:cubicBezTo>
                  <a:cubicBezTo>
                    <a:pt x="159" y="88"/>
                    <a:pt x="159" y="88"/>
                    <a:pt x="157" y="88"/>
                  </a:cubicBezTo>
                  <a:cubicBezTo>
                    <a:pt x="157" y="87"/>
                    <a:pt x="156" y="87"/>
                    <a:pt x="156" y="86"/>
                  </a:cubicBezTo>
                  <a:cubicBezTo>
                    <a:pt x="154" y="86"/>
                    <a:pt x="154" y="87"/>
                    <a:pt x="152" y="87"/>
                  </a:cubicBezTo>
                  <a:cubicBezTo>
                    <a:pt x="151" y="88"/>
                    <a:pt x="151" y="88"/>
                    <a:pt x="151" y="88"/>
                  </a:cubicBezTo>
                  <a:cubicBezTo>
                    <a:pt x="150" y="89"/>
                    <a:pt x="150" y="90"/>
                    <a:pt x="150" y="91"/>
                  </a:cubicBezTo>
                  <a:cubicBezTo>
                    <a:pt x="149" y="91"/>
                    <a:pt x="149" y="92"/>
                    <a:pt x="149" y="92"/>
                  </a:cubicBezTo>
                  <a:cubicBezTo>
                    <a:pt x="147" y="93"/>
                    <a:pt x="146" y="93"/>
                    <a:pt x="145" y="94"/>
                  </a:cubicBezTo>
                  <a:cubicBezTo>
                    <a:pt x="145" y="93"/>
                    <a:pt x="145" y="93"/>
                    <a:pt x="145" y="92"/>
                  </a:cubicBezTo>
                  <a:cubicBezTo>
                    <a:pt x="144" y="92"/>
                    <a:pt x="144" y="92"/>
                    <a:pt x="144" y="92"/>
                  </a:cubicBezTo>
                  <a:cubicBezTo>
                    <a:pt x="143" y="92"/>
                    <a:pt x="142" y="92"/>
                    <a:pt x="141" y="93"/>
                  </a:cubicBezTo>
                  <a:cubicBezTo>
                    <a:pt x="140" y="94"/>
                    <a:pt x="139" y="95"/>
                    <a:pt x="138" y="96"/>
                  </a:cubicBezTo>
                  <a:cubicBezTo>
                    <a:pt x="136" y="96"/>
                    <a:pt x="135" y="97"/>
                    <a:pt x="133" y="97"/>
                  </a:cubicBezTo>
                  <a:cubicBezTo>
                    <a:pt x="133" y="98"/>
                    <a:pt x="132" y="98"/>
                    <a:pt x="131" y="98"/>
                  </a:cubicBezTo>
                  <a:cubicBezTo>
                    <a:pt x="130" y="99"/>
                    <a:pt x="129" y="100"/>
                    <a:pt x="128" y="101"/>
                  </a:cubicBezTo>
                  <a:cubicBezTo>
                    <a:pt x="126" y="102"/>
                    <a:pt x="125" y="102"/>
                    <a:pt x="123" y="103"/>
                  </a:cubicBezTo>
                  <a:cubicBezTo>
                    <a:pt x="122" y="104"/>
                    <a:pt x="122" y="104"/>
                    <a:pt x="121" y="105"/>
                  </a:cubicBezTo>
                  <a:cubicBezTo>
                    <a:pt x="120" y="105"/>
                    <a:pt x="119" y="105"/>
                    <a:pt x="118" y="106"/>
                  </a:cubicBezTo>
                  <a:cubicBezTo>
                    <a:pt x="118" y="105"/>
                    <a:pt x="118" y="104"/>
                    <a:pt x="118" y="104"/>
                  </a:cubicBezTo>
                  <a:cubicBezTo>
                    <a:pt x="116" y="104"/>
                    <a:pt x="116" y="104"/>
                    <a:pt x="114" y="105"/>
                  </a:cubicBezTo>
                  <a:cubicBezTo>
                    <a:pt x="113" y="105"/>
                    <a:pt x="112" y="105"/>
                    <a:pt x="110" y="105"/>
                  </a:cubicBezTo>
                  <a:cubicBezTo>
                    <a:pt x="109" y="104"/>
                    <a:pt x="109" y="104"/>
                    <a:pt x="107" y="104"/>
                  </a:cubicBezTo>
                  <a:cubicBezTo>
                    <a:pt x="105" y="105"/>
                    <a:pt x="103" y="106"/>
                    <a:pt x="101" y="106"/>
                  </a:cubicBezTo>
                  <a:cubicBezTo>
                    <a:pt x="97" y="107"/>
                    <a:pt x="96" y="107"/>
                    <a:pt x="92" y="108"/>
                  </a:cubicBezTo>
                  <a:cubicBezTo>
                    <a:pt x="90" y="108"/>
                    <a:pt x="89" y="108"/>
                    <a:pt x="88" y="109"/>
                  </a:cubicBezTo>
                  <a:cubicBezTo>
                    <a:pt x="86" y="109"/>
                    <a:pt x="86" y="110"/>
                    <a:pt x="85" y="110"/>
                  </a:cubicBezTo>
                  <a:cubicBezTo>
                    <a:pt x="84" y="111"/>
                    <a:pt x="83" y="112"/>
                    <a:pt x="82" y="113"/>
                  </a:cubicBezTo>
                  <a:cubicBezTo>
                    <a:pt x="81" y="113"/>
                    <a:pt x="80" y="113"/>
                    <a:pt x="79" y="113"/>
                  </a:cubicBezTo>
                  <a:cubicBezTo>
                    <a:pt x="79" y="113"/>
                    <a:pt x="79" y="113"/>
                    <a:pt x="78" y="112"/>
                  </a:cubicBezTo>
                  <a:cubicBezTo>
                    <a:pt x="77" y="113"/>
                    <a:pt x="76" y="113"/>
                    <a:pt x="75" y="114"/>
                  </a:cubicBezTo>
                  <a:cubicBezTo>
                    <a:pt x="74" y="114"/>
                    <a:pt x="73" y="115"/>
                    <a:pt x="72" y="116"/>
                  </a:cubicBezTo>
                  <a:cubicBezTo>
                    <a:pt x="71" y="115"/>
                    <a:pt x="71" y="115"/>
                    <a:pt x="70" y="115"/>
                  </a:cubicBezTo>
                  <a:cubicBezTo>
                    <a:pt x="68" y="116"/>
                    <a:pt x="67" y="116"/>
                    <a:pt x="65" y="117"/>
                  </a:cubicBezTo>
                  <a:cubicBezTo>
                    <a:pt x="63" y="118"/>
                    <a:pt x="63" y="118"/>
                    <a:pt x="61" y="119"/>
                  </a:cubicBezTo>
                  <a:cubicBezTo>
                    <a:pt x="60" y="118"/>
                    <a:pt x="60" y="118"/>
                    <a:pt x="60" y="118"/>
                  </a:cubicBezTo>
                  <a:cubicBezTo>
                    <a:pt x="58" y="119"/>
                    <a:pt x="57" y="119"/>
                    <a:pt x="55" y="121"/>
                  </a:cubicBezTo>
                  <a:cubicBezTo>
                    <a:pt x="54" y="120"/>
                    <a:pt x="53" y="120"/>
                    <a:pt x="52" y="120"/>
                  </a:cubicBezTo>
                  <a:cubicBezTo>
                    <a:pt x="51" y="121"/>
                    <a:pt x="51" y="121"/>
                    <a:pt x="50" y="122"/>
                  </a:cubicBezTo>
                  <a:cubicBezTo>
                    <a:pt x="47" y="123"/>
                    <a:pt x="46" y="124"/>
                    <a:pt x="44" y="125"/>
                  </a:cubicBezTo>
                  <a:cubicBezTo>
                    <a:pt x="44" y="126"/>
                    <a:pt x="43" y="126"/>
                    <a:pt x="42" y="127"/>
                  </a:cubicBezTo>
                  <a:cubicBezTo>
                    <a:pt x="40" y="128"/>
                    <a:pt x="39" y="129"/>
                    <a:pt x="37" y="130"/>
                  </a:cubicBezTo>
                  <a:cubicBezTo>
                    <a:pt x="36" y="131"/>
                    <a:pt x="35" y="131"/>
                    <a:pt x="34" y="132"/>
                  </a:cubicBezTo>
                  <a:cubicBezTo>
                    <a:pt x="33" y="133"/>
                    <a:pt x="33" y="133"/>
                    <a:pt x="32" y="134"/>
                  </a:cubicBezTo>
                  <a:cubicBezTo>
                    <a:pt x="32" y="134"/>
                    <a:pt x="31" y="135"/>
                    <a:pt x="31" y="135"/>
                  </a:cubicBezTo>
                  <a:cubicBezTo>
                    <a:pt x="29" y="137"/>
                    <a:pt x="28" y="137"/>
                    <a:pt x="27" y="139"/>
                  </a:cubicBezTo>
                  <a:cubicBezTo>
                    <a:pt x="24" y="140"/>
                    <a:pt x="23" y="141"/>
                    <a:pt x="21" y="143"/>
                  </a:cubicBezTo>
                  <a:cubicBezTo>
                    <a:pt x="19" y="144"/>
                    <a:pt x="19" y="144"/>
                    <a:pt x="17" y="145"/>
                  </a:cubicBezTo>
                  <a:cubicBezTo>
                    <a:pt x="17" y="145"/>
                    <a:pt x="16" y="146"/>
                    <a:pt x="16" y="146"/>
                  </a:cubicBezTo>
                  <a:cubicBezTo>
                    <a:pt x="17" y="147"/>
                    <a:pt x="17" y="147"/>
                    <a:pt x="18" y="147"/>
                  </a:cubicBezTo>
                  <a:cubicBezTo>
                    <a:pt x="18" y="147"/>
                    <a:pt x="18" y="147"/>
                    <a:pt x="19" y="148"/>
                  </a:cubicBezTo>
                  <a:cubicBezTo>
                    <a:pt x="18" y="148"/>
                    <a:pt x="18" y="149"/>
                    <a:pt x="17" y="149"/>
                  </a:cubicBezTo>
                  <a:cubicBezTo>
                    <a:pt x="19" y="149"/>
                    <a:pt x="20" y="148"/>
                    <a:pt x="21" y="148"/>
                  </a:cubicBezTo>
                  <a:cubicBezTo>
                    <a:pt x="23" y="147"/>
                    <a:pt x="24" y="147"/>
                    <a:pt x="26" y="146"/>
                  </a:cubicBezTo>
                  <a:cubicBezTo>
                    <a:pt x="26" y="146"/>
                    <a:pt x="27" y="147"/>
                    <a:pt x="27" y="147"/>
                  </a:cubicBezTo>
                  <a:cubicBezTo>
                    <a:pt x="26" y="148"/>
                    <a:pt x="26" y="149"/>
                    <a:pt x="25" y="149"/>
                  </a:cubicBezTo>
                  <a:cubicBezTo>
                    <a:pt x="23" y="150"/>
                    <a:pt x="22" y="150"/>
                    <a:pt x="21" y="151"/>
                  </a:cubicBezTo>
                  <a:cubicBezTo>
                    <a:pt x="20" y="150"/>
                    <a:pt x="20" y="150"/>
                    <a:pt x="20" y="150"/>
                  </a:cubicBezTo>
                  <a:cubicBezTo>
                    <a:pt x="19" y="150"/>
                    <a:pt x="18" y="150"/>
                    <a:pt x="17" y="151"/>
                  </a:cubicBezTo>
                  <a:cubicBezTo>
                    <a:pt x="15" y="152"/>
                    <a:pt x="15" y="152"/>
                    <a:pt x="13" y="153"/>
                  </a:cubicBezTo>
                  <a:cubicBezTo>
                    <a:pt x="12" y="154"/>
                    <a:pt x="11" y="155"/>
                    <a:pt x="10" y="156"/>
                  </a:cubicBezTo>
                  <a:cubicBezTo>
                    <a:pt x="9" y="157"/>
                    <a:pt x="8" y="157"/>
                    <a:pt x="8" y="157"/>
                  </a:cubicBezTo>
                  <a:cubicBezTo>
                    <a:pt x="6" y="158"/>
                    <a:pt x="6" y="158"/>
                    <a:pt x="4" y="159"/>
                  </a:cubicBezTo>
                  <a:cubicBezTo>
                    <a:pt x="4" y="160"/>
                    <a:pt x="4" y="160"/>
                    <a:pt x="4" y="160"/>
                  </a:cubicBezTo>
                  <a:cubicBezTo>
                    <a:pt x="5" y="160"/>
                    <a:pt x="5" y="160"/>
                    <a:pt x="6" y="160"/>
                  </a:cubicBezTo>
                  <a:cubicBezTo>
                    <a:pt x="6" y="160"/>
                    <a:pt x="7" y="160"/>
                    <a:pt x="7" y="160"/>
                  </a:cubicBezTo>
                  <a:cubicBezTo>
                    <a:pt x="7" y="161"/>
                    <a:pt x="6" y="161"/>
                    <a:pt x="6" y="162"/>
                  </a:cubicBezTo>
                  <a:cubicBezTo>
                    <a:pt x="7" y="161"/>
                    <a:pt x="8" y="161"/>
                    <a:pt x="10" y="160"/>
                  </a:cubicBezTo>
                  <a:cubicBezTo>
                    <a:pt x="12" y="159"/>
                    <a:pt x="13" y="159"/>
                    <a:pt x="16" y="158"/>
                  </a:cubicBezTo>
                  <a:cubicBezTo>
                    <a:pt x="16" y="158"/>
                    <a:pt x="16" y="158"/>
                    <a:pt x="17" y="158"/>
                  </a:cubicBezTo>
                  <a:cubicBezTo>
                    <a:pt x="18" y="157"/>
                    <a:pt x="18" y="157"/>
                    <a:pt x="19" y="156"/>
                  </a:cubicBezTo>
                  <a:cubicBezTo>
                    <a:pt x="21" y="155"/>
                    <a:pt x="22" y="154"/>
                    <a:pt x="24" y="153"/>
                  </a:cubicBezTo>
                  <a:cubicBezTo>
                    <a:pt x="24" y="154"/>
                    <a:pt x="24" y="154"/>
                    <a:pt x="24" y="155"/>
                  </a:cubicBezTo>
                  <a:cubicBezTo>
                    <a:pt x="22" y="156"/>
                    <a:pt x="22" y="157"/>
                    <a:pt x="21" y="158"/>
                  </a:cubicBezTo>
                  <a:cubicBezTo>
                    <a:pt x="22" y="158"/>
                    <a:pt x="22" y="158"/>
                    <a:pt x="23" y="158"/>
                  </a:cubicBezTo>
                  <a:cubicBezTo>
                    <a:pt x="22" y="158"/>
                    <a:pt x="21" y="158"/>
                    <a:pt x="21" y="159"/>
                  </a:cubicBezTo>
                  <a:cubicBezTo>
                    <a:pt x="20" y="159"/>
                    <a:pt x="19" y="159"/>
                    <a:pt x="18" y="160"/>
                  </a:cubicBezTo>
                  <a:cubicBezTo>
                    <a:pt x="18" y="160"/>
                    <a:pt x="18" y="161"/>
                    <a:pt x="17" y="161"/>
                  </a:cubicBezTo>
                  <a:cubicBezTo>
                    <a:pt x="16" y="162"/>
                    <a:pt x="15" y="162"/>
                    <a:pt x="13" y="163"/>
                  </a:cubicBezTo>
                  <a:cubicBezTo>
                    <a:pt x="13" y="163"/>
                    <a:pt x="13" y="162"/>
                    <a:pt x="13" y="162"/>
                  </a:cubicBezTo>
                  <a:cubicBezTo>
                    <a:pt x="12" y="162"/>
                    <a:pt x="12" y="162"/>
                    <a:pt x="11" y="162"/>
                  </a:cubicBezTo>
                  <a:cubicBezTo>
                    <a:pt x="11" y="163"/>
                    <a:pt x="11" y="163"/>
                    <a:pt x="10" y="164"/>
                  </a:cubicBezTo>
                  <a:cubicBezTo>
                    <a:pt x="10" y="164"/>
                    <a:pt x="9" y="165"/>
                    <a:pt x="9" y="165"/>
                  </a:cubicBezTo>
                  <a:cubicBezTo>
                    <a:pt x="8" y="165"/>
                    <a:pt x="8" y="165"/>
                    <a:pt x="8" y="166"/>
                  </a:cubicBezTo>
                  <a:cubicBezTo>
                    <a:pt x="8" y="166"/>
                    <a:pt x="8" y="166"/>
                    <a:pt x="8" y="166"/>
                  </a:cubicBezTo>
                  <a:cubicBezTo>
                    <a:pt x="8" y="167"/>
                    <a:pt x="7" y="167"/>
                    <a:pt x="7" y="168"/>
                  </a:cubicBezTo>
                  <a:cubicBezTo>
                    <a:pt x="6" y="168"/>
                    <a:pt x="6" y="168"/>
                    <a:pt x="5" y="168"/>
                  </a:cubicBezTo>
                  <a:cubicBezTo>
                    <a:pt x="5" y="169"/>
                    <a:pt x="5" y="169"/>
                    <a:pt x="4" y="170"/>
                  </a:cubicBezTo>
                  <a:cubicBezTo>
                    <a:pt x="4" y="170"/>
                    <a:pt x="4" y="170"/>
                    <a:pt x="3" y="170"/>
                  </a:cubicBezTo>
                  <a:cubicBezTo>
                    <a:pt x="2" y="171"/>
                    <a:pt x="2" y="171"/>
                    <a:pt x="0" y="172"/>
                  </a:cubicBezTo>
                  <a:cubicBezTo>
                    <a:pt x="1" y="172"/>
                    <a:pt x="1" y="172"/>
                    <a:pt x="2" y="172"/>
                  </a:cubicBezTo>
                  <a:cubicBezTo>
                    <a:pt x="2" y="173"/>
                    <a:pt x="2" y="173"/>
                    <a:pt x="2" y="173"/>
                  </a:cubicBezTo>
                  <a:cubicBezTo>
                    <a:pt x="2" y="173"/>
                    <a:pt x="2" y="173"/>
                    <a:pt x="3" y="173"/>
                  </a:cubicBezTo>
                  <a:cubicBezTo>
                    <a:pt x="3" y="173"/>
                    <a:pt x="5" y="172"/>
                    <a:pt x="5" y="172"/>
                  </a:cubicBezTo>
                  <a:cubicBezTo>
                    <a:pt x="5" y="173"/>
                    <a:pt x="4" y="174"/>
                    <a:pt x="4" y="174"/>
                  </a:cubicBezTo>
                  <a:cubicBezTo>
                    <a:pt x="4" y="174"/>
                    <a:pt x="4" y="174"/>
                    <a:pt x="4" y="174"/>
                  </a:cubicBezTo>
                  <a:cubicBezTo>
                    <a:pt x="4" y="174"/>
                    <a:pt x="5" y="174"/>
                    <a:pt x="5" y="175"/>
                  </a:cubicBezTo>
                  <a:cubicBezTo>
                    <a:pt x="5" y="175"/>
                    <a:pt x="6" y="176"/>
                    <a:pt x="6" y="176"/>
                  </a:cubicBezTo>
                  <a:cubicBezTo>
                    <a:pt x="6" y="176"/>
                    <a:pt x="7" y="176"/>
                    <a:pt x="7" y="176"/>
                  </a:cubicBezTo>
                  <a:cubicBezTo>
                    <a:pt x="8" y="175"/>
                    <a:pt x="9" y="175"/>
                    <a:pt x="10" y="174"/>
                  </a:cubicBezTo>
                  <a:cubicBezTo>
                    <a:pt x="11" y="174"/>
                    <a:pt x="11" y="173"/>
                    <a:pt x="13" y="173"/>
                  </a:cubicBezTo>
                  <a:cubicBezTo>
                    <a:pt x="13" y="173"/>
                    <a:pt x="13" y="173"/>
                    <a:pt x="13" y="173"/>
                  </a:cubicBezTo>
                  <a:cubicBezTo>
                    <a:pt x="12" y="174"/>
                    <a:pt x="17" y="175"/>
                    <a:pt x="18" y="175"/>
                  </a:cubicBezTo>
                  <a:cubicBezTo>
                    <a:pt x="19" y="175"/>
                    <a:pt x="19" y="174"/>
                    <a:pt x="20" y="174"/>
                  </a:cubicBezTo>
                  <a:cubicBezTo>
                    <a:pt x="21" y="174"/>
                    <a:pt x="22" y="173"/>
                    <a:pt x="23" y="173"/>
                  </a:cubicBezTo>
                  <a:cubicBezTo>
                    <a:pt x="23" y="174"/>
                    <a:pt x="22" y="174"/>
                    <a:pt x="22" y="174"/>
                  </a:cubicBezTo>
                  <a:cubicBezTo>
                    <a:pt x="23" y="174"/>
                    <a:pt x="24" y="174"/>
                    <a:pt x="25" y="174"/>
                  </a:cubicBezTo>
                  <a:cubicBezTo>
                    <a:pt x="25" y="175"/>
                    <a:pt x="25" y="175"/>
                    <a:pt x="25" y="175"/>
                  </a:cubicBezTo>
                  <a:cubicBezTo>
                    <a:pt x="25" y="176"/>
                    <a:pt x="24" y="176"/>
                    <a:pt x="24" y="176"/>
                  </a:cubicBezTo>
                  <a:cubicBezTo>
                    <a:pt x="23" y="177"/>
                    <a:pt x="22" y="177"/>
                    <a:pt x="21" y="178"/>
                  </a:cubicBezTo>
                  <a:cubicBezTo>
                    <a:pt x="21" y="179"/>
                    <a:pt x="21" y="179"/>
                    <a:pt x="21" y="180"/>
                  </a:cubicBezTo>
                  <a:cubicBezTo>
                    <a:pt x="20" y="180"/>
                    <a:pt x="23" y="181"/>
                    <a:pt x="24" y="181"/>
                  </a:cubicBezTo>
                  <a:cubicBezTo>
                    <a:pt x="25" y="180"/>
                    <a:pt x="26" y="180"/>
                    <a:pt x="27" y="179"/>
                  </a:cubicBezTo>
                  <a:cubicBezTo>
                    <a:pt x="27" y="178"/>
                    <a:pt x="28" y="178"/>
                    <a:pt x="29" y="178"/>
                  </a:cubicBezTo>
                  <a:cubicBezTo>
                    <a:pt x="30" y="177"/>
                    <a:pt x="30" y="177"/>
                    <a:pt x="31" y="176"/>
                  </a:cubicBezTo>
                  <a:cubicBezTo>
                    <a:pt x="31" y="176"/>
                    <a:pt x="31" y="175"/>
                    <a:pt x="31" y="175"/>
                  </a:cubicBezTo>
                  <a:cubicBezTo>
                    <a:pt x="32" y="174"/>
                    <a:pt x="32" y="174"/>
                    <a:pt x="33" y="174"/>
                  </a:cubicBezTo>
                  <a:cubicBezTo>
                    <a:pt x="34" y="173"/>
                    <a:pt x="34" y="173"/>
                    <a:pt x="35" y="172"/>
                  </a:cubicBezTo>
                  <a:cubicBezTo>
                    <a:pt x="36" y="172"/>
                    <a:pt x="36" y="171"/>
                    <a:pt x="36" y="171"/>
                  </a:cubicBezTo>
                  <a:cubicBezTo>
                    <a:pt x="37" y="171"/>
                    <a:pt x="37" y="171"/>
                    <a:pt x="38" y="171"/>
                  </a:cubicBezTo>
                  <a:cubicBezTo>
                    <a:pt x="38" y="170"/>
                    <a:pt x="39" y="170"/>
                    <a:pt x="39" y="169"/>
                  </a:cubicBezTo>
                  <a:cubicBezTo>
                    <a:pt x="40" y="168"/>
                    <a:pt x="40" y="168"/>
                    <a:pt x="40" y="167"/>
                  </a:cubicBezTo>
                  <a:cubicBezTo>
                    <a:pt x="41" y="167"/>
                    <a:pt x="42" y="167"/>
                    <a:pt x="43" y="166"/>
                  </a:cubicBezTo>
                  <a:cubicBezTo>
                    <a:pt x="43" y="165"/>
                    <a:pt x="43" y="165"/>
                    <a:pt x="43" y="164"/>
                  </a:cubicBezTo>
                  <a:cubicBezTo>
                    <a:pt x="44" y="163"/>
                    <a:pt x="44" y="163"/>
                    <a:pt x="45" y="162"/>
                  </a:cubicBezTo>
                  <a:cubicBezTo>
                    <a:pt x="46" y="162"/>
                    <a:pt x="47" y="162"/>
                    <a:pt x="48" y="161"/>
                  </a:cubicBezTo>
                  <a:cubicBezTo>
                    <a:pt x="49" y="161"/>
                    <a:pt x="49" y="160"/>
                    <a:pt x="50" y="159"/>
                  </a:cubicBezTo>
                  <a:cubicBezTo>
                    <a:pt x="50" y="159"/>
                    <a:pt x="51" y="160"/>
                    <a:pt x="51" y="160"/>
                  </a:cubicBezTo>
                  <a:cubicBezTo>
                    <a:pt x="51" y="160"/>
                    <a:pt x="49" y="162"/>
                    <a:pt x="49" y="163"/>
                  </a:cubicBezTo>
                  <a:cubicBezTo>
                    <a:pt x="49" y="163"/>
                    <a:pt x="49" y="164"/>
                    <a:pt x="49" y="164"/>
                  </a:cubicBezTo>
                  <a:cubicBezTo>
                    <a:pt x="50" y="164"/>
                    <a:pt x="50" y="164"/>
                    <a:pt x="51" y="164"/>
                  </a:cubicBezTo>
                  <a:cubicBezTo>
                    <a:pt x="52" y="163"/>
                    <a:pt x="52" y="163"/>
                    <a:pt x="53" y="162"/>
                  </a:cubicBezTo>
                  <a:cubicBezTo>
                    <a:pt x="54" y="162"/>
                    <a:pt x="55" y="161"/>
                    <a:pt x="56" y="161"/>
                  </a:cubicBezTo>
                  <a:cubicBezTo>
                    <a:pt x="57" y="160"/>
                    <a:pt x="58" y="160"/>
                    <a:pt x="59" y="159"/>
                  </a:cubicBezTo>
                  <a:cubicBezTo>
                    <a:pt x="60" y="158"/>
                    <a:pt x="60" y="158"/>
                    <a:pt x="61" y="157"/>
                  </a:cubicBezTo>
                  <a:cubicBezTo>
                    <a:pt x="62" y="156"/>
                    <a:pt x="62" y="156"/>
                    <a:pt x="63" y="155"/>
                  </a:cubicBezTo>
                  <a:cubicBezTo>
                    <a:pt x="64" y="155"/>
                    <a:pt x="64" y="155"/>
                    <a:pt x="65" y="154"/>
                  </a:cubicBezTo>
                  <a:cubicBezTo>
                    <a:pt x="66" y="154"/>
                    <a:pt x="66" y="154"/>
                    <a:pt x="67" y="154"/>
                  </a:cubicBezTo>
                  <a:cubicBezTo>
                    <a:pt x="67" y="153"/>
                    <a:pt x="67" y="153"/>
                    <a:pt x="68" y="152"/>
                  </a:cubicBezTo>
                  <a:cubicBezTo>
                    <a:pt x="68" y="153"/>
                    <a:pt x="68" y="154"/>
                    <a:pt x="69" y="155"/>
                  </a:cubicBezTo>
                  <a:cubicBezTo>
                    <a:pt x="70" y="155"/>
                    <a:pt x="71" y="155"/>
                    <a:pt x="72" y="155"/>
                  </a:cubicBezTo>
                  <a:cubicBezTo>
                    <a:pt x="73" y="155"/>
                    <a:pt x="73" y="155"/>
                    <a:pt x="74" y="154"/>
                  </a:cubicBezTo>
                  <a:cubicBezTo>
                    <a:pt x="75" y="154"/>
                    <a:pt x="76" y="154"/>
                    <a:pt x="78" y="153"/>
                  </a:cubicBezTo>
                  <a:cubicBezTo>
                    <a:pt x="79" y="154"/>
                    <a:pt x="79" y="154"/>
                    <a:pt x="80" y="154"/>
                  </a:cubicBezTo>
                  <a:cubicBezTo>
                    <a:pt x="82" y="154"/>
                    <a:pt x="83" y="154"/>
                    <a:pt x="84" y="154"/>
                  </a:cubicBezTo>
                  <a:cubicBezTo>
                    <a:pt x="85" y="154"/>
                    <a:pt x="85" y="154"/>
                    <a:pt x="86" y="153"/>
                  </a:cubicBezTo>
                  <a:cubicBezTo>
                    <a:pt x="87" y="153"/>
                    <a:pt x="87" y="153"/>
                    <a:pt x="88" y="152"/>
                  </a:cubicBezTo>
                  <a:cubicBezTo>
                    <a:pt x="89" y="152"/>
                    <a:pt x="90" y="152"/>
                    <a:pt x="92" y="152"/>
                  </a:cubicBezTo>
                  <a:cubicBezTo>
                    <a:pt x="93" y="152"/>
                    <a:pt x="93" y="152"/>
                    <a:pt x="94" y="152"/>
                  </a:cubicBezTo>
                  <a:cubicBezTo>
                    <a:pt x="94" y="152"/>
                    <a:pt x="95" y="153"/>
                    <a:pt x="95" y="153"/>
                  </a:cubicBezTo>
                  <a:cubicBezTo>
                    <a:pt x="96" y="154"/>
                    <a:pt x="96" y="154"/>
                    <a:pt x="96" y="154"/>
                  </a:cubicBezTo>
                  <a:cubicBezTo>
                    <a:pt x="97" y="154"/>
                    <a:pt x="98" y="154"/>
                    <a:pt x="99" y="154"/>
                  </a:cubicBezTo>
                  <a:cubicBezTo>
                    <a:pt x="100" y="154"/>
                    <a:pt x="100" y="154"/>
                    <a:pt x="102" y="154"/>
                  </a:cubicBezTo>
                  <a:cubicBezTo>
                    <a:pt x="102" y="154"/>
                    <a:pt x="102" y="154"/>
                    <a:pt x="102" y="154"/>
                  </a:cubicBezTo>
                  <a:cubicBezTo>
                    <a:pt x="102" y="155"/>
                    <a:pt x="102" y="155"/>
                    <a:pt x="102" y="155"/>
                  </a:cubicBezTo>
                  <a:cubicBezTo>
                    <a:pt x="102" y="156"/>
                    <a:pt x="102" y="157"/>
                    <a:pt x="102" y="157"/>
                  </a:cubicBezTo>
                  <a:cubicBezTo>
                    <a:pt x="102" y="157"/>
                    <a:pt x="102" y="157"/>
                    <a:pt x="102" y="158"/>
                  </a:cubicBezTo>
                  <a:cubicBezTo>
                    <a:pt x="102" y="158"/>
                    <a:pt x="103" y="158"/>
                    <a:pt x="104" y="158"/>
                  </a:cubicBezTo>
                  <a:cubicBezTo>
                    <a:pt x="104" y="158"/>
                    <a:pt x="106" y="159"/>
                    <a:pt x="106" y="159"/>
                  </a:cubicBezTo>
                  <a:cubicBezTo>
                    <a:pt x="107" y="159"/>
                    <a:pt x="108" y="159"/>
                    <a:pt x="109" y="159"/>
                  </a:cubicBezTo>
                  <a:cubicBezTo>
                    <a:pt x="110" y="158"/>
                    <a:pt x="110" y="158"/>
                    <a:pt x="111" y="158"/>
                  </a:cubicBezTo>
                  <a:cubicBezTo>
                    <a:pt x="111" y="158"/>
                    <a:pt x="111" y="158"/>
                    <a:pt x="111" y="159"/>
                  </a:cubicBezTo>
                  <a:cubicBezTo>
                    <a:pt x="111" y="160"/>
                    <a:pt x="111" y="161"/>
                    <a:pt x="111" y="161"/>
                  </a:cubicBezTo>
                  <a:cubicBezTo>
                    <a:pt x="111" y="161"/>
                    <a:pt x="111" y="161"/>
                    <a:pt x="111" y="162"/>
                  </a:cubicBezTo>
                  <a:cubicBezTo>
                    <a:pt x="111" y="162"/>
                    <a:pt x="111" y="162"/>
                    <a:pt x="111" y="162"/>
                  </a:cubicBezTo>
                  <a:cubicBezTo>
                    <a:pt x="112" y="162"/>
                    <a:pt x="112" y="162"/>
                    <a:pt x="113" y="162"/>
                  </a:cubicBezTo>
                  <a:cubicBezTo>
                    <a:pt x="114" y="162"/>
                    <a:pt x="114" y="162"/>
                    <a:pt x="115" y="162"/>
                  </a:cubicBezTo>
                  <a:cubicBezTo>
                    <a:pt x="115" y="162"/>
                    <a:pt x="119" y="162"/>
                    <a:pt x="118" y="163"/>
                  </a:cubicBezTo>
                  <a:cubicBezTo>
                    <a:pt x="116" y="164"/>
                    <a:pt x="117" y="164"/>
                    <a:pt x="116" y="165"/>
                  </a:cubicBezTo>
                  <a:cubicBezTo>
                    <a:pt x="115" y="165"/>
                    <a:pt x="115" y="165"/>
                    <a:pt x="115" y="165"/>
                  </a:cubicBezTo>
                  <a:cubicBezTo>
                    <a:pt x="116" y="165"/>
                    <a:pt x="117" y="165"/>
                    <a:pt x="118" y="165"/>
                  </a:cubicBezTo>
                  <a:cubicBezTo>
                    <a:pt x="119" y="165"/>
                    <a:pt x="119" y="165"/>
                    <a:pt x="120" y="165"/>
                  </a:cubicBezTo>
                  <a:cubicBezTo>
                    <a:pt x="120" y="165"/>
                    <a:pt x="121" y="165"/>
                    <a:pt x="121" y="166"/>
                  </a:cubicBezTo>
                  <a:cubicBezTo>
                    <a:pt x="120" y="167"/>
                    <a:pt x="120" y="167"/>
                    <a:pt x="120" y="167"/>
                  </a:cubicBezTo>
                  <a:cubicBezTo>
                    <a:pt x="120" y="167"/>
                    <a:pt x="120" y="167"/>
                    <a:pt x="120" y="167"/>
                  </a:cubicBezTo>
                  <a:cubicBezTo>
                    <a:pt x="120" y="167"/>
                    <a:pt x="122" y="167"/>
                    <a:pt x="123" y="167"/>
                  </a:cubicBezTo>
                  <a:cubicBezTo>
                    <a:pt x="123" y="168"/>
                    <a:pt x="124" y="168"/>
                    <a:pt x="124" y="168"/>
                  </a:cubicBezTo>
                  <a:cubicBezTo>
                    <a:pt x="124" y="168"/>
                    <a:pt x="124" y="167"/>
                    <a:pt x="125" y="168"/>
                  </a:cubicBezTo>
                  <a:cubicBezTo>
                    <a:pt x="125" y="170"/>
                    <a:pt x="125" y="171"/>
                    <a:pt x="125" y="171"/>
                  </a:cubicBezTo>
                  <a:cubicBezTo>
                    <a:pt x="126" y="170"/>
                    <a:pt x="127" y="170"/>
                    <a:pt x="128" y="170"/>
                  </a:cubicBezTo>
                  <a:cubicBezTo>
                    <a:pt x="128" y="170"/>
                    <a:pt x="130" y="169"/>
                    <a:pt x="130" y="170"/>
                  </a:cubicBezTo>
                  <a:cubicBezTo>
                    <a:pt x="130" y="170"/>
                    <a:pt x="130" y="170"/>
                    <a:pt x="130" y="172"/>
                  </a:cubicBezTo>
                  <a:cubicBezTo>
                    <a:pt x="129" y="173"/>
                    <a:pt x="129" y="173"/>
                    <a:pt x="129" y="174"/>
                  </a:cubicBezTo>
                  <a:cubicBezTo>
                    <a:pt x="129" y="175"/>
                    <a:pt x="130" y="175"/>
                    <a:pt x="130" y="175"/>
                  </a:cubicBezTo>
                  <a:cubicBezTo>
                    <a:pt x="131" y="175"/>
                    <a:pt x="131" y="175"/>
                    <a:pt x="132" y="175"/>
                  </a:cubicBezTo>
                  <a:cubicBezTo>
                    <a:pt x="133" y="175"/>
                    <a:pt x="133" y="175"/>
                    <a:pt x="134" y="175"/>
                  </a:cubicBezTo>
                  <a:cubicBezTo>
                    <a:pt x="134" y="176"/>
                    <a:pt x="134" y="176"/>
                    <a:pt x="134" y="176"/>
                  </a:cubicBezTo>
                  <a:cubicBezTo>
                    <a:pt x="134" y="176"/>
                    <a:pt x="133" y="178"/>
                    <a:pt x="134" y="178"/>
                  </a:cubicBezTo>
                  <a:cubicBezTo>
                    <a:pt x="135" y="178"/>
                    <a:pt x="138" y="179"/>
                    <a:pt x="138" y="179"/>
                  </a:cubicBezTo>
                  <a:cubicBezTo>
                    <a:pt x="138" y="179"/>
                    <a:pt x="138" y="180"/>
                    <a:pt x="138" y="181"/>
                  </a:cubicBezTo>
                  <a:cubicBezTo>
                    <a:pt x="137" y="181"/>
                    <a:pt x="135" y="182"/>
                    <a:pt x="135" y="183"/>
                  </a:cubicBezTo>
                  <a:cubicBezTo>
                    <a:pt x="135" y="184"/>
                    <a:pt x="134" y="185"/>
                    <a:pt x="134" y="185"/>
                  </a:cubicBezTo>
                  <a:cubicBezTo>
                    <a:pt x="134" y="185"/>
                    <a:pt x="130" y="185"/>
                    <a:pt x="130" y="186"/>
                  </a:cubicBezTo>
                  <a:cubicBezTo>
                    <a:pt x="131" y="186"/>
                    <a:pt x="134" y="187"/>
                    <a:pt x="135" y="187"/>
                  </a:cubicBezTo>
                  <a:cubicBezTo>
                    <a:pt x="135" y="187"/>
                    <a:pt x="137" y="187"/>
                    <a:pt x="137" y="187"/>
                  </a:cubicBezTo>
                  <a:cubicBezTo>
                    <a:pt x="137" y="187"/>
                    <a:pt x="138" y="188"/>
                    <a:pt x="138" y="188"/>
                  </a:cubicBezTo>
                  <a:cubicBezTo>
                    <a:pt x="139" y="188"/>
                    <a:pt x="139" y="188"/>
                    <a:pt x="139" y="188"/>
                  </a:cubicBezTo>
                  <a:cubicBezTo>
                    <a:pt x="141" y="188"/>
                    <a:pt x="142" y="188"/>
                    <a:pt x="143" y="188"/>
                  </a:cubicBezTo>
                  <a:cubicBezTo>
                    <a:pt x="144" y="188"/>
                    <a:pt x="144" y="187"/>
                    <a:pt x="145" y="187"/>
                  </a:cubicBezTo>
                  <a:cubicBezTo>
                    <a:pt x="145" y="187"/>
                    <a:pt x="150" y="188"/>
                    <a:pt x="149" y="188"/>
                  </a:cubicBezTo>
                  <a:cubicBezTo>
                    <a:pt x="149" y="189"/>
                    <a:pt x="147" y="191"/>
                    <a:pt x="147" y="191"/>
                  </a:cubicBezTo>
                  <a:cubicBezTo>
                    <a:pt x="147" y="191"/>
                    <a:pt x="147" y="193"/>
                    <a:pt x="147" y="193"/>
                  </a:cubicBezTo>
                  <a:cubicBezTo>
                    <a:pt x="148" y="194"/>
                    <a:pt x="152" y="195"/>
                    <a:pt x="152" y="195"/>
                  </a:cubicBezTo>
                  <a:cubicBezTo>
                    <a:pt x="152" y="195"/>
                    <a:pt x="154" y="194"/>
                    <a:pt x="154" y="195"/>
                  </a:cubicBezTo>
                  <a:cubicBezTo>
                    <a:pt x="153" y="196"/>
                    <a:pt x="153" y="197"/>
                    <a:pt x="152" y="197"/>
                  </a:cubicBezTo>
                  <a:cubicBezTo>
                    <a:pt x="152" y="198"/>
                    <a:pt x="155" y="202"/>
                    <a:pt x="155" y="202"/>
                  </a:cubicBezTo>
                  <a:cubicBezTo>
                    <a:pt x="153" y="204"/>
                    <a:pt x="152" y="204"/>
                    <a:pt x="150" y="206"/>
                  </a:cubicBezTo>
                  <a:cubicBezTo>
                    <a:pt x="150" y="206"/>
                    <a:pt x="147" y="204"/>
                    <a:pt x="147" y="209"/>
                  </a:cubicBezTo>
                  <a:cubicBezTo>
                    <a:pt x="148" y="213"/>
                    <a:pt x="146" y="212"/>
                    <a:pt x="148" y="213"/>
                  </a:cubicBezTo>
                  <a:cubicBezTo>
                    <a:pt x="150" y="215"/>
                    <a:pt x="151" y="217"/>
                    <a:pt x="151" y="217"/>
                  </a:cubicBezTo>
                  <a:cubicBezTo>
                    <a:pt x="151" y="217"/>
                    <a:pt x="152" y="219"/>
                    <a:pt x="151" y="221"/>
                  </a:cubicBezTo>
                  <a:cubicBezTo>
                    <a:pt x="150" y="222"/>
                    <a:pt x="152" y="220"/>
                    <a:pt x="150" y="222"/>
                  </a:cubicBezTo>
                  <a:cubicBezTo>
                    <a:pt x="147" y="224"/>
                    <a:pt x="145" y="224"/>
                    <a:pt x="146" y="226"/>
                  </a:cubicBezTo>
                  <a:cubicBezTo>
                    <a:pt x="148" y="229"/>
                    <a:pt x="153" y="231"/>
                    <a:pt x="153" y="231"/>
                  </a:cubicBezTo>
                  <a:cubicBezTo>
                    <a:pt x="153" y="234"/>
                    <a:pt x="153" y="235"/>
                    <a:pt x="153" y="237"/>
                  </a:cubicBezTo>
                  <a:cubicBezTo>
                    <a:pt x="153" y="239"/>
                    <a:pt x="154" y="239"/>
                    <a:pt x="153" y="240"/>
                  </a:cubicBezTo>
                  <a:cubicBezTo>
                    <a:pt x="153" y="241"/>
                    <a:pt x="154" y="241"/>
                    <a:pt x="154" y="243"/>
                  </a:cubicBezTo>
                  <a:cubicBezTo>
                    <a:pt x="155" y="244"/>
                    <a:pt x="156" y="244"/>
                    <a:pt x="158" y="246"/>
                  </a:cubicBezTo>
                  <a:cubicBezTo>
                    <a:pt x="159" y="248"/>
                    <a:pt x="159" y="248"/>
                    <a:pt x="159" y="248"/>
                  </a:cubicBezTo>
                  <a:cubicBezTo>
                    <a:pt x="159" y="248"/>
                    <a:pt x="164" y="250"/>
                    <a:pt x="164" y="251"/>
                  </a:cubicBezTo>
                  <a:cubicBezTo>
                    <a:pt x="165" y="252"/>
                    <a:pt x="165" y="252"/>
                    <a:pt x="166" y="253"/>
                  </a:cubicBezTo>
                  <a:cubicBezTo>
                    <a:pt x="167" y="255"/>
                    <a:pt x="170" y="254"/>
                    <a:pt x="170" y="257"/>
                  </a:cubicBezTo>
                  <a:cubicBezTo>
                    <a:pt x="171" y="259"/>
                    <a:pt x="171" y="258"/>
                    <a:pt x="172" y="260"/>
                  </a:cubicBezTo>
                  <a:cubicBezTo>
                    <a:pt x="173" y="263"/>
                    <a:pt x="173" y="263"/>
                    <a:pt x="173" y="263"/>
                  </a:cubicBezTo>
                  <a:cubicBezTo>
                    <a:pt x="173" y="263"/>
                    <a:pt x="173" y="261"/>
                    <a:pt x="174" y="265"/>
                  </a:cubicBezTo>
                  <a:cubicBezTo>
                    <a:pt x="175" y="268"/>
                    <a:pt x="177" y="267"/>
                    <a:pt x="178" y="269"/>
                  </a:cubicBezTo>
                  <a:cubicBezTo>
                    <a:pt x="180" y="272"/>
                    <a:pt x="178" y="268"/>
                    <a:pt x="180" y="272"/>
                  </a:cubicBezTo>
                  <a:cubicBezTo>
                    <a:pt x="182" y="275"/>
                    <a:pt x="188" y="275"/>
                    <a:pt x="188" y="275"/>
                  </a:cubicBezTo>
                  <a:cubicBezTo>
                    <a:pt x="190" y="276"/>
                    <a:pt x="190" y="273"/>
                    <a:pt x="190" y="276"/>
                  </a:cubicBezTo>
                  <a:cubicBezTo>
                    <a:pt x="189" y="280"/>
                    <a:pt x="188" y="280"/>
                    <a:pt x="189" y="280"/>
                  </a:cubicBezTo>
                  <a:cubicBezTo>
                    <a:pt x="191" y="280"/>
                    <a:pt x="191" y="279"/>
                    <a:pt x="191" y="282"/>
                  </a:cubicBezTo>
                  <a:cubicBezTo>
                    <a:pt x="192" y="285"/>
                    <a:pt x="194" y="285"/>
                    <a:pt x="194" y="287"/>
                  </a:cubicBezTo>
                  <a:cubicBezTo>
                    <a:pt x="194" y="290"/>
                    <a:pt x="203" y="295"/>
                    <a:pt x="203" y="295"/>
                  </a:cubicBezTo>
                  <a:cubicBezTo>
                    <a:pt x="204" y="296"/>
                    <a:pt x="205" y="292"/>
                    <a:pt x="205" y="292"/>
                  </a:cubicBezTo>
                  <a:cubicBezTo>
                    <a:pt x="204" y="290"/>
                    <a:pt x="204" y="290"/>
                    <a:pt x="203" y="288"/>
                  </a:cubicBezTo>
                  <a:cubicBezTo>
                    <a:pt x="202" y="287"/>
                    <a:pt x="202" y="287"/>
                    <a:pt x="201" y="286"/>
                  </a:cubicBezTo>
                  <a:cubicBezTo>
                    <a:pt x="200" y="285"/>
                    <a:pt x="200" y="284"/>
                    <a:pt x="199" y="283"/>
                  </a:cubicBezTo>
                  <a:cubicBezTo>
                    <a:pt x="199" y="283"/>
                    <a:pt x="198" y="280"/>
                    <a:pt x="198" y="279"/>
                  </a:cubicBezTo>
                  <a:cubicBezTo>
                    <a:pt x="197" y="278"/>
                    <a:pt x="196" y="276"/>
                    <a:pt x="196" y="276"/>
                  </a:cubicBezTo>
                  <a:cubicBezTo>
                    <a:pt x="196" y="274"/>
                    <a:pt x="195" y="273"/>
                    <a:pt x="195" y="271"/>
                  </a:cubicBezTo>
                  <a:cubicBezTo>
                    <a:pt x="194" y="270"/>
                    <a:pt x="194" y="269"/>
                    <a:pt x="194" y="268"/>
                  </a:cubicBezTo>
                  <a:cubicBezTo>
                    <a:pt x="194" y="268"/>
                    <a:pt x="193" y="266"/>
                    <a:pt x="196" y="268"/>
                  </a:cubicBezTo>
                  <a:cubicBezTo>
                    <a:pt x="199" y="270"/>
                    <a:pt x="204" y="269"/>
                    <a:pt x="204" y="273"/>
                  </a:cubicBezTo>
                  <a:cubicBezTo>
                    <a:pt x="204" y="277"/>
                    <a:pt x="204" y="276"/>
                    <a:pt x="205" y="278"/>
                  </a:cubicBezTo>
                  <a:cubicBezTo>
                    <a:pt x="205" y="281"/>
                    <a:pt x="208" y="280"/>
                    <a:pt x="208" y="281"/>
                  </a:cubicBezTo>
                  <a:cubicBezTo>
                    <a:pt x="209" y="282"/>
                    <a:pt x="211" y="283"/>
                    <a:pt x="212" y="284"/>
                  </a:cubicBezTo>
                  <a:cubicBezTo>
                    <a:pt x="213" y="286"/>
                    <a:pt x="216" y="287"/>
                    <a:pt x="216" y="287"/>
                  </a:cubicBezTo>
                  <a:cubicBezTo>
                    <a:pt x="217" y="288"/>
                    <a:pt x="217" y="289"/>
                    <a:pt x="218" y="290"/>
                  </a:cubicBezTo>
                  <a:cubicBezTo>
                    <a:pt x="218" y="290"/>
                    <a:pt x="221" y="292"/>
                    <a:pt x="220" y="293"/>
                  </a:cubicBezTo>
                  <a:cubicBezTo>
                    <a:pt x="220" y="294"/>
                    <a:pt x="220" y="294"/>
                    <a:pt x="220" y="295"/>
                  </a:cubicBezTo>
                  <a:cubicBezTo>
                    <a:pt x="220" y="297"/>
                    <a:pt x="222" y="297"/>
                    <a:pt x="222" y="298"/>
                  </a:cubicBezTo>
                  <a:cubicBezTo>
                    <a:pt x="223" y="299"/>
                    <a:pt x="225" y="299"/>
                    <a:pt x="227" y="302"/>
                  </a:cubicBezTo>
                  <a:cubicBezTo>
                    <a:pt x="229" y="305"/>
                    <a:pt x="235" y="307"/>
                    <a:pt x="235" y="307"/>
                  </a:cubicBezTo>
                  <a:cubicBezTo>
                    <a:pt x="232" y="309"/>
                    <a:pt x="230" y="310"/>
                    <a:pt x="227" y="312"/>
                  </a:cubicBezTo>
                  <a:cubicBezTo>
                    <a:pt x="227" y="312"/>
                    <a:pt x="223" y="315"/>
                    <a:pt x="227" y="315"/>
                  </a:cubicBezTo>
                  <a:cubicBezTo>
                    <a:pt x="231" y="316"/>
                    <a:pt x="241" y="319"/>
                    <a:pt x="241" y="319"/>
                  </a:cubicBezTo>
                  <a:cubicBezTo>
                    <a:pt x="241" y="319"/>
                    <a:pt x="241" y="320"/>
                    <a:pt x="241" y="320"/>
                  </a:cubicBezTo>
                  <a:cubicBezTo>
                    <a:pt x="241" y="320"/>
                    <a:pt x="246" y="324"/>
                    <a:pt x="250" y="325"/>
                  </a:cubicBezTo>
                  <a:cubicBezTo>
                    <a:pt x="253" y="326"/>
                    <a:pt x="259" y="327"/>
                    <a:pt x="259" y="327"/>
                  </a:cubicBezTo>
                  <a:cubicBezTo>
                    <a:pt x="259" y="327"/>
                    <a:pt x="265" y="327"/>
                    <a:pt x="266" y="329"/>
                  </a:cubicBezTo>
                  <a:cubicBezTo>
                    <a:pt x="266" y="330"/>
                    <a:pt x="267" y="332"/>
                    <a:pt x="270" y="332"/>
                  </a:cubicBezTo>
                  <a:cubicBezTo>
                    <a:pt x="273" y="332"/>
                    <a:pt x="280" y="332"/>
                    <a:pt x="280" y="332"/>
                  </a:cubicBezTo>
                  <a:cubicBezTo>
                    <a:pt x="281" y="331"/>
                    <a:pt x="282" y="331"/>
                    <a:pt x="282" y="331"/>
                  </a:cubicBezTo>
                  <a:cubicBezTo>
                    <a:pt x="282" y="331"/>
                    <a:pt x="288" y="332"/>
                    <a:pt x="288" y="333"/>
                  </a:cubicBezTo>
                  <a:cubicBezTo>
                    <a:pt x="288" y="334"/>
                    <a:pt x="286" y="336"/>
                    <a:pt x="289" y="337"/>
                  </a:cubicBezTo>
                  <a:cubicBezTo>
                    <a:pt x="292" y="338"/>
                    <a:pt x="295" y="339"/>
                    <a:pt x="295" y="339"/>
                  </a:cubicBezTo>
                  <a:cubicBezTo>
                    <a:pt x="298" y="339"/>
                    <a:pt x="300" y="340"/>
                    <a:pt x="303" y="340"/>
                  </a:cubicBezTo>
                  <a:cubicBezTo>
                    <a:pt x="303" y="340"/>
                    <a:pt x="304" y="341"/>
                    <a:pt x="304" y="343"/>
                  </a:cubicBezTo>
                  <a:cubicBezTo>
                    <a:pt x="304" y="345"/>
                    <a:pt x="313" y="343"/>
                    <a:pt x="313" y="343"/>
                  </a:cubicBezTo>
                  <a:cubicBezTo>
                    <a:pt x="313" y="343"/>
                    <a:pt x="319" y="344"/>
                    <a:pt x="317" y="347"/>
                  </a:cubicBezTo>
                  <a:cubicBezTo>
                    <a:pt x="316" y="349"/>
                    <a:pt x="317" y="348"/>
                    <a:pt x="316" y="351"/>
                  </a:cubicBezTo>
                  <a:cubicBezTo>
                    <a:pt x="316" y="353"/>
                    <a:pt x="315" y="351"/>
                    <a:pt x="316" y="353"/>
                  </a:cubicBezTo>
                  <a:cubicBezTo>
                    <a:pt x="317" y="355"/>
                    <a:pt x="318" y="355"/>
                    <a:pt x="320" y="356"/>
                  </a:cubicBezTo>
                  <a:cubicBezTo>
                    <a:pt x="323" y="357"/>
                    <a:pt x="329" y="357"/>
                    <a:pt x="329" y="357"/>
                  </a:cubicBezTo>
                  <a:cubicBezTo>
                    <a:pt x="329" y="357"/>
                    <a:pt x="327" y="358"/>
                    <a:pt x="331" y="359"/>
                  </a:cubicBezTo>
                  <a:cubicBezTo>
                    <a:pt x="335" y="360"/>
                    <a:pt x="341" y="362"/>
                    <a:pt x="341" y="362"/>
                  </a:cubicBezTo>
                  <a:cubicBezTo>
                    <a:pt x="341" y="362"/>
                    <a:pt x="340" y="362"/>
                    <a:pt x="340" y="364"/>
                  </a:cubicBezTo>
                  <a:cubicBezTo>
                    <a:pt x="341" y="365"/>
                    <a:pt x="345" y="366"/>
                    <a:pt x="345" y="366"/>
                  </a:cubicBezTo>
                  <a:cubicBezTo>
                    <a:pt x="345" y="365"/>
                    <a:pt x="345" y="364"/>
                    <a:pt x="346" y="363"/>
                  </a:cubicBezTo>
                  <a:cubicBezTo>
                    <a:pt x="347" y="362"/>
                    <a:pt x="347" y="362"/>
                    <a:pt x="348" y="361"/>
                  </a:cubicBezTo>
                  <a:cubicBezTo>
                    <a:pt x="350" y="360"/>
                    <a:pt x="350" y="360"/>
                    <a:pt x="352" y="359"/>
                  </a:cubicBezTo>
                  <a:cubicBezTo>
                    <a:pt x="354" y="359"/>
                    <a:pt x="354" y="359"/>
                    <a:pt x="356" y="358"/>
                  </a:cubicBezTo>
                  <a:cubicBezTo>
                    <a:pt x="356" y="358"/>
                    <a:pt x="358" y="355"/>
                    <a:pt x="355" y="356"/>
                  </a:cubicBezTo>
                  <a:cubicBezTo>
                    <a:pt x="351" y="357"/>
                    <a:pt x="354" y="356"/>
                    <a:pt x="351" y="357"/>
                  </a:cubicBezTo>
                  <a:cubicBezTo>
                    <a:pt x="347" y="359"/>
                    <a:pt x="342" y="359"/>
                    <a:pt x="342" y="359"/>
                  </a:cubicBezTo>
                  <a:cubicBezTo>
                    <a:pt x="339" y="359"/>
                    <a:pt x="338" y="359"/>
                    <a:pt x="336" y="359"/>
                  </a:cubicBezTo>
                  <a:cubicBezTo>
                    <a:pt x="336" y="357"/>
                    <a:pt x="336" y="356"/>
                    <a:pt x="336" y="355"/>
                  </a:cubicBezTo>
                  <a:cubicBezTo>
                    <a:pt x="336" y="352"/>
                    <a:pt x="336" y="351"/>
                    <a:pt x="337" y="349"/>
                  </a:cubicBezTo>
                  <a:cubicBezTo>
                    <a:pt x="337" y="348"/>
                    <a:pt x="337" y="347"/>
                    <a:pt x="337" y="345"/>
                  </a:cubicBezTo>
                  <a:cubicBezTo>
                    <a:pt x="337" y="343"/>
                    <a:pt x="336" y="342"/>
                    <a:pt x="336" y="340"/>
                  </a:cubicBezTo>
                  <a:cubicBezTo>
                    <a:pt x="334" y="338"/>
                    <a:pt x="334" y="337"/>
                    <a:pt x="333" y="335"/>
                  </a:cubicBezTo>
                  <a:cubicBezTo>
                    <a:pt x="333" y="335"/>
                    <a:pt x="331" y="334"/>
                    <a:pt x="329" y="334"/>
                  </a:cubicBezTo>
                  <a:cubicBezTo>
                    <a:pt x="327" y="333"/>
                    <a:pt x="322" y="332"/>
                    <a:pt x="322" y="332"/>
                  </a:cubicBezTo>
                  <a:cubicBezTo>
                    <a:pt x="322" y="332"/>
                    <a:pt x="320" y="332"/>
                    <a:pt x="318" y="332"/>
                  </a:cubicBezTo>
                  <a:cubicBezTo>
                    <a:pt x="315" y="332"/>
                    <a:pt x="315" y="332"/>
                    <a:pt x="315" y="332"/>
                  </a:cubicBezTo>
                  <a:cubicBezTo>
                    <a:pt x="314" y="332"/>
                    <a:pt x="313" y="332"/>
                    <a:pt x="312" y="331"/>
                  </a:cubicBezTo>
                  <a:cubicBezTo>
                    <a:pt x="312" y="331"/>
                    <a:pt x="310" y="330"/>
                    <a:pt x="312" y="329"/>
                  </a:cubicBezTo>
                  <a:cubicBezTo>
                    <a:pt x="314" y="329"/>
                    <a:pt x="315" y="326"/>
                    <a:pt x="315" y="326"/>
                  </a:cubicBezTo>
                  <a:cubicBezTo>
                    <a:pt x="315" y="325"/>
                    <a:pt x="315" y="325"/>
                    <a:pt x="315" y="324"/>
                  </a:cubicBezTo>
                  <a:cubicBezTo>
                    <a:pt x="315" y="324"/>
                    <a:pt x="317" y="324"/>
                    <a:pt x="317" y="322"/>
                  </a:cubicBezTo>
                  <a:cubicBezTo>
                    <a:pt x="318" y="320"/>
                    <a:pt x="317" y="315"/>
                    <a:pt x="317" y="315"/>
                  </a:cubicBezTo>
                  <a:cubicBezTo>
                    <a:pt x="317" y="314"/>
                    <a:pt x="317" y="314"/>
                    <a:pt x="316" y="313"/>
                  </a:cubicBezTo>
                  <a:cubicBezTo>
                    <a:pt x="316" y="312"/>
                    <a:pt x="317" y="311"/>
                    <a:pt x="317" y="310"/>
                  </a:cubicBezTo>
                  <a:cubicBezTo>
                    <a:pt x="317" y="310"/>
                    <a:pt x="315" y="307"/>
                    <a:pt x="312" y="307"/>
                  </a:cubicBezTo>
                  <a:cubicBezTo>
                    <a:pt x="310" y="308"/>
                    <a:pt x="310" y="307"/>
                    <a:pt x="307" y="308"/>
                  </a:cubicBezTo>
                  <a:cubicBezTo>
                    <a:pt x="305" y="309"/>
                    <a:pt x="303" y="310"/>
                    <a:pt x="303" y="310"/>
                  </a:cubicBezTo>
                  <a:cubicBezTo>
                    <a:pt x="303" y="310"/>
                    <a:pt x="299" y="314"/>
                    <a:pt x="299" y="316"/>
                  </a:cubicBezTo>
                  <a:cubicBezTo>
                    <a:pt x="299" y="317"/>
                    <a:pt x="300" y="315"/>
                    <a:pt x="299" y="317"/>
                  </a:cubicBezTo>
                  <a:cubicBezTo>
                    <a:pt x="298" y="319"/>
                    <a:pt x="301" y="319"/>
                    <a:pt x="298" y="319"/>
                  </a:cubicBezTo>
                  <a:cubicBezTo>
                    <a:pt x="295" y="319"/>
                    <a:pt x="296" y="320"/>
                    <a:pt x="292" y="320"/>
                  </a:cubicBezTo>
                  <a:cubicBezTo>
                    <a:pt x="289" y="320"/>
                    <a:pt x="288" y="321"/>
                    <a:pt x="287" y="321"/>
                  </a:cubicBezTo>
                  <a:cubicBezTo>
                    <a:pt x="284" y="321"/>
                    <a:pt x="282" y="321"/>
                    <a:pt x="282" y="321"/>
                  </a:cubicBezTo>
                  <a:cubicBezTo>
                    <a:pt x="282" y="321"/>
                    <a:pt x="282" y="318"/>
                    <a:pt x="278" y="317"/>
                  </a:cubicBezTo>
                  <a:cubicBezTo>
                    <a:pt x="275" y="316"/>
                    <a:pt x="271" y="311"/>
                    <a:pt x="271" y="311"/>
                  </a:cubicBezTo>
                  <a:cubicBezTo>
                    <a:pt x="270" y="309"/>
                    <a:pt x="270" y="308"/>
                    <a:pt x="268" y="305"/>
                  </a:cubicBezTo>
                  <a:cubicBezTo>
                    <a:pt x="269" y="303"/>
                    <a:pt x="269" y="302"/>
                    <a:pt x="269" y="300"/>
                  </a:cubicBezTo>
                  <a:cubicBezTo>
                    <a:pt x="268" y="297"/>
                    <a:pt x="268" y="296"/>
                    <a:pt x="267" y="292"/>
                  </a:cubicBezTo>
                  <a:cubicBezTo>
                    <a:pt x="268" y="290"/>
                    <a:pt x="268" y="289"/>
                    <a:pt x="269" y="286"/>
                  </a:cubicBezTo>
                  <a:cubicBezTo>
                    <a:pt x="269" y="286"/>
                    <a:pt x="270" y="285"/>
                    <a:pt x="272" y="284"/>
                  </a:cubicBezTo>
                  <a:cubicBezTo>
                    <a:pt x="273" y="283"/>
                    <a:pt x="273" y="278"/>
                    <a:pt x="273" y="278"/>
                  </a:cubicBezTo>
                  <a:cubicBezTo>
                    <a:pt x="274" y="278"/>
                    <a:pt x="275" y="277"/>
                    <a:pt x="276" y="277"/>
                  </a:cubicBezTo>
                  <a:cubicBezTo>
                    <a:pt x="276" y="277"/>
                    <a:pt x="284" y="275"/>
                    <a:pt x="286" y="275"/>
                  </a:cubicBezTo>
                  <a:cubicBezTo>
                    <a:pt x="287" y="275"/>
                    <a:pt x="287" y="275"/>
                    <a:pt x="287" y="275"/>
                  </a:cubicBezTo>
                  <a:cubicBezTo>
                    <a:pt x="291" y="275"/>
                    <a:pt x="292" y="274"/>
                    <a:pt x="296" y="274"/>
                  </a:cubicBezTo>
                  <a:cubicBezTo>
                    <a:pt x="299" y="274"/>
                    <a:pt x="308" y="274"/>
                    <a:pt x="308" y="274"/>
                  </a:cubicBezTo>
                  <a:cubicBezTo>
                    <a:pt x="309" y="273"/>
                    <a:pt x="309" y="273"/>
                    <a:pt x="310" y="272"/>
                  </a:cubicBezTo>
                  <a:cubicBezTo>
                    <a:pt x="311" y="271"/>
                    <a:pt x="312" y="271"/>
                    <a:pt x="313" y="269"/>
                  </a:cubicBezTo>
                  <a:cubicBezTo>
                    <a:pt x="313" y="269"/>
                    <a:pt x="311" y="267"/>
                    <a:pt x="315" y="269"/>
                  </a:cubicBezTo>
                  <a:cubicBezTo>
                    <a:pt x="319" y="271"/>
                    <a:pt x="319" y="270"/>
                    <a:pt x="321" y="271"/>
                  </a:cubicBezTo>
                  <a:cubicBezTo>
                    <a:pt x="324" y="272"/>
                    <a:pt x="324" y="271"/>
                    <a:pt x="327" y="273"/>
                  </a:cubicBezTo>
                  <a:cubicBezTo>
                    <a:pt x="329" y="274"/>
                    <a:pt x="328" y="273"/>
                    <a:pt x="329" y="274"/>
                  </a:cubicBezTo>
                  <a:cubicBezTo>
                    <a:pt x="331" y="276"/>
                    <a:pt x="328" y="273"/>
                    <a:pt x="331" y="276"/>
                  </a:cubicBezTo>
                  <a:cubicBezTo>
                    <a:pt x="333" y="279"/>
                    <a:pt x="331" y="278"/>
                    <a:pt x="333" y="280"/>
                  </a:cubicBezTo>
                  <a:cubicBezTo>
                    <a:pt x="336" y="281"/>
                    <a:pt x="338" y="279"/>
                    <a:pt x="339" y="282"/>
                  </a:cubicBezTo>
                  <a:cubicBezTo>
                    <a:pt x="341" y="284"/>
                    <a:pt x="339" y="280"/>
                    <a:pt x="341" y="284"/>
                  </a:cubicBezTo>
                  <a:cubicBezTo>
                    <a:pt x="342" y="289"/>
                    <a:pt x="340" y="287"/>
                    <a:pt x="342" y="289"/>
                  </a:cubicBezTo>
                  <a:cubicBezTo>
                    <a:pt x="344" y="291"/>
                    <a:pt x="344" y="291"/>
                    <a:pt x="344" y="291"/>
                  </a:cubicBezTo>
                  <a:cubicBezTo>
                    <a:pt x="345" y="292"/>
                    <a:pt x="346" y="292"/>
                    <a:pt x="347" y="292"/>
                  </a:cubicBezTo>
                  <a:cubicBezTo>
                    <a:pt x="347" y="292"/>
                    <a:pt x="350" y="292"/>
                    <a:pt x="351" y="291"/>
                  </a:cubicBezTo>
                  <a:cubicBezTo>
                    <a:pt x="352" y="290"/>
                    <a:pt x="351" y="287"/>
                    <a:pt x="352" y="285"/>
                  </a:cubicBezTo>
                  <a:cubicBezTo>
                    <a:pt x="352" y="283"/>
                    <a:pt x="350" y="279"/>
                    <a:pt x="350" y="279"/>
                  </a:cubicBezTo>
                  <a:cubicBezTo>
                    <a:pt x="350" y="279"/>
                    <a:pt x="350" y="279"/>
                    <a:pt x="349" y="277"/>
                  </a:cubicBezTo>
                  <a:cubicBezTo>
                    <a:pt x="349" y="276"/>
                    <a:pt x="345" y="275"/>
                    <a:pt x="344" y="271"/>
                  </a:cubicBezTo>
                  <a:cubicBezTo>
                    <a:pt x="344" y="268"/>
                    <a:pt x="346" y="266"/>
                    <a:pt x="346" y="266"/>
                  </a:cubicBezTo>
                  <a:cubicBezTo>
                    <a:pt x="346" y="266"/>
                    <a:pt x="347" y="265"/>
                    <a:pt x="349" y="264"/>
                  </a:cubicBezTo>
                  <a:cubicBezTo>
                    <a:pt x="351" y="264"/>
                    <a:pt x="353" y="262"/>
                    <a:pt x="353" y="262"/>
                  </a:cubicBezTo>
                  <a:cubicBezTo>
                    <a:pt x="354" y="261"/>
                    <a:pt x="355" y="261"/>
                    <a:pt x="356" y="261"/>
                  </a:cubicBezTo>
                  <a:cubicBezTo>
                    <a:pt x="357" y="260"/>
                    <a:pt x="357" y="260"/>
                    <a:pt x="358" y="259"/>
                  </a:cubicBezTo>
                  <a:cubicBezTo>
                    <a:pt x="361" y="257"/>
                    <a:pt x="362" y="256"/>
                    <a:pt x="364" y="255"/>
                  </a:cubicBezTo>
                  <a:cubicBezTo>
                    <a:pt x="366" y="253"/>
                    <a:pt x="367" y="253"/>
                    <a:pt x="369" y="252"/>
                  </a:cubicBezTo>
                  <a:cubicBezTo>
                    <a:pt x="369" y="251"/>
                    <a:pt x="369" y="250"/>
                    <a:pt x="369" y="249"/>
                  </a:cubicBezTo>
                  <a:cubicBezTo>
                    <a:pt x="369" y="249"/>
                    <a:pt x="369" y="248"/>
                    <a:pt x="369" y="247"/>
                  </a:cubicBezTo>
                  <a:cubicBezTo>
                    <a:pt x="369" y="246"/>
                    <a:pt x="369" y="244"/>
                    <a:pt x="369" y="244"/>
                  </a:cubicBezTo>
                  <a:cubicBezTo>
                    <a:pt x="369" y="244"/>
                    <a:pt x="371" y="249"/>
                    <a:pt x="369" y="246"/>
                  </a:cubicBezTo>
                  <a:cubicBezTo>
                    <a:pt x="367" y="243"/>
                    <a:pt x="367" y="241"/>
                    <a:pt x="367" y="240"/>
                  </a:cubicBezTo>
                  <a:cubicBezTo>
                    <a:pt x="367" y="239"/>
                    <a:pt x="364" y="234"/>
                    <a:pt x="364" y="234"/>
                  </a:cubicBezTo>
                  <a:cubicBezTo>
                    <a:pt x="364" y="234"/>
                    <a:pt x="365" y="233"/>
                    <a:pt x="366" y="233"/>
                  </a:cubicBezTo>
                  <a:cubicBezTo>
                    <a:pt x="366" y="233"/>
                    <a:pt x="368" y="230"/>
                    <a:pt x="370" y="233"/>
                  </a:cubicBezTo>
                  <a:cubicBezTo>
                    <a:pt x="371" y="236"/>
                    <a:pt x="371" y="236"/>
                    <a:pt x="371" y="236"/>
                  </a:cubicBezTo>
                  <a:cubicBezTo>
                    <a:pt x="376" y="234"/>
                    <a:pt x="378" y="234"/>
                    <a:pt x="383" y="232"/>
                  </a:cubicBezTo>
                  <a:cubicBezTo>
                    <a:pt x="383" y="232"/>
                    <a:pt x="385" y="226"/>
                    <a:pt x="387" y="226"/>
                  </a:cubicBezTo>
                  <a:cubicBezTo>
                    <a:pt x="388" y="226"/>
                    <a:pt x="391" y="222"/>
                    <a:pt x="391" y="222"/>
                  </a:cubicBezTo>
                  <a:cubicBezTo>
                    <a:pt x="390" y="221"/>
                    <a:pt x="390" y="220"/>
                    <a:pt x="390" y="219"/>
                  </a:cubicBezTo>
                  <a:cubicBezTo>
                    <a:pt x="390" y="218"/>
                    <a:pt x="390" y="217"/>
                    <a:pt x="391" y="216"/>
                  </a:cubicBezTo>
                  <a:cubicBezTo>
                    <a:pt x="392" y="215"/>
                    <a:pt x="393" y="215"/>
                    <a:pt x="394" y="214"/>
                  </a:cubicBezTo>
                  <a:cubicBezTo>
                    <a:pt x="395" y="214"/>
                    <a:pt x="396" y="214"/>
                    <a:pt x="397" y="214"/>
                  </a:cubicBezTo>
                  <a:cubicBezTo>
                    <a:pt x="397" y="214"/>
                    <a:pt x="396" y="212"/>
                    <a:pt x="400" y="213"/>
                  </a:cubicBezTo>
                  <a:cubicBezTo>
                    <a:pt x="405" y="213"/>
                    <a:pt x="406" y="213"/>
                    <a:pt x="408" y="213"/>
                  </a:cubicBezTo>
                  <a:cubicBezTo>
                    <a:pt x="410" y="214"/>
                    <a:pt x="407" y="213"/>
                    <a:pt x="410" y="214"/>
                  </a:cubicBezTo>
                  <a:cubicBezTo>
                    <a:pt x="412" y="214"/>
                    <a:pt x="415" y="214"/>
                    <a:pt x="415" y="214"/>
                  </a:cubicBezTo>
                  <a:cubicBezTo>
                    <a:pt x="417" y="213"/>
                    <a:pt x="418" y="213"/>
                    <a:pt x="420" y="212"/>
                  </a:cubicBezTo>
                  <a:cubicBezTo>
                    <a:pt x="420" y="212"/>
                    <a:pt x="421" y="210"/>
                    <a:pt x="422" y="209"/>
                  </a:cubicBezTo>
                  <a:cubicBezTo>
                    <a:pt x="423" y="208"/>
                    <a:pt x="422" y="204"/>
                    <a:pt x="422" y="204"/>
                  </a:cubicBezTo>
                  <a:cubicBezTo>
                    <a:pt x="422" y="204"/>
                    <a:pt x="422" y="203"/>
                    <a:pt x="420" y="200"/>
                  </a:cubicBezTo>
                  <a:cubicBezTo>
                    <a:pt x="417" y="198"/>
                    <a:pt x="416" y="196"/>
                    <a:pt x="416" y="196"/>
                  </a:cubicBezTo>
                  <a:cubicBezTo>
                    <a:pt x="416" y="196"/>
                    <a:pt x="414" y="191"/>
                    <a:pt x="415" y="190"/>
                  </a:cubicBezTo>
                  <a:cubicBezTo>
                    <a:pt x="417" y="188"/>
                    <a:pt x="417" y="186"/>
                    <a:pt x="417" y="186"/>
                  </a:cubicBezTo>
                  <a:cubicBezTo>
                    <a:pt x="420" y="186"/>
                    <a:pt x="422" y="186"/>
                    <a:pt x="425" y="185"/>
                  </a:cubicBezTo>
                  <a:cubicBezTo>
                    <a:pt x="425" y="185"/>
                    <a:pt x="426" y="182"/>
                    <a:pt x="430" y="182"/>
                  </a:cubicBezTo>
                  <a:cubicBezTo>
                    <a:pt x="434" y="182"/>
                    <a:pt x="430" y="181"/>
                    <a:pt x="434" y="182"/>
                  </a:cubicBezTo>
                  <a:cubicBezTo>
                    <a:pt x="438" y="182"/>
                    <a:pt x="438" y="182"/>
                    <a:pt x="440" y="182"/>
                  </a:cubicBezTo>
                  <a:cubicBezTo>
                    <a:pt x="441" y="182"/>
                    <a:pt x="443" y="182"/>
                    <a:pt x="443" y="182"/>
                  </a:cubicBezTo>
                  <a:cubicBezTo>
                    <a:pt x="443" y="182"/>
                    <a:pt x="448" y="179"/>
                    <a:pt x="445" y="183"/>
                  </a:cubicBezTo>
                  <a:cubicBezTo>
                    <a:pt x="442" y="188"/>
                    <a:pt x="443" y="184"/>
                    <a:pt x="442" y="188"/>
                  </a:cubicBezTo>
                  <a:cubicBezTo>
                    <a:pt x="441" y="192"/>
                    <a:pt x="440" y="191"/>
                    <a:pt x="441" y="192"/>
                  </a:cubicBezTo>
                  <a:cubicBezTo>
                    <a:pt x="442" y="194"/>
                    <a:pt x="446" y="194"/>
                    <a:pt x="446" y="194"/>
                  </a:cubicBezTo>
                  <a:cubicBezTo>
                    <a:pt x="448" y="194"/>
                    <a:pt x="448" y="194"/>
                    <a:pt x="449" y="193"/>
                  </a:cubicBezTo>
                  <a:cubicBezTo>
                    <a:pt x="451" y="193"/>
                    <a:pt x="452" y="193"/>
                    <a:pt x="454" y="193"/>
                  </a:cubicBezTo>
                  <a:cubicBezTo>
                    <a:pt x="460" y="198"/>
                    <a:pt x="463" y="199"/>
                    <a:pt x="463" y="199"/>
                  </a:cubicBezTo>
                  <a:cubicBezTo>
                    <a:pt x="464" y="199"/>
                    <a:pt x="465" y="199"/>
                    <a:pt x="467" y="198"/>
                  </a:cubicBezTo>
                  <a:cubicBezTo>
                    <a:pt x="468" y="198"/>
                    <a:pt x="468" y="198"/>
                    <a:pt x="469" y="198"/>
                  </a:cubicBezTo>
                  <a:cubicBezTo>
                    <a:pt x="470" y="198"/>
                    <a:pt x="470" y="198"/>
                    <a:pt x="471" y="197"/>
                  </a:cubicBezTo>
                  <a:cubicBezTo>
                    <a:pt x="472" y="196"/>
                    <a:pt x="472" y="194"/>
                    <a:pt x="472" y="194"/>
                  </a:cubicBezTo>
                  <a:cubicBezTo>
                    <a:pt x="472" y="194"/>
                    <a:pt x="471" y="192"/>
                    <a:pt x="467" y="192"/>
                  </a:cubicBezTo>
                  <a:cubicBezTo>
                    <a:pt x="462" y="192"/>
                    <a:pt x="462" y="192"/>
                    <a:pt x="462" y="192"/>
                  </a:cubicBezTo>
                  <a:cubicBezTo>
                    <a:pt x="461" y="191"/>
                    <a:pt x="460" y="190"/>
                    <a:pt x="459" y="189"/>
                  </a:cubicBezTo>
                  <a:cubicBezTo>
                    <a:pt x="459" y="189"/>
                    <a:pt x="459" y="187"/>
                    <a:pt x="458" y="187"/>
                  </a:cubicBezTo>
                  <a:cubicBezTo>
                    <a:pt x="456" y="186"/>
                    <a:pt x="454" y="185"/>
                    <a:pt x="454" y="185"/>
                  </a:cubicBezTo>
                  <a:cubicBezTo>
                    <a:pt x="453" y="184"/>
                    <a:pt x="453" y="184"/>
                    <a:pt x="452" y="184"/>
                  </a:cubicBezTo>
                  <a:cubicBezTo>
                    <a:pt x="452" y="182"/>
                    <a:pt x="452" y="182"/>
                    <a:pt x="453" y="180"/>
                  </a:cubicBezTo>
                  <a:cubicBezTo>
                    <a:pt x="454" y="180"/>
                    <a:pt x="454" y="180"/>
                    <a:pt x="455" y="179"/>
                  </a:cubicBezTo>
                  <a:cubicBezTo>
                    <a:pt x="453" y="178"/>
                    <a:pt x="452" y="178"/>
                    <a:pt x="451" y="176"/>
                  </a:cubicBezTo>
                  <a:cubicBezTo>
                    <a:pt x="450" y="175"/>
                    <a:pt x="450" y="175"/>
                    <a:pt x="450" y="174"/>
                  </a:cubicBezTo>
                  <a:cubicBezTo>
                    <a:pt x="451" y="174"/>
                    <a:pt x="451" y="173"/>
                    <a:pt x="452" y="173"/>
                  </a:cubicBezTo>
                  <a:cubicBezTo>
                    <a:pt x="451" y="170"/>
                    <a:pt x="450" y="168"/>
                    <a:pt x="449" y="165"/>
                  </a:cubicBezTo>
                  <a:cubicBezTo>
                    <a:pt x="446" y="163"/>
                    <a:pt x="444" y="161"/>
                    <a:pt x="441" y="159"/>
                  </a:cubicBezTo>
                  <a:cubicBezTo>
                    <a:pt x="438" y="158"/>
                    <a:pt x="436" y="157"/>
                    <a:pt x="433" y="156"/>
                  </a:cubicBezTo>
                  <a:cubicBezTo>
                    <a:pt x="429" y="153"/>
                    <a:pt x="428" y="152"/>
                    <a:pt x="424" y="149"/>
                  </a:cubicBezTo>
                  <a:cubicBezTo>
                    <a:pt x="424" y="149"/>
                    <a:pt x="424" y="143"/>
                    <a:pt x="423" y="142"/>
                  </a:cubicBezTo>
                  <a:cubicBezTo>
                    <a:pt x="420" y="141"/>
                    <a:pt x="414" y="137"/>
                    <a:pt x="414" y="137"/>
                  </a:cubicBezTo>
                  <a:cubicBezTo>
                    <a:pt x="413" y="135"/>
                    <a:pt x="412" y="134"/>
                    <a:pt x="411" y="132"/>
                  </a:cubicBezTo>
                  <a:cubicBezTo>
                    <a:pt x="411" y="130"/>
                    <a:pt x="411" y="128"/>
                    <a:pt x="412" y="126"/>
                  </a:cubicBezTo>
                  <a:cubicBezTo>
                    <a:pt x="412" y="126"/>
                    <a:pt x="408" y="130"/>
                    <a:pt x="407" y="132"/>
                  </a:cubicBezTo>
                  <a:cubicBezTo>
                    <a:pt x="406" y="134"/>
                    <a:pt x="406" y="134"/>
                    <a:pt x="405" y="136"/>
                  </a:cubicBezTo>
                  <a:cubicBezTo>
                    <a:pt x="403" y="138"/>
                    <a:pt x="402" y="140"/>
                    <a:pt x="402" y="140"/>
                  </a:cubicBezTo>
                  <a:cubicBezTo>
                    <a:pt x="400" y="139"/>
                    <a:pt x="399" y="139"/>
                    <a:pt x="397" y="138"/>
                  </a:cubicBezTo>
                  <a:cubicBezTo>
                    <a:pt x="397" y="138"/>
                    <a:pt x="393" y="136"/>
                    <a:pt x="392" y="135"/>
                  </a:cubicBezTo>
                  <a:cubicBezTo>
                    <a:pt x="391" y="134"/>
                    <a:pt x="389" y="131"/>
                    <a:pt x="389" y="131"/>
                  </a:cubicBezTo>
                  <a:cubicBezTo>
                    <a:pt x="388" y="129"/>
                    <a:pt x="388" y="127"/>
                    <a:pt x="388" y="125"/>
                  </a:cubicBezTo>
                  <a:cubicBezTo>
                    <a:pt x="388" y="125"/>
                    <a:pt x="385" y="124"/>
                    <a:pt x="382" y="123"/>
                  </a:cubicBezTo>
                  <a:cubicBezTo>
                    <a:pt x="378" y="122"/>
                    <a:pt x="378" y="122"/>
                    <a:pt x="378" y="122"/>
                  </a:cubicBezTo>
                  <a:cubicBezTo>
                    <a:pt x="377" y="120"/>
                    <a:pt x="376" y="119"/>
                    <a:pt x="375" y="118"/>
                  </a:cubicBezTo>
                  <a:cubicBezTo>
                    <a:pt x="375" y="118"/>
                    <a:pt x="374" y="116"/>
                    <a:pt x="372" y="117"/>
                  </a:cubicBezTo>
                  <a:cubicBezTo>
                    <a:pt x="370" y="117"/>
                    <a:pt x="366" y="117"/>
                    <a:pt x="366" y="117"/>
                  </a:cubicBezTo>
                  <a:cubicBezTo>
                    <a:pt x="363" y="117"/>
                    <a:pt x="361" y="117"/>
                    <a:pt x="358" y="117"/>
                  </a:cubicBezTo>
                  <a:cubicBezTo>
                    <a:pt x="356" y="118"/>
                    <a:pt x="355" y="117"/>
                    <a:pt x="355" y="120"/>
                  </a:cubicBezTo>
                  <a:cubicBezTo>
                    <a:pt x="355" y="123"/>
                    <a:pt x="355" y="123"/>
                    <a:pt x="355" y="125"/>
                  </a:cubicBezTo>
                  <a:cubicBezTo>
                    <a:pt x="355" y="127"/>
                    <a:pt x="357" y="125"/>
                    <a:pt x="355" y="127"/>
                  </a:cubicBezTo>
                  <a:cubicBezTo>
                    <a:pt x="353" y="129"/>
                    <a:pt x="353" y="126"/>
                    <a:pt x="353" y="129"/>
                  </a:cubicBezTo>
                  <a:cubicBezTo>
                    <a:pt x="353" y="133"/>
                    <a:pt x="351" y="132"/>
                    <a:pt x="353" y="135"/>
                  </a:cubicBezTo>
                  <a:cubicBezTo>
                    <a:pt x="354" y="138"/>
                    <a:pt x="356" y="140"/>
                    <a:pt x="356" y="140"/>
                  </a:cubicBezTo>
                  <a:cubicBezTo>
                    <a:pt x="356" y="140"/>
                    <a:pt x="357" y="139"/>
                    <a:pt x="359" y="142"/>
                  </a:cubicBezTo>
                  <a:cubicBezTo>
                    <a:pt x="361" y="145"/>
                    <a:pt x="361" y="142"/>
                    <a:pt x="361" y="145"/>
                  </a:cubicBezTo>
                  <a:cubicBezTo>
                    <a:pt x="362" y="147"/>
                    <a:pt x="365" y="147"/>
                    <a:pt x="362" y="148"/>
                  </a:cubicBezTo>
                  <a:cubicBezTo>
                    <a:pt x="359" y="150"/>
                    <a:pt x="360" y="150"/>
                    <a:pt x="357" y="150"/>
                  </a:cubicBezTo>
                  <a:cubicBezTo>
                    <a:pt x="354" y="151"/>
                    <a:pt x="357" y="149"/>
                    <a:pt x="354" y="151"/>
                  </a:cubicBezTo>
                  <a:cubicBezTo>
                    <a:pt x="351" y="153"/>
                    <a:pt x="349" y="152"/>
                    <a:pt x="351" y="154"/>
                  </a:cubicBezTo>
                  <a:cubicBezTo>
                    <a:pt x="353" y="157"/>
                    <a:pt x="351" y="154"/>
                    <a:pt x="353" y="157"/>
                  </a:cubicBezTo>
                  <a:cubicBezTo>
                    <a:pt x="356" y="160"/>
                    <a:pt x="358" y="156"/>
                    <a:pt x="356" y="160"/>
                  </a:cubicBezTo>
                  <a:cubicBezTo>
                    <a:pt x="353" y="163"/>
                    <a:pt x="354" y="161"/>
                    <a:pt x="353" y="163"/>
                  </a:cubicBezTo>
                  <a:cubicBezTo>
                    <a:pt x="352" y="165"/>
                    <a:pt x="354" y="163"/>
                    <a:pt x="352" y="165"/>
                  </a:cubicBezTo>
                  <a:cubicBezTo>
                    <a:pt x="351" y="167"/>
                    <a:pt x="356" y="167"/>
                    <a:pt x="351" y="168"/>
                  </a:cubicBezTo>
                  <a:cubicBezTo>
                    <a:pt x="345" y="168"/>
                    <a:pt x="344" y="169"/>
                    <a:pt x="343" y="167"/>
                  </a:cubicBezTo>
                  <a:cubicBezTo>
                    <a:pt x="342" y="166"/>
                    <a:pt x="341" y="164"/>
                    <a:pt x="341" y="164"/>
                  </a:cubicBezTo>
                  <a:cubicBezTo>
                    <a:pt x="340" y="161"/>
                    <a:pt x="339" y="160"/>
                    <a:pt x="338" y="158"/>
                  </a:cubicBezTo>
                  <a:cubicBezTo>
                    <a:pt x="338" y="157"/>
                    <a:pt x="337" y="156"/>
                    <a:pt x="337" y="155"/>
                  </a:cubicBezTo>
                  <a:cubicBezTo>
                    <a:pt x="328" y="151"/>
                    <a:pt x="329" y="151"/>
                    <a:pt x="326" y="151"/>
                  </a:cubicBezTo>
                  <a:cubicBezTo>
                    <a:pt x="323" y="150"/>
                    <a:pt x="328" y="151"/>
                    <a:pt x="323" y="150"/>
                  </a:cubicBezTo>
                  <a:cubicBezTo>
                    <a:pt x="318" y="150"/>
                    <a:pt x="316" y="148"/>
                    <a:pt x="311" y="147"/>
                  </a:cubicBezTo>
                  <a:cubicBezTo>
                    <a:pt x="307" y="146"/>
                    <a:pt x="306" y="145"/>
                    <a:pt x="304" y="144"/>
                  </a:cubicBezTo>
                  <a:cubicBezTo>
                    <a:pt x="303" y="143"/>
                    <a:pt x="302" y="143"/>
                    <a:pt x="301" y="141"/>
                  </a:cubicBezTo>
                  <a:cubicBezTo>
                    <a:pt x="301" y="140"/>
                    <a:pt x="299" y="139"/>
                    <a:pt x="295" y="138"/>
                  </a:cubicBezTo>
                  <a:cubicBezTo>
                    <a:pt x="290" y="136"/>
                    <a:pt x="295" y="138"/>
                    <a:pt x="290" y="136"/>
                  </a:cubicBezTo>
                  <a:cubicBezTo>
                    <a:pt x="286" y="135"/>
                    <a:pt x="285" y="135"/>
                    <a:pt x="285" y="133"/>
                  </a:cubicBezTo>
                  <a:cubicBezTo>
                    <a:pt x="284" y="130"/>
                    <a:pt x="284" y="127"/>
                    <a:pt x="284" y="127"/>
                  </a:cubicBezTo>
                  <a:cubicBezTo>
                    <a:pt x="284" y="127"/>
                    <a:pt x="287" y="126"/>
                    <a:pt x="289" y="123"/>
                  </a:cubicBezTo>
                  <a:cubicBezTo>
                    <a:pt x="292" y="121"/>
                    <a:pt x="291" y="121"/>
                    <a:pt x="293" y="120"/>
                  </a:cubicBezTo>
                  <a:cubicBezTo>
                    <a:pt x="295" y="119"/>
                    <a:pt x="298" y="118"/>
                    <a:pt x="299" y="117"/>
                  </a:cubicBezTo>
                  <a:cubicBezTo>
                    <a:pt x="301" y="116"/>
                    <a:pt x="301" y="114"/>
                    <a:pt x="302" y="114"/>
                  </a:cubicBezTo>
                  <a:cubicBezTo>
                    <a:pt x="304" y="113"/>
                    <a:pt x="305" y="113"/>
                    <a:pt x="307" y="112"/>
                  </a:cubicBezTo>
                  <a:cubicBezTo>
                    <a:pt x="309" y="111"/>
                    <a:pt x="310" y="109"/>
                    <a:pt x="310" y="109"/>
                  </a:cubicBezTo>
                  <a:cubicBezTo>
                    <a:pt x="312" y="108"/>
                    <a:pt x="312" y="108"/>
                    <a:pt x="314" y="107"/>
                  </a:cubicBezTo>
                  <a:cubicBezTo>
                    <a:pt x="315" y="106"/>
                    <a:pt x="315" y="106"/>
                    <a:pt x="316" y="106"/>
                  </a:cubicBezTo>
                  <a:cubicBezTo>
                    <a:pt x="316" y="106"/>
                    <a:pt x="319" y="106"/>
                    <a:pt x="320" y="105"/>
                  </a:cubicBezTo>
                  <a:cubicBezTo>
                    <a:pt x="321" y="103"/>
                    <a:pt x="324" y="99"/>
                    <a:pt x="324" y="99"/>
                  </a:cubicBezTo>
                  <a:cubicBezTo>
                    <a:pt x="325" y="99"/>
                    <a:pt x="326" y="99"/>
                    <a:pt x="327" y="98"/>
                  </a:cubicBezTo>
                  <a:cubicBezTo>
                    <a:pt x="327" y="98"/>
                    <a:pt x="330" y="98"/>
                    <a:pt x="332" y="98"/>
                  </a:cubicBezTo>
                  <a:cubicBezTo>
                    <a:pt x="333" y="97"/>
                    <a:pt x="337" y="93"/>
                    <a:pt x="339" y="93"/>
                  </a:cubicBezTo>
                  <a:cubicBezTo>
                    <a:pt x="340" y="93"/>
                    <a:pt x="343" y="91"/>
                    <a:pt x="343" y="91"/>
                  </a:cubicBezTo>
                  <a:cubicBezTo>
                    <a:pt x="343" y="90"/>
                    <a:pt x="343" y="90"/>
                    <a:pt x="344" y="89"/>
                  </a:cubicBezTo>
                  <a:cubicBezTo>
                    <a:pt x="344" y="89"/>
                    <a:pt x="342" y="88"/>
                    <a:pt x="341" y="87"/>
                  </a:cubicBezTo>
                  <a:cubicBezTo>
                    <a:pt x="340" y="85"/>
                    <a:pt x="341" y="87"/>
                    <a:pt x="339" y="83"/>
                  </a:cubicBezTo>
                  <a:cubicBezTo>
                    <a:pt x="336" y="79"/>
                    <a:pt x="336" y="76"/>
                    <a:pt x="333" y="75"/>
                  </a:cubicBezTo>
                  <a:cubicBezTo>
                    <a:pt x="331" y="75"/>
                    <a:pt x="334" y="74"/>
                    <a:pt x="330" y="75"/>
                  </a:cubicBezTo>
                  <a:cubicBezTo>
                    <a:pt x="327" y="76"/>
                    <a:pt x="330" y="74"/>
                    <a:pt x="326" y="76"/>
                  </a:cubicBezTo>
                  <a:cubicBezTo>
                    <a:pt x="323" y="78"/>
                    <a:pt x="326" y="75"/>
                    <a:pt x="323" y="78"/>
                  </a:cubicBezTo>
                  <a:cubicBezTo>
                    <a:pt x="320" y="81"/>
                    <a:pt x="321" y="78"/>
                    <a:pt x="320" y="81"/>
                  </a:cubicBezTo>
                  <a:cubicBezTo>
                    <a:pt x="320" y="84"/>
                    <a:pt x="318" y="86"/>
                    <a:pt x="318" y="86"/>
                  </a:cubicBezTo>
                  <a:cubicBezTo>
                    <a:pt x="318" y="86"/>
                    <a:pt x="317" y="88"/>
                    <a:pt x="315" y="88"/>
                  </a:cubicBezTo>
                  <a:cubicBezTo>
                    <a:pt x="314" y="88"/>
                    <a:pt x="311" y="87"/>
                    <a:pt x="311" y="87"/>
                  </a:cubicBezTo>
                  <a:cubicBezTo>
                    <a:pt x="310" y="86"/>
                    <a:pt x="310" y="85"/>
                    <a:pt x="309" y="83"/>
                  </a:cubicBezTo>
                  <a:cubicBezTo>
                    <a:pt x="309" y="82"/>
                    <a:pt x="309" y="82"/>
                    <a:pt x="310" y="80"/>
                  </a:cubicBezTo>
                  <a:cubicBezTo>
                    <a:pt x="310" y="79"/>
                    <a:pt x="309" y="79"/>
                    <a:pt x="309" y="78"/>
                  </a:cubicBezTo>
                  <a:cubicBezTo>
                    <a:pt x="305" y="81"/>
                    <a:pt x="307" y="80"/>
                    <a:pt x="305" y="81"/>
                  </a:cubicBezTo>
                  <a:cubicBezTo>
                    <a:pt x="303" y="82"/>
                    <a:pt x="306" y="84"/>
                    <a:pt x="303" y="82"/>
                  </a:cubicBezTo>
                  <a:cubicBezTo>
                    <a:pt x="299" y="80"/>
                    <a:pt x="297" y="79"/>
                    <a:pt x="297" y="79"/>
                  </a:cubicBezTo>
                  <a:cubicBezTo>
                    <a:pt x="297" y="77"/>
                    <a:pt x="297" y="77"/>
                    <a:pt x="298" y="75"/>
                  </a:cubicBezTo>
                  <a:cubicBezTo>
                    <a:pt x="298" y="75"/>
                    <a:pt x="304" y="81"/>
                    <a:pt x="299" y="73"/>
                  </a:cubicBezTo>
                  <a:cubicBezTo>
                    <a:pt x="294" y="65"/>
                    <a:pt x="291" y="66"/>
                    <a:pt x="291" y="66"/>
                  </a:cubicBezTo>
                  <a:cubicBezTo>
                    <a:pt x="291" y="66"/>
                    <a:pt x="288" y="67"/>
                    <a:pt x="286" y="66"/>
                  </a:cubicBezTo>
                  <a:cubicBezTo>
                    <a:pt x="284" y="66"/>
                    <a:pt x="284" y="66"/>
                    <a:pt x="284" y="66"/>
                  </a:cubicBezTo>
                  <a:cubicBezTo>
                    <a:pt x="284" y="66"/>
                    <a:pt x="286" y="62"/>
                    <a:pt x="282" y="66"/>
                  </a:cubicBezTo>
                  <a:cubicBezTo>
                    <a:pt x="278" y="69"/>
                    <a:pt x="278" y="67"/>
                    <a:pt x="278" y="69"/>
                  </a:cubicBezTo>
                  <a:cubicBezTo>
                    <a:pt x="278" y="71"/>
                    <a:pt x="278" y="71"/>
                    <a:pt x="280" y="74"/>
                  </a:cubicBezTo>
                  <a:cubicBezTo>
                    <a:pt x="281" y="77"/>
                    <a:pt x="276" y="74"/>
                    <a:pt x="281" y="77"/>
                  </a:cubicBezTo>
                  <a:cubicBezTo>
                    <a:pt x="286" y="80"/>
                    <a:pt x="286" y="76"/>
                    <a:pt x="286" y="80"/>
                  </a:cubicBezTo>
                  <a:cubicBezTo>
                    <a:pt x="285" y="84"/>
                    <a:pt x="287" y="81"/>
                    <a:pt x="285" y="84"/>
                  </a:cubicBezTo>
                  <a:cubicBezTo>
                    <a:pt x="283" y="86"/>
                    <a:pt x="284" y="86"/>
                    <a:pt x="284" y="86"/>
                  </a:cubicBezTo>
                  <a:cubicBezTo>
                    <a:pt x="284" y="86"/>
                    <a:pt x="283" y="88"/>
                    <a:pt x="281" y="88"/>
                  </a:cubicBezTo>
                  <a:cubicBezTo>
                    <a:pt x="280" y="88"/>
                    <a:pt x="283" y="88"/>
                    <a:pt x="280" y="88"/>
                  </a:cubicBezTo>
                  <a:cubicBezTo>
                    <a:pt x="277" y="88"/>
                    <a:pt x="278" y="85"/>
                    <a:pt x="275" y="84"/>
                  </a:cubicBezTo>
                  <a:cubicBezTo>
                    <a:pt x="272" y="83"/>
                    <a:pt x="275" y="81"/>
                    <a:pt x="270" y="84"/>
                  </a:cubicBezTo>
                  <a:cubicBezTo>
                    <a:pt x="265" y="87"/>
                    <a:pt x="265" y="87"/>
                    <a:pt x="265" y="87"/>
                  </a:cubicBezTo>
                  <a:cubicBezTo>
                    <a:pt x="265" y="87"/>
                    <a:pt x="267" y="88"/>
                    <a:pt x="264" y="88"/>
                  </a:cubicBezTo>
                  <a:cubicBezTo>
                    <a:pt x="261" y="88"/>
                    <a:pt x="262" y="88"/>
                    <a:pt x="260" y="88"/>
                  </a:cubicBezTo>
                  <a:cubicBezTo>
                    <a:pt x="257" y="87"/>
                    <a:pt x="256" y="87"/>
                    <a:pt x="254" y="87"/>
                  </a:cubicBezTo>
                  <a:cubicBezTo>
                    <a:pt x="252" y="87"/>
                    <a:pt x="256" y="87"/>
                    <a:pt x="250" y="87"/>
                  </a:cubicBezTo>
                  <a:cubicBezTo>
                    <a:pt x="244" y="87"/>
                    <a:pt x="243" y="86"/>
                    <a:pt x="243" y="86"/>
                  </a:cubicBezTo>
                  <a:cubicBezTo>
                    <a:pt x="242" y="85"/>
                    <a:pt x="242" y="84"/>
                    <a:pt x="241" y="83"/>
                  </a:cubicBezTo>
                  <a:cubicBezTo>
                    <a:pt x="236" y="84"/>
                    <a:pt x="238" y="81"/>
                    <a:pt x="236" y="84"/>
                  </a:cubicBezTo>
                  <a:cubicBezTo>
                    <a:pt x="233" y="86"/>
                    <a:pt x="235" y="85"/>
                    <a:pt x="233" y="86"/>
                  </a:cubicBezTo>
                  <a:cubicBezTo>
                    <a:pt x="232" y="88"/>
                    <a:pt x="233" y="83"/>
                    <a:pt x="232" y="88"/>
                  </a:cubicBezTo>
                  <a:cubicBezTo>
                    <a:pt x="231" y="93"/>
                    <a:pt x="232" y="91"/>
                    <a:pt x="231" y="93"/>
                  </a:cubicBezTo>
                  <a:cubicBezTo>
                    <a:pt x="229" y="95"/>
                    <a:pt x="230" y="94"/>
                    <a:pt x="228" y="96"/>
                  </a:cubicBezTo>
                  <a:cubicBezTo>
                    <a:pt x="227" y="99"/>
                    <a:pt x="227" y="99"/>
                    <a:pt x="227" y="99"/>
                  </a:cubicBezTo>
                  <a:cubicBezTo>
                    <a:pt x="226" y="97"/>
                    <a:pt x="225" y="97"/>
                    <a:pt x="225" y="95"/>
                  </a:cubicBezTo>
                  <a:cubicBezTo>
                    <a:pt x="224" y="94"/>
                    <a:pt x="224" y="94"/>
                    <a:pt x="224" y="93"/>
                  </a:cubicBezTo>
                  <a:cubicBezTo>
                    <a:pt x="223" y="92"/>
                    <a:pt x="223" y="93"/>
                    <a:pt x="221" y="92"/>
                  </a:cubicBezTo>
                  <a:cubicBezTo>
                    <a:pt x="218" y="92"/>
                    <a:pt x="223" y="91"/>
                    <a:pt x="215" y="92"/>
                  </a:cubicBezTo>
                  <a:cubicBezTo>
                    <a:pt x="207" y="93"/>
                    <a:pt x="207" y="93"/>
                    <a:pt x="207" y="93"/>
                  </a:cubicBezTo>
                  <a:cubicBezTo>
                    <a:pt x="207" y="93"/>
                    <a:pt x="214" y="94"/>
                    <a:pt x="204" y="94"/>
                  </a:cubicBezTo>
                  <a:cubicBezTo>
                    <a:pt x="194" y="93"/>
                    <a:pt x="199" y="91"/>
                    <a:pt x="199" y="91"/>
                  </a:cubicBezTo>
                  <a:cubicBezTo>
                    <a:pt x="199" y="91"/>
                    <a:pt x="197" y="90"/>
                    <a:pt x="195" y="90"/>
                  </a:cubicBezTo>
                  <a:cubicBezTo>
                    <a:pt x="194" y="90"/>
                    <a:pt x="195" y="89"/>
                    <a:pt x="192" y="89"/>
                  </a:cubicBezTo>
                  <a:cubicBezTo>
                    <a:pt x="189" y="90"/>
                    <a:pt x="192" y="88"/>
                    <a:pt x="189" y="90"/>
                  </a:cubicBezTo>
                  <a:cubicBezTo>
                    <a:pt x="186" y="91"/>
                    <a:pt x="188" y="91"/>
                    <a:pt x="186" y="91"/>
                  </a:cubicBezTo>
                  <a:cubicBezTo>
                    <a:pt x="184" y="91"/>
                    <a:pt x="189" y="92"/>
                    <a:pt x="184" y="91"/>
                  </a:cubicBezTo>
                  <a:cubicBezTo>
                    <a:pt x="179" y="91"/>
                    <a:pt x="176" y="90"/>
                    <a:pt x="175" y="89"/>
                  </a:cubicBezTo>
                  <a:cubicBezTo>
                    <a:pt x="175" y="88"/>
                    <a:pt x="177" y="87"/>
                    <a:pt x="175" y="88"/>
                  </a:cubicBezTo>
                  <a:cubicBezTo>
                    <a:pt x="173" y="89"/>
                    <a:pt x="168" y="91"/>
                    <a:pt x="168" y="91"/>
                  </a:cubicBezTo>
                  <a:close/>
                  <a:moveTo>
                    <a:pt x="235" y="82"/>
                  </a:moveTo>
                  <a:cubicBezTo>
                    <a:pt x="235" y="82"/>
                    <a:pt x="235" y="82"/>
                    <a:pt x="239" y="81"/>
                  </a:cubicBezTo>
                  <a:cubicBezTo>
                    <a:pt x="243" y="80"/>
                    <a:pt x="239" y="81"/>
                    <a:pt x="240" y="80"/>
                  </a:cubicBezTo>
                  <a:cubicBezTo>
                    <a:pt x="242" y="79"/>
                    <a:pt x="242" y="80"/>
                    <a:pt x="242" y="80"/>
                  </a:cubicBezTo>
                  <a:cubicBezTo>
                    <a:pt x="242" y="81"/>
                    <a:pt x="243" y="81"/>
                    <a:pt x="243" y="82"/>
                  </a:cubicBezTo>
                  <a:cubicBezTo>
                    <a:pt x="243" y="82"/>
                    <a:pt x="243" y="84"/>
                    <a:pt x="245" y="83"/>
                  </a:cubicBezTo>
                  <a:cubicBezTo>
                    <a:pt x="247" y="83"/>
                    <a:pt x="250" y="84"/>
                    <a:pt x="252" y="84"/>
                  </a:cubicBezTo>
                  <a:cubicBezTo>
                    <a:pt x="254" y="84"/>
                    <a:pt x="253" y="84"/>
                    <a:pt x="256" y="84"/>
                  </a:cubicBezTo>
                  <a:cubicBezTo>
                    <a:pt x="256" y="84"/>
                    <a:pt x="258" y="81"/>
                    <a:pt x="260" y="80"/>
                  </a:cubicBezTo>
                  <a:cubicBezTo>
                    <a:pt x="262" y="78"/>
                    <a:pt x="260" y="80"/>
                    <a:pt x="260" y="80"/>
                  </a:cubicBezTo>
                  <a:cubicBezTo>
                    <a:pt x="260" y="80"/>
                    <a:pt x="260" y="80"/>
                    <a:pt x="262" y="79"/>
                  </a:cubicBezTo>
                  <a:cubicBezTo>
                    <a:pt x="265" y="78"/>
                    <a:pt x="262" y="79"/>
                    <a:pt x="264" y="78"/>
                  </a:cubicBezTo>
                  <a:cubicBezTo>
                    <a:pt x="265" y="78"/>
                    <a:pt x="263" y="76"/>
                    <a:pt x="263" y="76"/>
                  </a:cubicBezTo>
                  <a:cubicBezTo>
                    <a:pt x="262" y="76"/>
                    <a:pt x="262" y="75"/>
                    <a:pt x="260" y="75"/>
                  </a:cubicBezTo>
                  <a:cubicBezTo>
                    <a:pt x="260" y="75"/>
                    <a:pt x="255" y="74"/>
                    <a:pt x="254" y="74"/>
                  </a:cubicBezTo>
                  <a:cubicBezTo>
                    <a:pt x="253" y="73"/>
                    <a:pt x="252" y="73"/>
                    <a:pt x="252" y="73"/>
                  </a:cubicBezTo>
                  <a:cubicBezTo>
                    <a:pt x="252" y="73"/>
                    <a:pt x="250" y="72"/>
                    <a:pt x="249" y="71"/>
                  </a:cubicBezTo>
                  <a:cubicBezTo>
                    <a:pt x="247" y="70"/>
                    <a:pt x="249" y="71"/>
                    <a:pt x="248" y="70"/>
                  </a:cubicBezTo>
                  <a:cubicBezTo>
                    <a:pt x="247" y="68"/>
                    <a:pt x="246" y="69"/>
                    <a:pt x="246" y="69"/>
                  </a:cubicBezTo>
                  <a:cubicBezTo>
                    <a:pt x="246" y="69"/>
                    <a:pt x="246" y="69"/>
                    <a:pt x="246" y="68"/>
                  </a:cubicBezTo>
                  <a:cubicBezTo>
                    <a:pt x="247" y="66"/>
                    <a:pt x="246" y="68"/>
                    <a:pt x="247" y="65"/>
                  </a:cubicBezTo>
                  <a:cubicBezTo>
                    <a:pt x="247" y="65"/>
                    <a:pt x="245" y="65"/>
                    <a:pt x="244" y="64"/>
                  </a:cubicBezTo>
                  <a:cubicBezTo>
                    <a:pt x="243" y="63"/>
                    <a:pt x="244" y="64"/>
                    <a:pt x="243" y="63"/>
                  </a:cubicBezTo>
                  <a:cubicBezTo>
                    <a:pt x="241" y="61"/>
                    <a:pt x="242" y="63"/>
                    <a:pt x="241" y="60"/>
                  </a:cubicBezTo>
                  <a:cubicBezTo>
                    <a:pt x="239" y="58"/>
                    <a:pt x="241" y="60"/>
                    <a:pt x="239" y="61"/>
                  </a:cubicBezTo>
                  <a:cubicBezTo>
                    <a:pt x="238" y="61"/>
                    <a:pt x="239" y="61"/>
                    <a:pt x="237" y="62"/>
                  </a:cubicBezTo>
                  <a:cubicBezTo>
                    <a:pt x="238" y="62"/>
                    <a:pt x="238" y="63"/>
                    <a:pt x="239" y="63"/>
                  </a:cubicBezTo>
                  <a:cubicBezTo>
                    <a:pt x="239" y="64"/>
                    <a:pt x="240" y="64"/>
                    <a:pt x="240" y="64"/>
                  </a:cubicBezTo>
                  <a:cubicBezTo>
                    <a:pt x="241" y="65"/>
                    <a:pt x="241" y="65"/>
                    <a:pt x="241" y="65"/>
                  </a:cubicBezTo>
                  <a:cubicBezTo>
                    <a:pt x="242" y="66"/>
                    <a:pt x="242" y="67"/>
                    <a:pt x="242" y="68"/>
                  </a:cubicBezTo>
                  <a:cubicBezTo>
                    <a:pt x="242" y="68"/>
                    <a:pt x="241" y="68"/>
                    <a:pt x="241" y="69"/>
                  </a:cubicBezTo>
                  <a:cubicBezTo>
                    <a:pt x="239" y="69"/>
                    <a:pt x="238" y="69"/>
                    <a:pt x="237" y="70"/>
                  </a:cubicBezTo>
                  <a:cubicBezTo>
                    <a:pt x="237" y="70"/>
                    <a:pt x="234" y="69"/>
                    <a:pt x="234" y="67"/>
                  </a:cubicBezTo>
                  <a:cubicBezTo>
                    <a:pt x="233" y="65"/>
                    <a:pt x="234" y="67"/>
                    <a:pt x="236" y="64"/>
                  </a:cubicBezTo>
                  <a:cubicBezTo>
                    <a:pt x="238" y="61"/>
                    <a:pt x="236" y="64"/>
                    <a:pt x="235" y="62"/>
                  </a:cubicBezTo>
                  <a:cubicBezTo>
                    <a:pt x="235" y="61"/>
                    <a:pt x="234" y="62"/>
                    <a:pt x="233" y="62"/>
                  </a:cubicBezTo>
                  <a:cubicBezTo>
                    <a:pt x="231" y="62"/>
                    <a:pt x="231" y="62"/>
                    <a:pt x="231" y="62"/>
                  </a:cubicBezTo>
                  <a:cubicBezTo>
                    <a:pt x="230" y="63"/>
                    <a:pt x="230" y="64"/>
                    <a:pt x="229" y="65"/>
                  </a:cubicBezTo>
                  <a:cubicBezTo>
                    <a:pt x="229" y="65"/>
                    <a:pt x="228" y="65"/>
                    <a:pt x="227" y="65"/>
                  </a:cubicBezTo>
                  <a:cubicBezTo>
                    <a:pt x="227" y="65"/>
                    <a:pt x="227" y="65"/>
                    <a:pt x="226" y="64"/>
                  </a:cubicBezTo>
                  <a:cubicBezTo>
                    <a:pt x="226" y="64"/>
                    <a:pt x="226" y="64"/>
                    <a:pt x="226" y="64"/>
                  </a:cubicBezTo>
                  <a:cubicBezTo>
                    <a:pt x="226" y="64"/>
                    <a:pt x="226" y="64"/>
                    <a:pt x="226" y="64"/>
                  </a:cubicBezTo>
                  <a:cubicBezTo>
                    <a:pt x="225" y="63"/>
                    <a:pt x="223" y="63"/>
                    <a:pt x="223" y="63"/>
                  </a:cubicBezTo>
                  <a:cubicBezTo>
                    <a:pt x="222" y="64"/>
                    <a:pt x="222" y="64"/>
                    <a:pt x="221" y="64"/>
                  </a:cubicBezTo>
                  <a:cubicBezTo>
                    <a:pt x="222" y="65"/>
                    <a:pt x="222" y="65"/>
                    <a:pt x="223" y="66"/>
                  </a:cubicBezTo>
                  <a:cubicBezTo>
                    <a:pt x="222" y="66"/>
                    <a:pt x="222" y="67"/>
                    <a:pt x="221" y="68"/>
                  </a:cubicBezTo>
                  <a:cubicBezTo>
                    <a:pt x="221" y="68"/>
                    <a:pt x="218" y="68"/>
                    <a:pt x="217" y="67"/>
                  </a:cubicBezTo>
                  <a:cubicBezTo>
                    <a:pt x="216" y="66"/>
                    <a:pt x="216" y="65"/>
                    <a:pt x="216" y="65"/>
                  </a:cubicBezTo>
                  <a:cubicBezTo>
                    <a:pt x="216" y="65"/>
                    <a:pt x="216" y="65"/>
                    <a:pt x="217" y="64"/>
                  </a:cubicBezTo>
                  <a:cubicBezTo>
                    <a:pt x="218" y="62"/>
                    <a:pt x="217" y="64"/>
                    <a:pt x="216" y="63"/>
                  </a:cubicBezTo>
                  <a:cubicBezTo>
                    <a:pt x="216" y="62"/>
                    <a:pt x="216" y="63"/>
                    <a:pt x="215" y="63"/>
                  </a:cubicBezTo>
                  <a:cubicBezTo>
                    <a:pt x="214" y="64"/>
                    <a:pt x="213" y="65"/>
                    <a:pt x="213" y="65"/>
                  </a:cubicBezTo>
                  <a:cubicBezTo>
                    <a:pt x="211" y="65"/>
                    <a:pt x="210" y="65"/>
                    <a:pt x="209" y="65"/>
                  </a:cubicBezTo>
                  <a:cubicBezTo>
                    <a:pt x="208" y="65"/>
                    <a:pt x="208" y="64"/>
                    <a:pt x="208" y="64"/>
                  </a:cubicBezTo>
                  <a:cubicBezTo>
                    <a:pt x="208" y="64"/>
                    <a:pt x="208" y="64"/>
                    <a:pt x="208" y="63"/>
                  </a:cubicBezTo>
                  <a:cubicBezTo>
                    <a:pt x="208" y="62"/>
                    <a:pt x="208" y="63"/>
                    <a:pt x="208" y="60"/>
                  </a:cubicBezTo>
                  <a:cubicBezTo>
                    <a:pt x="209" y="56"/>
                    <a:pt x="208" y="60"/>
                    <a:pt x="207" y="60"/>
                  </a:cubicBezTo>
                  <a:cubicBezTo>
                    <a:pt x="205" y="60"/>
                    <a:pt x="207" y="60"/>
                    <a:pt x="205" y="60"/>
                  </a:cubicBezTo>
                  <a:cubicBezTo>
                    <a:pt x="204" y="60"/>
                    <a:pt x="203" y="61"/>
                    <a:pt x="203" y="61"/>
                  </a:cubicBezTo>
                  <a:cubicBezTo>
                    <a:pt x="203" y="61"/>
                    <a:pt x="202" y="61"/>
                    <a:pt x="202" y="62"/>
                  </a:cubicBezTo>
                  <a:cubicBezTo>
                    <a:pt x="201" y="62"/>
                    <a:pt x="200" y="62"/>
                    <a:pt x="200" y="62"/>
                  </a:cubicBezTo>
                  <a:cubicBezTo>
                    <a:pt x="199" y="63"/>
                    <a:pt x="198" y="63"/>
                    <a:pt x="197" y="63"/>
                  </a:cubicBezTo>
                  <a:cubicBezTo>
                    <a:pt x="197" y="63"/>
                    <a:pt x="194" y="63"/>
                    <a:pt x="193" y="62"/>
                  </a:cubicBezTo>
                  <a:cubicBezTo>
                    <a:pt x="192" y="62"/>
                    <a:pt x="190" y="63"/>
                    <a:pt x="188" y="62"/>
                  </a:cubicBezTo>
                  <a:cubicBezTo>
                    <a:pt x="186" y="62"/>
                    <a:pt x="187" y="63"/>
                    <a:pt x="185" y="63"/>
                  </a:cubicBezTo>
                  <a:cubicBezTo>
                    <a:pt x="184" y="63"/>
                    <a:pt x="185" y="63"/>
                    <a:pt x="184" y="64"/>
                  </a:cubicBezTo>
                  <a:cubicBezTo>
                    <a:pt x="183" y="64"/>
                    <a:pt x="181" y="65"/>
                    <a:pt x="180" y="65"/>
                  </a:cubicBezTo>
                  <a:cubicBezTo>
                    <a:pt x="179" y="66"/>
                    <a:pt x="178" y="66"/>
                    <a:pt x="178" y="66"/>
                  </a:cubicBezTo>
                  <a:cubicBezTo>
                    <a:pt x="177" y="68"/>
                    <a:pt x="177" y="68"/>
                    <a:pt x="176" y="69"/>
                  </a:cubicBezTo>
                  <a:cubicBezTo>
                    <a:pt x="175" y="71"/>
                    <a:pt x="174" y="72"/>
                    <a:pt x="173" y="73"/>
                  </a:cubicBezTo>
                  <a:cubicBezTo>
                    <a:pt x="173" y="75"/>
                    <a:pt x="173" y="76"/>
                    <a:pt x="173" y="77"/>
                  </a:cubicBezTo>
                  <a:cubicBezTo>
                    <a:pt x="173" y="77"/>
                    <a:pt x="176" y="79"/>
                    <a:pt x="180" y="79"/>
                  </a:cubicBezTo>
                  <a:cubicBezTo>
                    <a:pt x="184" y="79"/>
                    <a:pt x="180" y="79"/>
                    <a:pt x="183" y="78"/>
                  </a:cubicBezTo>
                  <a:cubicBezTo>
                    <a:pt x="186" y="77"/>
                    <a:pt x="183" y="78"/>
                    <a:pt x="187" y="78"/>
                  </a:cubicBezTo>
                  <a:cubicBezTo>
                    <a:pt x="190" y="77"/>
                    <a:pt x="187" y="78"/>
                    <a:pt x="190" y="77"/>
                  </a:cubicBezTo>
                  <a:cubicBezTo>
                    <a:pt x="192" y="77"/>
                    <a:pt x="190" y="77"/>
                    <a:pt x="191" y="77"/>
                  </a:cubicBezTo>
                  <a:cubicBezTo>
                    <a:pt x="192" y="77"/>
                    <a:pt x="194" y="78"/>
                    <a:pt x="194" y="78"/>
                  </a:cubicBezTo>
                  <a:cubicBezTo>
                    <a:pt x="194" y="78"/>
                    <a:pt x="198" y="79"/>
                    <a:pt x="200" y="78"/>
                  </a:cubicBezTo>
                  <a:cubicBezTo>
                    <a:pt x="203" y="78"/>
                    <a:pt x="200" y="78"/>
                    <a:pt x="202" y="78"/>
                  </a:cubicBezTo>
                  <a:cubicBezTo>
                    <a:pt x="204" y="78"/>
                    <a:pt x="204" y="78"/>
                    <a:pt x="206" y="77"/>
                  </a:cubicBezTo>
                  <a:cubicBezTo>
                    <a:pt x="208" y="77"/>
                    <a:pt x="209" y="77"/>
                    <a:pt x="212" y="76"/>
                  </a:cubicBezTo>
                  <a:cubicBezTo>
                    <a:pt x="215" y="76"/>
                    <a:pt x="216" y="76"/>
                    <a:pt x="216" y="76"/>
                  </a:cubicBezTo>
                  <a:cubicBezTo>
                    <a:pt x="217" y="76"/>
                    <a:pt x="217" y="76"/>
                    <a:pt x="217" y="77"/>
                  </a:cubicBezTo>
                  <a:cubicBezTo>
                    <a:pt x="216" y="78"/>
                    <a:pt x="216" y="78"/>
                    <a:pt x="215" y="80"/>
                  </a:cubicBezTo>
                  <a:cubicBezTo>
                    <a:pt x="214" y="80"/>
                    <a:pt x="214" y="80"/>
                    <a:pt x="213" y="80"/>
                  </a:cubicBezTo>
                  <a:cubicBezTo>
                    <a:pt x="213" y="80"/>
                    <a:pt x="205" y="81"/>
                    <a:pt x="204" y="81"/>
                  </a:cubicBezTo>
                  <a:cubicBezTo>
                    <a:pt x="203" y="82"/>
                    <a:pt x="202" y="82"/>
                    <a:pt x="202" y="82"/>
                  </a:cubicBezTo>
                  <a:cubicBezTo>
                    <a:pt x="202" y="83"/>
                    <a:pt x="202" y="83"/>
                    <a:pt x="202" y="84"/>
                  </a:cubicBezTo>
                  <a:cubicBezTo>
                    <a:pt x="202" y="85"/>
                    <a:pt x="203" y="85"/>
                    <a:pt x="204" y="86"/>
                  </a:cubicBezTo>
                  <a:cubicBezTo>
                    <a:pt x="207" y="86"/>
                    <a:pt x="208" y="86"/>
                    <a:pt x="211" y="87"/>
                  </a:cubicBezTo>
                  <a:cubicBezTo>
                    <a:pt x="213" y="87"/>
                    <a:pt x="214" y="87"/>
                    <a:pt x="216" y="88"/>
                  </a:cubicBezTo>
                  <a:cubicBezTo>
                    <a:pt x="218" y="87"/>
                    <a:pt x="219" y="87"/>
                    <a:pt x="221" y="87"/>
                  </a:cubicBezTo>
                  <a:cubicBezTo>
                    <a:pt x="223" y="87"/>
                    <a:pt x="225" y="87"/>
                    <a:pt x="228" y="87"/>
                  </a:cubicBezTo>
                  <a:cubicBezTo>
                    <a:pt x="228" y="87"/>
                    <a:pt x="231" y="87"/>
                    <a:pt x="231" y="86"/>
                  </a:cubicBezTo>
                  <a:cubicBezTo>
                    <a:pt x="232" y="85"/>
                    <a:pt x="232" y="84"/>
                    <a:pt x="232" y="84"/>
                  </a:cubicBezTo>
                  <a:cubicBezTo>
                    <a:pt x="232" y="84"/>
                    <a:pt x="233" y="84"/>
                    <a:pt x="233" y="84"/>
                  </a:cubicBezTo>
                  <a:cubicBezTo>
                    <a:pt x="234" y="83"/>
                    <a:pt x="235" y="83"/>
                    <a:pt x="236" y="83"/>
                  </a:cubicBezTo>
                  <a:lnTo>
                    <a:pt x="235" y="82"/>
                  </a:lnTo>
                  <a:close/>
                  <a:moveTo>
                    <a:pt x="347" y="50"/>
                  </a:moveTo>
                  <a:cubicBezTo>
                    <a:pt x="346" y="50"/>
                    <a:pt x="346" y="51"/>
                    <a:pt x="345" y="51"/>
                  </a:cubicBezTo>
                  <a:cubicBezTo>
                    <a:pt x="344" y="51"/>
                    <a:pt x="344" y="52"/>
                    <a:pt x="343" y="52"/>
                  </a:cubicBezTo>
                  <a:cubicBezTo>
                    <a:pt x="341" y="52"/>
                    <a:pt x="340" y="52"/>
                    <a:pt x="338" y="51"/>
                  </a:cubicBezTo>
                  <a:cubicBezTo>
                    <a:pt x="336" y="51"/>
                    <a:pt x="335" y="51"/>
                    <a:pt x="332" y="51"/>
                  </a:cubicBezTo>
                  <a:cubicBezTo>
                    <a:pt x="332" y="51"/>
                    <a:pt x="332" y="49"/>
                    <a:pt x="330" y="50"/>
                  </a:cubicBezTo>
                  <a:cubicBezTo>
                    <a:pt x="327" y="50"/>
                    <a:pt x="324" y="50"/>
                    <a:pt x="323" y="51"/>
                  </a:cubicBezTo>
                  <a:cubicBezTo>
                    <a:pt x="322" y="51"/>
                    <a:pt x="321" y="52"/>
                    <a:pt x="319" y="52"/>
                  </a:cubicBezTo>
                  <a:cubicBezTo>
                    <a:pt x="318" y="52"/>
                    <a:pt x="316" y="52"/>
                    <a:pt x="315" y="52"/>
                  </a:cubicBezTo>
                  <a:cubicBezTo>
                    <a:pt x="314" y="53"/>
                    <a:pt x="315" y="50"/>
                    <a:pt x="314" y="53"/>
                  </a:cubicBezTo>
                  <a:cubicBezTo>
                    <a:pt x="313" y="56"/>
                    <a:pt x="315" y="54"/>
                    <a:pt x="313" y="56"/>
                  </a:cubicBezTo>
                  <a:cubicBezTo>
                    <a:pt x="312" y="58"/>
                    <a:pt x="312" y="57"/>
                    <a:pt x="310" y="58"/>
                  </a:cubicBezTo>
                  <a:cubicBezTo>
                    <a:pt x="308" y="59"/>
                    <a:pt x="309" y="56"/>
                    <a:pt x="308" y="59"/>
                  </a:cubicBezTo>
                  <a:cubicBezTo>
                    <a:pt x="307" y="61"/>
                    <a:pt x="306" y="59"/>
                    <a:pt x="307" y="61"/>
                  </a:cubicBezTo>
                  <a:cubicBezTo>
                    <a:pt x="307" y="62"/>
                    <a:pt x="309" y="61"/>
                    <a:pt x="309" y="63"/>
                  </a:cubicBezTo>
                  <a:cubicBezTo>
                    <a:pt x="310" y="65"/>
                    <a:pt x="306" y="62"/>
                    <a:pt x="310" y="65"/>
                  </a:cubicBezTo>
                  <a:cubicBezTo>
                    <a:pt x="313" y="68"/>
                    <a:pt x="314" y="67"/>
                    <a:pt x="315" y="68"/>
                  </a:cubicBezTo>
                  <a:cubicBezTo>
                    <a:pt x="316" y="69"/>
                    <a:pt x="314" y="67"/>
                    <a:pt x="316" y="69"/>
                  </a:cubicBezTo>
                  <a:cubicBezTo>
                    <a:pt x="318" y="71"/>
                    <a:pt x="315" y="70"/>
                    <a:pt x="318" y="71"/>
                  </a:cubicBezTo>
                  <a:cubicBezTo>
                    <a:pt x="320" y="72"/>
                    <a:pt x="320" y="72"/>
                    <a:pt x="322" y="73"/>
                  </a:cubicBezTo>
                  <a:cubicBezTo>
                    <a:pt x="324" y="73"/>
                    <a:pt x="330" y="73"/>
                    <a:pt x="330" y="73"/>
                  </a:cubicBezTo>
                  <a:cubicBezTo>
                    <a:pt x="333" y="72"/>
                    <a:pt x="335" y="72"/>
                    <a:pt x="338" y="72"/>
                  </a:cubicBezTo>
                  <a:cubicBezTo>
                    <a:pt x="338" y="72"/>
                    <a:pt x="339" y="72"/>
                    <a:pt x="340" y="73"/>
                  </a:cubicBezTo>
                  <a:cubicBezTo>
                    <a:pt x="341" y="74"/>
                    <a:pt x="345" y="74"/>
                    <a:pt x="345" y="74"/>
                  </a:cubicBezTo>
                  <a:cubicBezTo>
                    <a:pt x="349" y="73"/>
                    <a:pt x="351" y="73"/>
                    <a:pt x="354" y="72"/>
                  </a:cubicBezTo>
                  <a:cubicBezTo>
                    <a:pt x="354" y="72"/>
                    <a:pt x="356" y="73"/>
                    <a:pt x="356" y="74"/>
                  </a:cubicBezTo>
                  <a:cubicBezTo>
                    <a:pt x="357" y="75"/>
                    <a:pt x="359" y="76"/>
                    <a:pt x="359" y="76"/>
                  </a:cubicBezTo>
                  <a:cubicBezTo>
                    <a:pt x="360" y="76"/>
                    <a:pt x="360" y="76"/>
                    <a:pt x="361" y="76"/>
                  </a:cubicBezTo>
                  <a:cubicBezTo>
                    <a:pt x="362" y="77"/>
                    <a:pt x="363" y="77"/>
                    <a:pt x="364" y="77"/>
                  </a:cubicBezTo>
                  <a:cubicBezTo>
                    <a:pt x="365" y="77"/>
                    <a:pt x="365" y="77"/>
                    <a:pt x="366" y="78"/>
                  </a:cubicBezTo>
                  <a:cubicBezTo>
                    <a:pt x="366" y="78"/>
                    <a:pt x="367" y="77"/>
                    <a:pt x="368" y="79"/>
                  </a:cubicBezTo>
                  <a:cubicBezTo>
                    <a:pt x="368" y="80"/>
                    <a:pt x="368" y="80"/>
                    <a:pt x="368" y="80"/>
                  </a:cubicBezTo>
                  <a:cubicBezTo>
                    <a:pt x="368" y="80"/>
                    <a:pt x="367" y="80"/>
                    <a:pt x="367" y="81"/>
                  </a:cubicBezTo>
                  <a:cubicBezTo>
                    <a:pt x="367" y="82"/>
                    <a:pt x="372" y="84"/>
                    <a:pt x="372" y="84"/>
                  </a:cubicBezTo>
                  <a:cubicBezTo>
                    <a:pt x="372" y="84"/>
                    <a:pt x="375" y="84"/>
                    <a:pt x="376" y="84"/>
                  </a:cubicBezTo>
                  <a:cubicBezTo>
                    <a:pt x="376" y="85"/>
                    <a:pt x="378" y="83"/>
                    <a:pt x="377" y="85"/>
                  </a:cubicBezTo>
                  <a:cubicBezTo>
                    <a:pt x="376" y="88"/>
                    <a:pt x="376" y="88"/>
                    <a:pt x="376" y="88"/>
                  </a:cubicBezTo>
                  <a:cubicBezTo>
                    <a:pt x="375" y="88"/>
                    <a:pt x="375" y="89"/>
                    <a:pt x="375" y="89"/>
                  </a:cubicBezTo>
                  <a:cubicBezTo>
                    <a:pt x="375" y="92"/>
                    <a:pt x="373" y="90"/>
                    <a:pt x="375" y="92"/>
                  </a:cubicBezTo>
                  <a:cubicBezTo>
                    <a:pt x="376" y="94"/>
                    <a:pt x="381" y="93"/>
                    <a:pt x="376" y="94"/>
                  </a:cubicBezTo>
                  <a:cubicBezTo>
                    <a:pt x="372" y="96"/>
                    <a:pt x="372" y="96"/>
                    <a:pt x="371" y="97"/>
                  </a:cubicBezTo>
                  <a:cubicBezTo>
                    <a:pt x="370" y="98"/>
                    <a:pt x="368" y="96"/>
                    <a:pt x="370" y="98"/>
                  </a:cubicBezTo>
                  <a:cubicBezTo>
                    <a:pt x="373" y="100"/>
                    <a:pt x="375" y="100"/>
                    <a:pt x="375" y="100"/>
                  </a:cubicBezTo>
                  <a:cubicBezTo>
                    <a:pt x="374" y="102"/>
                    <a:pt x="374" y="102"/>
                    <a:pt x="372" y="102"/>
                  </a:cubicBezTo>
                  <a:cubicBezTo>
                    <a:pt x="370" y="103"/>
                    <a:pt x="374" y="103"/>
                    <a:pt x="370" y="103"/>
                  </a:cubicBezTo>
                  <a:cubicBezTo>
                    <a:pt x="367" y="103"/>
                    <a:pt x="363" y="103"/>
                    <a:pt x="362" y="103"/>
                  </a:cubicBezTo>
                  <a:cubicBezTo>
                    <a:pt x="360" y="104"/>
                    <a:pt x="360" y="104"/>
                    <a:pt x="360" y="104"/>
                  </a:cubicBezTo>
                  <a:cubicBezTo>
                    <a:pt x="360" y="104"/>
                    <a:pt x="360" y="105"/>
                    <a:pt x="360" y="105"/>
                  </a:cubicBezTo>
                  <a:cubicBezTo>
                    <a:pt x="359" y="106"/>
                    <a:pt x="359" y="106"/>
                    <a:pt x="359" y="106"/>
                  </a:cubicBezTo>
                  <a:cubicBezTo>
                    <a:pt x="359" y="106"/>
                    <a:pt x="357" y="106"/>
                    <a:pt x="359" y="108"/>
                  </a:cubicBezTo>
                  <a:cubicBezTo>
                    <a:pt x="362" y="110"/>
                    <a:pt x="365" y="111"/>
                    <a:pt x="365" y="111"/>
                  </a:cubicBezTo>
                  <a:cubicBezTo>
                    <a:pt x="366" y="111"/>
                    <a:pt x="366" y="111"/>
                    <a:pt x="368" y="110"/>
                  </a:cubicBezTo>
                  <a:cubicBezTo>
                    <a:pt x="371" y="110"/>
                    <a:pt x="372" y="110"/>
                    <a:pt x="375" y="110"/>
                  </a:cubicBezTo>
                  <a:cubicBezTo>
                    <a:pt x="376" y="110"/>
                    <a:pt x="376" y="110"/>
                    <a:pt x="378" y="110"/>
                  </a:cubicBezTo>
                  <a:cubicBezTo>
                    <a:pt x="378" y="110"/>
                    <a:pt x="382" y="108"/>
                    <a:pt x="381" y="109"/>
                  </a:cubicBezTo>
                  <a:cubicBezTo>
                    <a:pt x="381" y="111"/>
                    <a:pt x="380" y="111"/>
                    <a:pt x="380" y="112"/>
                  </a:cubicBezTo>
                  <a:cubicBezTo>
                    <a:pt x="380" y="113"/>
                    <a:pt x="380" y="114"/>
                    <a:pt x="383" y="115"/>
                  </a:cubicBezTo>
                  <a:cubicBezTo>
                    <a:pt x="386" y="116"/>
                    <a:pt x="388" y="115"/>
                    <a:pt x="388" y="116"/>
                  </a:cubicBezTo>
                  <a:cubicBezTo>
                    <a:pt x="388" y="118"/>
                    <a:pt x="387" y="116"/>
                    <a:pt x="388" y="118"/>
                  </a:cubicBezTo>
                  <a:cubicBezTo>
                    <a:pt x="389" y="119"/>
                    <a:pt x="385" y="119"/>
                    <a:pt x="389" y="119"/>
                  </a:cubicBezTo>
                  <a:cubicBezTo>
                    <a:pt x="393" y="119"/>
                    <a:pt x="397" y="120"/>
                    <a:pt x="397" y="120"/>
                  </a:cubicBezTo>
                  <a:cubicBezTo>
                    <a:pt x="399" y="119"/>
                    <a:pt x="408" y="120"/>
                    <a:pt x="408" y="120"/>
                  </a:cubicBezTo>
                  <a:cubicBezTo>
                    <a:pt x="408" y="120"/>
                    <a:pt x="402" y="116"/>
                    <a:pt x="400" y="116"/>
                  </a:cubicBezTo>
                  <a:cubicBezTo>
                    <a:pt x="398" y="116"/>
                    <a:pt x="397" y="115"/>
                    <a:pt x="395" y="114"/>
                  </a:cubicBezTo>
                  <a:cubicBezTo>
                    <a:pt x="393" y="114"/>
                    <a:pt x="396" y="113"/>
                    <a:pt x="396" y="113"/>
                  </a:cubicBezTo>
                  <a:cubicBezTo>
                    <a:pt x="397" y="113"/>
                    <a:pt x="397" y="113"/>
                    <a:pt x="398" y="112"/>
                  </a:cubicBezTo>
                  <a:cubicBezTo>
                    <a:pt x="399" y="112"/>
                    <a:pt x="399" y="112"/>
                    <a:pt x="400" y="111"/>
                  </a:cubicBezTo>
                  <a:cubicBezTo>
                    <a:pt x="400" y="111"/>
                    <a:pt x="401" y="111"/>
                    <a:pt x="403" y="111"/>
                  </a:cubicBezTo>
                  <a:cubicBezTo>
                    <a:pt x="404" y="111"/>
                    <a:pt x="408" y="111"/>
                    <a:pt x="408" y="112"/>
                  </a:cubicBezTo>
                  <a:cubicBezTo>
                    <a:pt x="408" y="113"/>
                    <a:pt x="410" y="113"/>
                    <a:pt x="410" y="113"/>
                  </a:cubicBezTo>
                  <a:cubicBezTo>
                    <a:pt x="410" y="113"/>
                    <a:pt x="418" y="111"/>
                    <a:pt x="415" y="111"/>
                  </a:cubicBezTo>
                  <a:cubicBezTo>
                    <a:pt x="411" y="111"/>
                    <a:pt x="408" y="111"/>
                    <a:pt x="408" y="111"/>
                  </a:cubicBezTo>
                  <a:cubicBezTo>
                    <a:pt x="408" y="111"/>
                    <a:pt x="408" y="107"/>
                    <a:pt x="405" y="107"/>
                  </a:cubicBezTo>
                  <a:cubicBezTo>
                    <a:pt x="403" y="106"/>
                    <a:pt x="399" y="106"/>
                    <a:pt x="399" y="106"/>
                  </a:cubicBezTo>
                  <a:cubicBezTo>
                    <a:pt x="399" y="106"/>
                    <a:pt x="398" y="106"/>
                    <a:pt x="397" y="106"/>
                  </a:cubicBezTo>
                  <a:cubicBezTo>
                    <a:pt x="396" y="106"/>
                    <a:pt x="395" y="104"/>
                    <a:pt x="395" y="104"/>
                  </a:cubicBezTo>
                  <a:cubicBezTo>
                    <a:pt x="395" y="104"/>
                    <a:pt x="398" y="104"/>
                    <a:pt x="398" y="103"/>
                  </a:cubicBezTo>
                  <a:cubicBezTo>
                    <a:pt x="398" y="102"/>
                    <a:pt x="401" y="100"/>
                    <a:pt x="401" y="100"/>
                  </a:cubicBezTo>
                  <a:cubicBezTo>
                    <a:pt x="404" y="102"/>
                    <a:pt x="400" y="100"/>
                    <a:pt x="404" y="102"/>
                  </a:cubicBezTo>
                  <a:cubicBezTo>
                    <a:pt x="407" y="104"/>
                    <a:pt x="409" y="104"/>
                    <a:pt x="411" y="105"/>
                  </a:cubicBezTo>
                  <a:cubicBezTo>
                    <a:pt x="413" y="106"/>
                    <a:pt x="411" y="105"/>
                    <a:pt x="413" y="106"/>
                  </a:cubicBezTo>
                  <a:cubicBezTo>
                    <a:pt x="414" y="107"/>
                    <a:pt x="414" y="107"/>
                    <a:pt x="414" y="107"/>
                  </a:cubicBezTo>
                  <a:cubicBezTo>
                    <a:pt x="417" y="107"/>
                    <a:pt x="418" y="107"/>
                    <a:pt x="421" y="107"/>
                  </a:cubicBezTo>
                  <a:cubicBezTo>
                    <a:pt x="421" y="106"/>
                    <a:pt x="421" y="106"/>
                    <a:pt x="421" y="105"/>
                  </a:cubicBezTo>
                  <a:cubicBezTo>
                    <a:pt x="422" y="104"/>
                    <a:pt x="423" y="104"/>
                    <a:pt x="424" y="104"/>
                  </a:cubicBezTo>
                  <a:cubicBezTo>
                    <a:pt x="425" y="103"/>
                    <a:pt x="425" y="103"/>
                    <a:pt x="426" y="102"/>
                  </a:cubicBezTo>
                  <a:cubicBezTo>
                    <a:pt x="425" y="101"/>
                    <a:pt x="425" y="101"/>
                    <a:pt x="424" y="100"/>
                  </a:cubicBezTo>
                  <a:cubicBezTo>
                    <a:pt x="424" y="100"/>
                    <a:pt x="424" y="99"/>
                    <a:pt x="423" y="98"/>
                  </a:cubicBezTo>
                  <a:cubicBezTo>
                    <a:pt x="420" y="98"/>
                    <a:pt x="419" y="97"/>
                    <a:pt x="416" y="98"/>
                  </a:cubicBezTo>
                  <a:cubicBezTo>
                    <a:pt x="414" y="98"/>
                    <a:pt x="410" y="98"/>
                    <a:pt x="410" y="98"/>
                  </a:cubicBezTo>
                  <a:cubicBezTo>
                    <a:pt x="409" y="97"/>
                    <a:pt x="409" y="97"/>
                    <a:pt x="408" y="96"/>
                  </a:cubicBezTo>
                  <a:cubicBezTo>
                    <a:pt x="409" y="95"/>
                    <a:pt x="409" y="95"/>
                    <a:pt x="409" y="94"/>
                  </a:cubicBezTo>
                  <a:cubicBezTo>
                    <a:pt x="409" y="94"/>
                    <a:pt x="409" y="91"/>
                    <a:pt x="406" y="92"/>
                  </a:cubicBezTo>
                  <a:cubicBezTo>
                    <a:pt x="404" y="93"/>
                    <a:pt x="404" y="93"/>
                    <a:pt x="404" y="93"/>
                  </a:cubicBezTo>
                  <a:cubicBezTo>
                    <a:pt x="402" y="92"/>
                    <a:pt x="402" y="92"/>
                    <a:pt x="400" y="91"/>
                  </a:cubicBezTo>
                  <a:cubicBezTo>
                    <a:pt x="399" y="90"/>
                    <a:pt x="398" y="89"/>
                    <a:pt x="397" y="88"/>
                  </a:cubicBezTo>
                  <a:cubicBezTo>
                    <a:pt x="397" y="87"/>
                    <a:pt x="397" y="87"/>
                    <a:pt x="397" y="86"/>
                  </a:cubicBezTo>
                  <a:cubicBezTo>
                    <a:pt x="398" y="85"/>
                    <a:pt x="398" y="85"/>
                    <a:pt x="399" y="84"/>
                  </a:cubicBezTo>
                  <a:cubicBezTo>
                    <a:pt x="398" y="82"/>
                    <a:pt x="398" y="81"/>
                    <a:pt x="397" y="79"/>
                  </a:cubicBezTo>
                  <a:cubicBezTo>
                    <a:pt x="397" y="79"/>
                    <a:pt x="396" y="79"/>
                    <a:pt x="396" y="78"/>
                  </a:cubicBezTo>
                  <a:cubicBezTo>
                    <a:pt x="395" y="78"/>
                    <a:pt x="394" y="77"/>
                    <a:pt x="393" y="76"/>
                  </a:cubicBezTo>
                  <a:cubicBezTo>
                    <a:pt x="393" y="76"/>
                    <a:pt x="393" y="76"/>
                    <a:pt x="392" y="75"/>
                  </a:cubicBezTo>
                  <a:cubicBezTo>
                    <a:pt x="392" y="75"/>
                    <a:pt x="392" y="74"/>
                    <a:pt x="390" y="74"/>
                  </a:cubicBezTo>
                  <a:cubicBezTo>
                    <a:pt x="388" y="73"/>
                    <a:pt x="388" y="73"/>
                    <a:pt x="388" y="73"/>
                  </a:cubicBezTo>
                  <a:cubicBezTo>
                    <a:pt x="387" y="73"/>
                    <a:pt x="386" y="73"/>
                    <a:pt x="385" y="72"/>
                  </a:cubicBezTo>
                  <a:cubicBezTo>
                    <a:pt x="385" y="72"/>
                    <a:pt x="385" y="72"/>
                    <a:pt x="383" y="72"/>
                  </a:cubicBezTo>
                  <a:cubicBezTo>
                    <a:pt x="382" y="71"/>
                    <a:pt x="379" y="70"/>
                    <a:pt x="379" y="70"/>
                  </a:cubicBezTo>
                  <a:cubicBezTo>
                    <a:pt x="379" y="69"/>
                    <a:pt x="378" y="69"/>
                    <a:pt x="378" y="68"/>
                  </a:cubicBezTo>
                  <a:cubicBezTo>
                    <a:pt x="377" y="67"/>
                    <a:pt x="373" y="66"/>
                    <a:pt x="373" y="66"/>
                  </a:cubicBezTo>
                  <a:cubicBezTo>
                    <a:pt x="373" y="66"/>
                    <a:pt x="375" y="65"/>
                    <a:pt x="372" y="64"/>
                  </a:cubicBezTo>
                  <a:cubicBezTo>
                    <a:pt x="369" y="64"/>
                    <a:pt x="369" y="64"/>
                    <a:pt x="367" y="64"/>
                  </a:cubicBezTo>
                  <a:cubicBezTo>
                    <a:pt x="365" y="64"/>
                    <a:pt x="365" y="64"/>
                    <a:pt x="365" y="64"/>
                  </a:cubicBezTo>
                  <a:cubicBezTo>
                    <a:pt x="365" y="63"/>
                    <a:pt x="365" y="63"/>
                    <a:pt x="365" y="62"/>
                  </a:cubicBezTo>
                  <a:cubicBezTo>
                    <a:pt x="366" y="61"/>
                    <a:pt x="366" y="61"/>
                    <a:pt x="366" y="60"/>
                  </a:cubicBezTo>
                  <a:cubicBezTo>
                    <a:pt x="363" y="59"/>
                    <a:pt x="367" y="59"/>
                    <a:pt x="363" y="59"/>
                  </a:cubicBezTo>
                  <a:cubicBezTo>
                    <a:pt x="358" y="59"/>
                    <a:pt x="360" y="59"/>
                    <a:pt x="357" y="59"/>
                  </a:cubicBezTo>
                  <a:cubicBezTo>
                    <a:pt x="354" y="60"/>
                    <a:pt x="354" y="60"/>
                    <a:pt x="354" y="60"/>
                  </a:cubicBezTo>
                  <a:cubicBezTo>
                    <a:pt x="353" y="58"/>
                    <a:pt x="353" y="57"/>
                    <a:pt x="352" y="56"/>
                  </a:cubicBezTo>
                  <a:cubicBezTo>
                    <a:pt x="354" y="55"/>
                    <a:pt x="354" y="55"/>
                    <a:pt x="355" y="54"/>
                  </a:cubicBezTo>
                  <a:cubicBezTo>
                    <a:pt x="355" y="53"/>
                    <a:pt x="355" y="53"/>
                    <a:pt x="354" y="52"/>
                  </a:cubicBezTo>
                  <a:cubicBezTo>
                    <a:pt x="354" y="52"/>
                    <a:pt x="353" y="52"/>
                    <a:pt x="353" y="52"/>
                  </a:cubicBezTo>
                  <a:cubicBezTo>
                    <a:pt x="351" y="51"/>
                    <a:pt x="349" y="51"/>
                    <a:pt x="347" y="50"/>
                  </a:cubicBezTo>
                  <a:close/>
                  <a:moveTo>
                    <a:pt x="401" y="13"/>
                  </a:moveTo>
                  <a:cubicBezTo>
                    <a:pt x="400" y="13"/>
                    <a:pt x="400" y="12"/>
                    <a:pt x="399" y="12"/>
                  </a:cubicBezTo>
                  <a:cubicBezTo>
                    <a:pt x="398" y="12"/>
                    <a:pt x="397" y="11"/>
                    <a:pt x="397" y="11"/>
                  </a:cubicBezTo>
                  <a:cubicBezTo>
                    <a:pt x="396" y="11"/>
                    <a:pt x="396" y="11"/>
                    <a:pt x="395" y="11"/>
                  </a:cubicBezTo>
                  <a:cubicBezTo>
                    <a:pt x="395" y="11"/>
                    <a:pt x="395" y="11"/>
                    <a:pt x="395" y="11"/>
                  </a:cubicBezTo>
                  <a:cubicBezTo>
                    <a:pt x="395" y="11"/>
                    <a:pt x="395" y="11"/>
                    <a:pt x="394" y="11"/>
                  </a:cubicBezTo>
                  <a:cubicBezTo>
                    <a:pt x="394" y="11"/>
                    <a:pt x="394" y="11"/>
                    <a:pt x="394" y="11"/>
                  </a:cubicBezTo>
                  <a:cubicBezTo>
                    <a:pt x="393" y="10"/>
                    <a:pt x="393" y="10"/>
                    <a:pt x="392" y="10"/>
                  </a:cubicBezTo>
                  <a:cubicBezTo>
                    <a:pt x="392" y="10"/>
                    <a:pt x="392" y="10"/>
                    <a:pt x="392" y="10"/>
                  </a:cubicBezTo>
                  <a:cubicBezTo>
                    <a:pt x="392" y="10"/>
                    <a:pt x="390" y="10"/>
                    <a:pt x="389" y="9"/>
                  </a:cubicBezTo>
                  <a:cubicBezTo>
                    <a:pt x="389" y="9"/>
                    <a:pt x="388" y="9"/>
                    <a:pt x="388" y="9"/>
                  </a:cubicBezTo>
                  <a:cubicBezTo>
                    <a:pt x="388" y="9"/>
                    <a:pt x="388" y="9"/>
                    <a:pt x="387" y="9"/>
                  </a:cubicBezTo>
                  <a:cubicBezTo>
                    <a:pt x="387" y="9"/>
                    <a:pt x="385" y="8"/>
                    <a:pt x="385" y="7"/>
                  </a:cubicBezTo>
                  <a:cubicBezTo>
                    <a:pt x="384" y="6"/>
                    <a:pt x="384" y="7"/>
                    <a:pt x="384" y="7"/>
                  </a:cubicBezTo>
                  <a:cubicBezTo>
                    <a:pt x="384" y="7"/>
                    <a:pt x="384" y="7"/>
                    <a:pt x="384" y="7"/>
                  </a:cubicBezTo>
                  <a:cubicBezTo>
                    <a:pt x="383" y="7"/>
                    <a:pt x="383" y="7"/>
                    <a:pt x="383" y="7"/>
                  </a:cubicBezTo>
                  <a:cubicBezTo>
                    <a:pt x="383" y="7"/>
                    <a:pt x="381" y="7"/>
                    <a:pt x="380" y="6"/>
                  </a:cubicBezTo>
                  <a:cubicBezTo>
                    <a:pt x="378" y="5"/>
                    <a:pt x="380" y="6"/>
                    <a:pt x="380" y="6"/>
                  </a:cubicBezTo>
                  <a:cubicBezTo>
                    <a:pt x="380" y="6"/>
                    <a:pt x="379" y="6"/>
                    <a:pt x="379" y="6"/>
                  </a:cubicBezTo>
                  <a:cubicBezTo>
                    <a:pt x="379" y="6"/>
                    <a:pt x="379" y="6"/>
                    <a:pt x="379" y="6"/>
                  </a:cubicBezTo>
                  <a:cubicBezTo>
                    <a:pt x="379" y="6"/>
                    <a:pt x="378" y="6"/>
                    <a:pt x="378" y="7"/>
                  </a:cubicBezTo>
                  <a:cubicBezTo>
                    <a:pt x="377" y="6"/>
                    <a:pt x="377" y="6"/>
                    <a:pt x="376" y="6"/>
                  </a:cubicBezTo>
                  <a:cubicBezTo>
                    <a:pt x="376" y="6"/>
                    <a:pt x="376" y="5"/>
                    <a:pt x="375" y="5"/>
                  </a:cubicBezTo>
                  <a:cubicBezTo>
                    <a:pt x="375" y="5"/>
                    <a:pt x="375" y="5"/>
                    <a:pt x="375" y="5"/>
                  </a:cubicBezTo>
                  <a:cubicBezTo>
                    <a:pt x="374" y="5"/>
                    <a:pt x="374" y="5"/>
                    <a:pt x="374" y="5"/>
                  </a:cubicBezTo>
                  <a:cubicBezTo>
                    <a:pt x="373" y="5"/>
                    <a:pt x="372" y="5"/>
                    <a:pt x="372" y="4"/>
                  </a:cubicBezTo>
                  <a:cubicBezTo>
                    <a:pt x="372" y="4"/>
                    <a:pt x="372" y="4"/>
                    <a:pt x="371" y="4"/>
                  </a:cubicBezTo>
                  <a:cubicBezTo>
                    <a:pt x="371" y="4"/>
                    <a:pt x="371" y="3"/>
                    <a:pt x="370" y="3"/>
                  </a:cubicBezTo>
                  <a:cubicBezTo>
                    <a:pt x="370" y="3"/>
                    <a:pt x="370" y="3"/>
                    <a:pt x="369" y="3"/>
                  </a:cubicBezTo>
                  <a:cubicBezTo>
                    <a:pt x="369" y="3"/>
                    <a:pt x="368" y="3"/>
                    <a:pt x="368" y="3"/>
                  </a:cubicBezTo>
                  <a:cubicBezTo>
                    <a:pt x="367" y="3"/>
                    <a:pt x="367" y="3"/>
                    <a:pt x="367" y="3"/>
                  </a:cubicBezTo>
                  <a:cubicBezTo>
                    <a:pt x="367" y="3"/>
                    <a:pt x="367" y="3"/>
                    <a:pt x="367" y="3"/>
                  </a:cubicBezTo>
                  <a:cubicBezTo>
                    <a:pt x="367" y="4"/>
                    <a:pt x="367" y="4"/>
                    <a:pt x="367" y="5"/>
                  </a:cubicBezTo>
                  <a:cubicBezTo>
                    <a:pt x="367" y="5"/>
                    <a:pt x="366" y="4"/>
                    <a:pt x="366" y="4"/>
                  </a:cubicBezTo>
                  <a:cubicBezTo>
                    <a:pt x="366" y="4"/>
                    <a:pt x="365" y="4"/>
                    <a:pt x="365" y="4"/>
                  </a:cubicBezTo>
                  <a:cubicBezTo>
                    <a:pt x="365" y="4"/>
                    <a:pt x="364" y="4"/>
                    <a:pt x="364" y="4"/>
                  </a:cubicBezTo>
                  <a:cubicBezTo>
                    <a:pt x="364" y="4"/>
                    <a:pt x="364" y="4"/>
                    <a:pt x="364" y="4"/>
                  </a:cubicBezTo>
                  <a:cubicBezTo>
                    <a:pt x="364" y="5"/>
                    <a:pt x="364" y="5"/>
                    <a:pt x="364" y="5"/>
                  </a:cubicBezTo>
                  <a:cubicBezTo>
                    <a:pt x="363" y="5"/>
                    <a:pt x="363" y="5"/>
                    <a:pt x="362" y="5"/>
                  </a:cubicBezTo>
                  <a:cubicBezTo>
                    <a:pt x="361" y="4"/>
                    <a:pt x="361" y="4"/>
                    <a:pt x="360" y="4"/>
                  </a:cubicBezTo>
                  <a:cubicBezTo>
                    <a:pt x="360" y="4"/>
                    <a:pt x="359" y="4"/>
                    <a:pt x="359" y="3"/>
                  </a:cubicBezTo>
                  <a:cubicBezTo>
                    <a:pt x="359" y="3"/>
                    <a:pt x="358" y="3"/>
                    <a:pt x="357" y="3"/>
                  </a:cubicBezTo>
                  <a:cubicBezTo>
                    <a:pt x="357" y="3"/>
                    <a:pt x="357" y="3"/>
                    <a:pt x="357" y="3"/>
                  </a:cubicBezTo>
                  <a:cubicBezTo>
                    <a:pt x="356" y="3"/>
                    <a:pt x="355" y="3"/>
                    <a:pt x="355" y="3"/>
                  </a:cubicBezTo>
                  <a:cubicBezTo>
                    <a:pt x="354" y="3"/>
                    <a:pt x="354" y="3"/>
                    <a:pt x="353" y="3"/>
                  </a:cubicBezTo>
                  <a:cubicBezTo>
                    <a:pt x="353" y="3"/>
                    <a:pt x="353" y="3"/>
                    <a:pt x="352" y="2"/>
                  </a:cubicBezTo>
                  <a:cubicBezTo>
                    <a:pt x="352" y="2"/>
                    <a:pt x="352" y="2"/>
                    <a:pt x="351" y="2"/>
                  </a:cubicBezTo>
                  <a:cubicBezTo>
                    <a:pt x="351" y="2"/>
                    <a:pt x="351" y="2"/>
                    <a:pt x="351" y="2"/>
                  </a:cubicBezTo>
                  <a:cubicBezTo>
                    <a:pt x="350" y="2"/>
                    <a:pt x="349" y="2"/>
                    <a:pt x="348" y="2"/>
                  </a:cubicBezTo>
                  <a:cubicBezTo>
                    <a:pt x="348" y="2"/>
                    <a:pt x="348" y="2"/>
                    <a:pt x="348" y="1"/>
                  </a:cubicBezTo>
                  <a:cubicBezTo>
                    <a:pt x="347" y="1"/>
                    <a:pt x="346" y="1"/>
                    <a:pt x="345" y="1"/>
                  </a:cubicBezTo>
                  <a:cubicBezTo>
                    <a:pt x="345" y="1"/>
                    <a:pt x="342" y="3"/>
                    <a:pt x="341" y="3"/>
                  </a:cubicBezTo>
                  <a:cubicBezTo>
                    <a:pt x="340" y="3"/>
                    <a:pt x="336" y="4"/>
                    <a:pt x="333" y="4"/>
                  </a:cubicBezTo>
                  <a:cubicBezTo>
                    <a:pt x="331" y="4"/>
                    <a:pt x="329" y="3"/>
                    <a:pt x="328" y="3"/>
                  </a:cubicBezTo>
                  <a:cubicBezTo>
                    <a:pt x="327" y="3"/>
                    <a:pt x="326" y="3"/>
                    <a:pt x="322" y="2"/>
                  </a:cubicBezTo>
                  <a:cubicBezTo>
                    <a:pt x="321" y="3"/>
                    <a:pt x="320" y="4"/>
                    <a:pt x="318" y="5"/>
                  </a:cubicBezTo>
                  <a:cubicBezTo>
                    <a:pt x="317" y="5"/>
                    <a:pt x="316" y="5"/>
                    <a:pt x="315" y="6"/>
                  </a:cubicBezTo>
                  <a:cubicBezTo>
                    <a:pt x="315" y="6"/>
                    <a:pt x="312" y="6"/>
                    <a:pt x="307" y="5"/>
                  </a:cubicBezTo>
                  <a:cubicBezTo>
                    <a:pt x="302" y="5"/>
                    <a:pt x="305" y="5"/>
                    <a:pt x="304" y="6"/>
                  </a:cubicBezTo>
                  <a:cubicBezTo>
                    <a:pt x="303" y="6"/>
                    <a:pt x="301" y="7"/>
                    <a:pt x="301" y="7"/>
                  </a:cubicBezTo>
                  <a:cubicBezTo>
                    <a:pt x="300" y="8"/>
                    <a:pt x="299" y="8"/>
                    <a:pt x="298" y="8"/>
                  </a:cubicBezTo>
                  <a:cubicBezTo>
                    <a:pt x="298" y="8"/>
                    <a:pt x="298" y="8"/>
                    <a:pt x="297" y="8"/>
                  </a:cubicBezTo>
                  <a:cubicBezTo>
                    <a:pt x="295" y="9"/>
                    <a:pt x="287" y="10"/>
                    <a:pt x="287" y="10"/>
                  </a:cubicBezTo>
                  <a:cubicBezTo>
                    <a:pt x="287" y="10"/>
                    <a:pt x="285" y="10"/>
                    <a:pt x="284" y="11"/>
                  </a:cubicBezTo>
                  <a:cubicBezTo>
                    <a:pt x="283" y="11"/>
                    <a:pt x="286" y="14"/>
                    <a:pt x="286" y="15"/>
                  </a:cubicBezTo>
                  <a:cubicBezTo>
                    <a:pt x="286" y="16"/>
                    <a:pt x="286" y="18"/>
                    <a:pt x="286" y="18"/>
                  </a:cubicBezTo>
                  <a:cubicBezTo>
                    <a:pt x="288" y="19"/>
                    <a:pt x="289" y="20"/>
                    <a:pt x="292" y="21"/>
                  </a:cubicBezTo>
                  <a:cubicBezTo>
                    <a:pt x="292" y="21"/>
                    <a:pt x="293" y="21"/>
                    <a:pt x="293" y="21"/>
                  </a:cubicBezTo>
                  <a:cubicBezTo>
                    <a:pt x="295" y="23"/>
                    <a:pt x="296" y="24"/>
                    <a:pt x="297" y="26"/>
                  </a:cubicBezTo>
                  <a:cubicBezTo>
                    <a:pt x="297" y="26"/>
                    <a:pt x="297" y="26"/>
                    <a:pt x="297" y="26"/>
                  </a:cubicBezTo>
                  <a:cubicBezTo>
                    <a:pt x="297" y="26"/>
                    <a:pt x="297" y="26"/>
                    <a:pt x="300" y="27"/>
                  </a:cubicBezTo>
                  <a:cubicBezTo>
                    <a:pt x="304" y="29"/>
                    <a:pt x="302" y="27"/>
                    <a:pt x="304" y="27"/>
                  </a:cubicBezTo>
                  <a:cubicBezTo>
                    <a:pt x="307" y="27"/>
                    <a:pt x="304" y="27"/>
                    <a:pt x="306" y="27"/>
                  </a:cubicBezTo>
                  <a:cubicBezTo>
                    <a:pt x="307" y="27"/>
                    <a:pt x="308" y="26"/>
                    <a:pt x="308" y="26"/>
                  </a:cubicBezTo>
                  <a:cubicBezTo>
                    <a:pt x="309" y="27"/>
                    <a:pt x="309" y="27"/>
                    <a:pt x="310" y="28"/>
                  </a:cubicBezTo>
                  <a:cubicBezTo>
                    <a:pt x="310" y="28"/>
                    <a:pt x="311" y="29"/>
                    <a:pt x="311" y="30"/>
                  </a:cubicBezTo>
                  <a:cubicBezTo>
                    <a:pt x="312" y="31"/>
                    <a:pt x="312" y="32"/>
                    <a:pt x="313" y="33"/>
                  </a:cubicBezTo>
                  <a:cubicBezTo>
                    <a:pt x="313" y="34"/>
                    <a:pt x="314" y="34"/>
                    <a:pt x="314" y="35"/>
                  </a:cubicBezTo>
                  <a:cubicBezTo>
                    <a:pt x="314" y="36"/>
                    <a:pt x="315" y="36"/>
                    <a:pt x="315" y="37"/>
                  </a:cubicBezTo>
                  <a:cubicBezTo>
                    <a:pt x="315" y="37"/>
                    <a:pt x="315" y="37"/>
                    <a:pt x="315" y="37"/>
                  </a:cubicBezTo>
                  <a:cubicBezTo>
                    <a:pt x="315" y="37"/>
                    <a:pt x="316" y="37"/>
                    <a:pt x="326" y="36"/>
                  </a:cubicBezTo>
                  <a:cubicBezTo>
                    <a:pt x="338" y="36"/>
                    <a:pt x="326" y="36"/>
                    <a:pt x="326" y="36"/>
                  </a:cubicBezTo>
                  <a:cubicBezTo>
                    <a:pt x="326" y="36"/>
                    <a:pt x="327" y="36"/>
                    <a:pt x="330" y="37"/>
                  </a:cubicBezTo>
                  <a:cubicBezTo>
                    <a:pt x="332" y="38"/>
                    <a:pt x="333" y="38"/>
                    <a:pt x="336" y="38"/>
                  </a:cubicBezTo>
                  <a:cubicBezTo>
                    <a:pt x="339" y="37"/>
                    <a:pt x="336" y="38"/>
                    <a:pt x="339" y="38"/>
                  </a:cubicBezTo>
                  <a:cubicBezTo>
                    <a:pt x="340" y="38"/>
                    <a:pt x="340" y="38"/>
                    <a:pt x="341" y="38"/>
                  </a:cubicBezTo>
                  <a:cubicBezTo>
                    <a:pt x="341" y="38"/>
                    <a:pt x="344" y="39"/>
                    <a:pt x="345" y="40"/>
                  </a:cubicBezTo>
                  <a:cubicBezTo>
                    <a:pt x="347" y="40"/>
                    <a:pt x="347" y="39"/>
                    <a:pt x="350" y="40"/>
                  </a:cubicBezTo>
                  <a:cubicBezTo>
                    <a:pt x="353" y="40"/>
                    <a:pt x="350" y="40"/>
                    <a:pt x="350" y="40"/>
                  </a:cubicBezTo>
                  <a:cubicBezTo>
                    <a:pt x="350" y="40"/>
                    <a:pt x="350" y="40"/>
                    <a:pt x="350" y="37"/>
                  </a:cubicBezTo>
                  <a:cubicBezTo>
                    <a:pt x="351" y="34"/>
                    <a:pt x="350" y="37"/>
                    <a:pt x="350" y="36"/>
                  </a:cubicBezTo>
                  <a:cubicBezTo>
                    <a:pt x="349" y="34"/>
                    <a:pt x="350" y="36"/>
                    <a:pt x="350" y="34"/>
                  </a:cubicBezTo>
                  <a:cubicBezTo>
                    <a:pt x="349" y="32"/>
                    <a:pt x="350" y="34"/>
                    <a:pt x="351" y="33"/>
                  </a:cubicBezTo>
                  <a:cubicBezTo>
                    <a:pt x="352" y="32"/>
                    <a:pt x="351" y="33"/>
                    <a:pt x="352" y="33"/>
                  </a:cubicBezTo>
                  <a:cubicBezTo>
                    <a:pt x="353" y="33"/>
                    <a:pt x="355" y="34"/>
                    <a:pt x="359" y="34"/>
                  </a:cubicBezTo>
                  <a:cubicBezTo>
                    <a:pt x="359" y="34"/>
                    <a:pt x="360" y="33"/>
                    <a:pt x="360" y="32"/>
                  </a:cubicBezTo>
                  <a:cubicBezTo>
                    <a:pt x="361" y="31"/>
                    <a:pt x="360" y="32"/>
                    <a:pt x="358" y="28"/>
                  </a:cubicBezTo>
                  <a:cubicBezTo>
                    <a:pt x="357" y="24"/>
                    <a:pt x="360" y="27"/>
                    <a:pt x="363" y="28"/>
                  </a:cubicBezTo>
                  <a:cubicBezTo>
                    <a:pt x="365" y="28"/>
                    <a:pt x="365" y="27"/>
                    <a:pt x="365" y="27"/>
                  </a:cubicBezTo>
                  <a:cubicBezTo>
                    <a:pt x="365" y="27"/>
                    <a:pt x="365" y="27"/>
                    <a:pt x="365" y="27"/>
                  </a:cubicBezTo>
                  <a:cubicBezTo>
                    <a:pt x="365" y="27"/>
                    <a:pt x="365" y="27"/>
                    <a:pt x="366" y="26"/>
                  </a:cubicBezTo>
                  <a:cubicBezTo>
                    <a:pt x="367" y="25"/>
                    <a:pt x="366" y="26"/>
                    <a:pt x="366" y="25"/>
                  </a:cubicBezTo>
                  <a:cubicBezTo>
                    <a:pt x="367" y="24"/>
                    <a:pt x="367" y="24"/>
                    <a:pt x="367" y="24"/>
                  </a:cubicBezTo>
                  <a:cubicBezTo>
                    <a:pt x="367" y="24"/>
                    <a:pt x="367" y="24"/>
                    <a:pt x="370" y="22"/>
                  </a:cubicBezTo>
                  <a:cubicBezTo>
                    <a:pt x="373" y="20"/>
                    <a:pt x="370" y="22"/>
                    <a:pt x="370" y="22"/>
                  </a:cubicBezTo>
                  <a:cubicBezTo>
                    <a:pt x="370" y="22"/>
                    <a:pt x="370" y="22"/>
                    <a:pt x="373" y="23"/>
                  </a:cubicBezTo>
                  <a:cubicBezTo>
                    <a:pt x="375" y="24"/>
                    <a:pt x="373" y="23"/>
                    <a:pt x="375" y="24"/>
                  </a:cubicBezTo>
                  <a:cubicBezTo>
                    <a:pt x="377" y="25"/>
                    <a:pt x="376" y="23"/>
                    <a:pt x="376" y="23"/>
                  </a:cubicBezTo>
                  <a:cubicBezTo>
                    <a:pt x="376" y="23"/>
                    <a:pt x="376" y="23"/>
                    <a:pt x="378" y="22"/>
                  </a:cubicBezTo>
                  <a:cubicBezTo>
                    <a:pt x="381" y="20"/>
                    <a:pt x="378" y="22"/>
                    <a:pt x="379" y="19"/>
                  </a:cubicBezTo>
                  <a:cubicBezTo>
                    <a:pt x="380" y="17"/>
                    <a:pt x="379" y="19"/>
                    <a:pt x="379" y="19"/>
                  </a:cubicBezTo>
                  <a:cubicBezTo>
                    <a:pt x="379" y="19"/>
                    <a:pt x="379" y="19"/>
                    <a:pt x="382" y="19"/>
                  </a:cubicBezTo>
                  <a:cubicBezTo>
                    <a:pt x="384" y="18"/>
                    <a:pt x="382" y="19"/>
                    <a:pt x="384" y="19"/>
                  </a:cubicBezTo>
                  <a:cubicBezTo>
                    <a:pt x="386" y="20"/>
                    <a:pt x="384" y="19"/>
                    <a:pt x="384" y="18"/>
                  </a:cubicBezTo>
                  <a:cubicBezTo>
                    <a:pt x="384" y="18"/>
                    <a:pt x="384" y="18"/>
                    <a:pt x="384" y="17"/>
                  </a:cubicBezTo>
                  <a:cubicBezTo>
                    <a:pt x="384" y="17"/>
                    <a:pt x="384" y="17"/>
                    <a:pt x="385" y="16"/>
                  </a:cubicBezTo>
                  <a:cubicBezTo>
                    <a:pt x="385" y="16"/>
                    <a:pt x="385" y="16"/>
                    <a:pt x="387" y="17"/>
                  </a:cubicBezTo>
                  <a:cubicBezTo>
                    <a:pt x="389" y="17"/>
                    <a:pt x="387" y="16"/>
                    <a:pt x="391" y="17"/>
                  </a:cubicBezTo>
                  <a:cubicBezTo>
                    <a:pt x="394" y="17"/>
                    <a:pt x="391" y="17"/>
                    <a:pt x="392" y="17"/>
                  </a:cubicBezTo>
                  <a:cubicBezTo>
                    <a:pt x="393" y="18"/>
                    <a:pt x="396" y="18"/>
                    <a:pt x="396" y="18"/>
                  </a:cubicBezTo>
                  <a:cubicBezTo>
                    <a:pt x="396" y="16"/>
                    <a:pt x="396" y="16"/>
                    <a:pt x="397" y="15"/>
                  </a:cubicBezTo>
                  <a:cubicBezTo>
                    <a:pt x="397" y="15"/>
                    <a:pt x="397" y="15"/>
                    <a:pt x="397" y="14"/>
                  </a:cubicBezTo>
                  <a:cubicBezTo>
                    <a:pt x="398" y="13"/>
                    <a:pt x="401" y="14"/>
                    <a:pt x="401" y="14"/>
                  </a:cubicBezTo>
                  <a:lnTo>
                    <a:pt x="401" y="13"/>
                  </a:lnTo>
                  <a:close/>
                  <a:moveTo>
                    <a:pt x="438" y="25"/>
                  </a:moveTo>
                  <a:cubicBezTo>
                    <a:pt x="438" y="26"/>
                    <a:pt x="438" y="26"/>
                    <a:pt x="439" y="28"/>
                  </a:cubicBezTo>
                  <a:cubicBezTo>
                    <a:pt x="439" y="28"/>
                    <a:pt x="439" y="29"/>
                    <a:pt x="439" y="30"/>
                  </a:cubicBezTo>
                  <a:cubicBezTo>
                    <a:pt x="439" y="30"/>
                    <a:pt x="439" y="30"/>
                    <a:pt x="438" y="30"/>
                  </a:cubicBezTo>
                  <a:cubicBezTo>
                    <a:pt x="437" y="29"/>
                    <a:pt x="437" y="28"/>
                    <a:pt x="436" y="27"/>
                  </a:cubicBezTo>
                  <a:cubicBezTo>
                    <a:pt x="434" y="26"/>
                    <a:pt x="434" y="26"/>
                    <a:pt x="432" y="25"/>
                  </a:cubicBezTo>
                  <a:cubicBezTo>
                    <a:pt x="431" y="24"/>
                    <a:pt x="430" y="24"/>
                    <a:pt x="429" y="23"/>
                  </a:cubicBezTo>
                  <a:cubicBezTo>
                    <a:pt x="429" y="24"/>
                    <a:pt x="429" y="24"/>
                    <a:pt x="430" y="25"/>
                  </a:cubicBezTo>
                  <a:cubicBezTo>
                    <a:pt x="430" y="26"/>
                    <a:pt x="430" y="26"/>
                    <a:pt x="431" y="27"/>
                  </a:cubicBezTo>
                  <a:cubicBezTo>
                    <a:pt x="430" y="27"/>
                    <a:pt x="429" y="27"/>
                    <a:pt x="429" y="26"/>
                  </a:cubicBezTo>
                  <a:cubicBezTo>
                    <a:pt x="428" y="25"/>
                    <a:pt x="427" y="25"/>
                    <a:pt x="427" y="24"/>
                  </a:cubicBezTo>
                  <a:cubicBezTo>
                    <a:pt x="426" y="24"/>
                    <a:pt x="426" y="23"/>
                    <a:pt x="426" y="23"/>
                  </a:cubicBezTo>
                  <a:cubicBezTo>
                    <a:pt x="426" y="23"/>
                    <a:pt x="425" y="22"/>
                    <a:pt x="425" y="22"/>
                  </a:cubicBezTo>
                  <a:cubicBezTo>
                    <a:pt x="425" y="22"/>
                    <a:pt x="424" y="21"/>
                    <a:pt x="424" y="21"/>
                  </a:cubicBezTo>
                  <a:cubicBezTo>
                    <a:pt x="423" y="20"/>
                    <a:pt x="423" y="20"/>
                    <a:pt x="422" y="20"/>
                  </a:cubicBezTo>
                  <a:cubicBezTo>
                    <a:pt x="422" y="20"/>
                    <a:pt x="422" y="20"/>
                    <a:pt x="422" y="21"/>
                  </a:cubicBezTo>
                  <a:cubicBezTo>
                    <a:pt x="422" y="21"/>
                    <a:pt x="421" y="21"/>
                    <a:pt x="420" y="20"/>
                  </a:cubicBezTo>
                  <a:cubicBezTo>
                    <a:pt x="419" y="20"/>
                    <a:pt x="419" y="20"/>
                    <a:pt x="416" y="19"/>
                  </a:cubicBezTo>
                  <a:cubicBezTo>
                    <a:pt x="413" y="18"/>
                    <a:pt x="413" y="18"/>
                    <a:pt x="413" y="18"/>
                  </a:cubicBezTo>
                  <a:cubicBezTo>
                    <a:pt x="411" y="18"/>
                    <a:pt x="410" y="18"/>
                    <a:pt x="408" y="18"/>
                  </a:cubicBezTo>
                  <a:cubicBezTo>
                    <a:pt x="408" y="19"/>
                    <a:pt x="408" y="19"/>
                    <a:pt x="408" y="20"/>
                  </a:cubicBezTo>
                  <a:cubicBezTo>
                    <a:pt x="406" y="19"/>
                    <a:pt x="405" y="19"/>
                    <a:pt x="403" y="18"/>
                  </a:cubicBezTo>
                  <a:cubicBezTo>
                    <a:pt x="403" y="19"/>
                    <a:pt x="402" y="19"/>
                    <a:pt x="402" y="20"/>
                  </a:cubicBezTo>
                  <a:cubicBezTo>
                    <a:pt x="401" y="20"/>
                    <a:pt x="400" y="20"/>
                    <a:pt x="399" y="19"/>
                  </a:cubicBezTo>
                  <a:cubicBezTo>
                    <a:pt x="398" y="20"/>
                    <a:pt x="397" y="20"/>
                    <a:pt x="397" y="20"/>
                  </a:cubicBezTo>
                  <a:cubicBezTo>
                    <a:pt x="396" y="21"/>
                    <a:pt x="396" y="21"/>
                    <a:pt x="395" y="21"/>
                  </a:cubicBezTo>
                  <a:cubicBezTo>
                    <a:pt x="393" y="21"/>
                    <a:pt x="392" y="21"/>
                    <a:pt x="390" y="21"/>
                  </a:cubicBezTo>
                  <a:cubicBezTo>
                    <a:pt x="389" y="21"/>
                    <a:pt x="388" y="21"/>
                    <a:pt x="386" y="21"/>
                  </a:cubicBezTo>
                  <a:cubicBezTo>
                    <a:pt x="387" y="22"/>
                    <a:pt x="387" y="22"/>
                    <a:pt x="387" y="23"/>
                  </a:cubicBezTo>
                  <a:cubicBezTo>
                    <a:pt x="391" y="24"/>
                    <a:pt x="392" y="24"/>
                    <a:pt x="395" y="25"/>
                  </a:cubicBezTo>
                  <a:cubicBezTo>
                    <a:pt x="395" y="26"/>
                    <a:pt x="396" y="27"/>
                    <a:pt x="396" y="28"/>
                  </a:cubicBezTo>
                  <a:cubicBezTo>
                    <a:pt x="396" y="29"/>
                    <a:pt x="396" y="29"/>
                    <a:pt x="396" y="29"/>
                  </a:cubicBezTo>
                  <a:cubicBezTo>
                    <a:pt x="394" y="30"/>
                    <a:pt x="394" y="30"/>
                    <a:pt x="393" y="31"/>
                  </a:cubicBezTo>
                  <a:cubicBezTo>
                    <a:pt x="390" y="30"/>
                    <a:pt x="389" y="30"/>
                    <a:pt x="387" y="30"/>
                  </a:cubicBezTo>
                  <a:cubicBezTo>
                    <a:pt x="385" y="30"/>
                    <a:pt x="384" y="30"/>
                    <a:pt x="382" y="29"/>
                  </a:cubicBezTo>
                  <a:cubicBezTo>
                    <a:pt x="380" y="29"/>
                    <a:pt x="379" y="29"/>
                    <a:pt x="377" y="29"/>
                  </a:cubicBezTo>
                  <a:cubicBezTo>
                    <a:pt x="375" y="29"/>
                    <a:pt x="373" y="29"/>
                    <a:pt x="371" y="29"/>
                  </a:cubicBezTo>
                  <a:cubicBezTo>
                    <a:pt x="371" y="30"/>
                    <a:pt x="371" y="30"/>
                    <a:pt x="370" y="31"/>
                  </a:cubicBezTo>
                  <a:cubicBezTo>
                    <a:pt x="371" y="32"/>
                    <a:pt x="372" y="32"/>
                    <a:pt x="373" y="33"/>
                  </a:cubicBezTo>
                  <a:cubicBezTo>
                    <a:pt x="374" y="34"/>
                    <a:pt x="375" y="35"/>
                    <a:pt x="376" y="36"/>
                  </a:cubicBezTo>
                  <a:cubicBezTo>
                    <a:pt x="378" y="36"/>
                    <a:pt x="379" y="36"/>
                    <a:pt x="381" y="37"/>
                  </a:cubicBezTo>
                  <a:cubicBezTo>
                    <a:pt x="383" y="36"/>
                    <a:pt x="384" y="36"/>
                    <a:pt x="386" y="36"/>
                  </a:cubicBezTo>
                  <a:cubicBezTo>
                    <a:pt x="389" y="36"/>
                    <a:pt x="390" y="36"/>
                    <a:pt x="393" y="37"/>
                  </a:cubicBezTo>
                  <a:cubicBezTo>
                    <a:pt x="394" y="37"/>
                    <a:pt x="395" y="37"/>
                    <a:pt x="396" y="38"/>
                  </a:cubicBezTo>
                  <a:cubicBezTo>
                    <a:pt x="395" y="38"/>
                    <a:pt x="394" y="39"/>
                    <a:pt x="393" y="39"/>
                  </a:cubicBezTo>
                  <a:cubicBezTo>
                    <a:pt x="390" y="39"/>
                    <a:pt x="389" y="39"/>
                    <a:pt x="386" y="39"/>
                  </a:cubicBezTo>
                  <a:cubicBezTo>
                    <a:pt x="384" y="39"/>
                    <a:pt x="383" y="39"/>
                    <a:pt x="382" y="39"/>
                  </a:cubicBezTo>
                  <a:cubicBezTo>
                    <a:pt x="380" y="39"/>
                    <a:pt x="379" y="39"/>
                    <a:pt x="377" y="38"/>
                  </a:cubicBezTo>
                  <a:cubicBezTo>
                    <a:pt x="376" y="38"/>
                    <a:pt x="376" y="38"/>
                    <a:pt x="375" y="38"/>
                  </a:cubicBezTo>
                  <a:cubicBezTo>
                    <a:pt x="375" y="39"/>
                    <a:pt x="375" y="39"/>
                    <a:pt x="375" y="39"/>
                  </a:cubicBezTo>
                  <a:cubicBezTo>
                    <a:pt x="377" y="40"/>
                    <a:pt x="379" y="40"/>
                    <a:pt x="381" y="41"/>
                  </a:cubicBezTo>
                  <a:cubicBezTo>
                    <a:pt x="382" y="41"/>
                    <a:pt x="382" y="42"/>
                    <a:pt x="382" y="43"/>
                  </a:cubicBezTo>
                  <a:cubicBezTo>
                    <a:pt x="383" y="44"/>
                    <a:pt x="383" y="44"/>
                    <a:pt x="383" y="45"/>
                  </a:cubicBezTo>
                  <a:cubicBezTo>
                    <a:pt x="385" y="45"/>
                    <a:pt x="385" y="45"/>
                    <a:pt x="387" y="46"/>
                  </a:cubicBezTo>
                  <a:cubicBezTo>
                    <a:pt x="388" y="45"/>
                    <a:pt x="389" y="45"/>
                    <a:pt x="390" y="45"/>
                  </a:cubicBezTo>
                  <a:cubicBezTo>
                    <a:pt x="392" y="44"/>
                    <a:pt x="393" y="44"/>
                    <a:pt x="395" y="44"/>
                  </a:cubicBezTo>
                  <a:cubicBezTo>
                    <a:pt x="396" y="44"/>
                    <a:pt x="396" y="44"/>
                    <a:pt x="398" y="45"/>
                  </a:cubicBezTo>
                  <a:cubicBezTo>
                    <a:pt x="399" y="45"/>
                    <a:pt x="399" y="45"/>
                    <a:pt x="400" y="45"/>
                  </a:cubicBezTo>
                  <a:cubicBezTo>
                    <a:pt x="401" y="45"/>
                    <a:pt x="402" y="45"/>
                    <a:pt x="404" y="45"/>
                  </a:cubicBezTo>
                  <a:cubicBezTo>
                    <a:pt x="404" y="45"/>
                    <a:pt x="404" y="45"/>
                    <a:pt x="406" y="45"/>
                  </a:cubicBezTo>
                  <a:cubicBezTo>
                    <a:pt x="407" y="46"/>
                    <a:pt x="409" y="46"/>
                    <a:pt x="409" y="46"/>
                  </a:cubicBezTo>
                  <a:cubicBezTo>
                    <a:pt x="409" y="47"/>
                    <a:pt x="409" y="47"/>
                    <a:pt x="408" y="48"/>
                  </a:cubicBezTo>
                  <a:cubicBezTo>
                    <a:pt x="410" y="48"/>
                    <a:pt x="410" y="48"/>
                    <a:pt x="412" y="49"/>
                  </a:cubicBezTo>
                  <a:cubicBezTo>
                    <a:pt x="413" y="49"/>
                    <a:pt x="414" y="49"/>
                    <a:pt x="416" y="49"/>
                  </a:cubicBezTo>
                  <a:cubicBezTo>
                    <a:pt x="417" y="49"/>
                    <a:pt x="417" y="50"/>
                    <a:pt x="419" y="51"/>
                  </a:cubicBezTo>
                  <a:cubicBezTo>
                    <a:pt x="419" y="51"/>
                    <a:pt x="419" y="51"/>
                    <a:pt x="419" y="52"/>
                  </a:cubicBezTo>
                  <a:cubicBezTo>
                    <a:pt x="420" y="53"/>
                    <a:pt x="421" y="53"/>
                    <a:pt x="422" y="53"/>
                  </a:cubicBezTo>
                  <a:cubicBezTo>
                    <a:pt x="422" y="53"/>
                    <a:pt x="423" y="54"/>
                    <a:pt x="423" y="54"/>
                  </a:cubicBezTo>
                  <a:cubicBezTo>
                    <a:pt x="424" y="54"/>
                    <a:pt x="425" y="55"/>
                    <a:pt x="426" y="55"/>
                  </a:cubicBezTo>
                  <a:cubicBezTo>
                    <a:pt x="426" y="56"/>
                    <a:pt x="426" y="57"/>
                    <a:pt x="426" y="58"/>
                  </a:cubicBezTo>
                  <a:cubicBezTo>
                    <a:pt x="429" y="59"/>
                    <a:pt x="430" y="60"/>
                    <a:pt x="433" y="61"/>
                  </a:cubicBezTo>
                  <a:cubicBezTo>
                    <a:pt x="433" y="62"/>
                    <a:pt x="433" y="63"/>
                    <a:pt x="434" y="64"/>
                  </a:cubicBezTo>
                  <a:cubicBezTo>
                    <a:pt x="434" y="66"/>
                    <a:pt x="435" y="67"/>
                    <a:pt x="435" y="67"/>
                  </a:cubicBezTo>
                  <a:cubicBezTo>
                    <a:pt x="436" y="67"/>
                    <a:pt x="436" y="67"/>
                    <a:pt x="437" y="67"/>
                  </a:cubicBezTo>
                  <a:cubicBezTo>
                    <a:pt x="437" y="68"/>
                    <a:pt x="438" y="68"/>
                    <a:pt x="439" y="68"/>
                  </a:cubicBezTo>
                  <a:cubicBezTo>
                    <a:pt x="439" y="69"/>
                    <a:pt x="439" y="70"/>
                    <a:pt x="440" y="70"/>
                  </a:cubicBezTo>
                  <a:cubicBezTo>
                    <a:pt x="440" y="71"/>
                    <a:pt x="440" y="71"/>
                    <a:pt x="440" y="72"/>
                  </a:cubicBezTo>
                  <a:cubicBezTo>
                    <a:pt x="439" y="71"/>
                    <a:pt x="439" y="71"/>
                    <a:pt x="438" y="71"/>
                  </a:cubicBezTo>
                  <a:cubicBezTo>
                    <a:pt x="438" y="71"/>
                    <a:pt x="437" y="71"/>
                    <a:pt x="437" y="72"/>
                  </a:cubicBezTo>
                  <a:cubicBezTo>
                    <a:pt x="437" y="73"/>
                    <a:pt x="436" y="73"/>
                    <a:pt x="437" y="74"/>
                  </a:cubicBezTo>
                  <a:cubicBezTo>
                    <a:pt x="437" y="74"/>
                    <a:pt x="437" y="73"/>
                    <a:pt x="437" y="74"/>
                  </a:cubicBezTo>
                  <a:cubicBezTo>
                    <a:pt x="437" y="76"/>
                    <a:pt x="438" y="77"/>
                    <a:pt x="438" y="77"/>
                  </a:cubicBezTo>
                  <a:cubicBezTo>
                    <a:pt x="439" y="78"/>
                    <a:pt x="440" y="78"/>
                    <a:pt x="441" y="79"/>
                  </a:cubicBezTo>
                  <a:cubicBezTo>
                    <a:pt x="443" y="78"/>
                    <a:pt x="443" y="78"/>
                    <a:pt x="445" y="78"/>
                  </a:cubicBezTo>
                  <a:cubicBezTo>
                    <a:pt x="445" y="78"/>
                    <a:pt x="445" y="77"/>
                    <a:pt x="444" y="77"/>
                  </a:cubicBezTo>
                  <a:cubicBezTo>
                    <a:pt x="444" y="77"/>
                    <a:pt x="445" y="77"/>
                    <a:pt x="446" y="77"/>
                  </a:cubicBezTo>
                  <a:cubicBezTo>
                    <a:pt x="447" y="77"/>
                    <a:pt x="445" y="75"/>
                    <a:pt x="447" y="77"/>
                  </a:cubicBezTo>
                  <a:cubicBezTo>
                    <a:pt x="449" y="78"/>
                    <a:pt x="448" y="77"/>
                    <a:pt x="449" y="78"/>
                  </a:cubicBezTo>
                  <a:cubicBezTo>
                    <a:pt x="450" y="79"/>
                    <a:pt x="451" y="80"/>
                    <a:pt x="451" y="80"/>
                  </a:cubicBezTo>
                  <a:cubicBezTo>
                    <a:pt x="452" y="80"/>
                    <a:pt x="452" y="80"/>
                    <a:pt x="454" y="81"/>
                  </a:cubicBezTo>
                  <a:cubicBezTo>
                    <a:pt x="454" y="81"/>
                    <a:pt x="455" y="81"/>
                    <a:pt x="456" y="81"/>
                  </a:cubicBezTo>
                  <a:cubicBezTo>
                    <a:pt x="456" y="81"/>
                    <a:pt x="457" y="80"/>
                    <a:pt x="457" y="82"/>
                  </a:cubicBezTo>
                  <a:cubicBezTo>
                    <a:pt x="458" y="84"/>
                    <a:pt x="459" y="83"/>
                    <a:pt x="458" y="84"/>
                  </a:cubicBezTo>
                  <a:cubicBezTo>
                    <a:pt x="458" y="84"/>
                    <a:pt x="460" y="84"/>
                    <a:pt x="458" y="84"/>
                  </a:cubicBezTo>
                  <a:cubicBezTo>
                    <a:pt x="456" y="85"/>
                    <a:pt x="452" y="84"/>
                    <a:pt x="452" y="84"/>
                  </a:cubicBezTo>
                  <a:cubicBezTo>
                    <a:pt x="451" y="83"/>
                    <a:pt x="451" y="83"/>
                    <a:pt x="450" y="83"/>
                  </a:cubicBezTo>
                  <a:cubicBezTo>
                    <a:pt x="448" y="82"/>
                    <a:pt x="447" y="82"/>
                    <a:pt x="446" y="82"/>
                  </a:cubicBezTo>
                  <a:cubicBezTo>
                    <a:pt x="446" y="82"/>
                    <a:pt x="446" y="82"/>
                    <a:pt x="445" y="82"/>
                  </a:cubicBezTo>
                  <a:cubicBezTo>
                    <a:pt x="444" y="83"/>
                    <a:pt x="444" y="82"/>
                    <a:pt x="444" y="83"/>
                  </a:cubicBezTo>
                  <a:cubicBezTo>
                    <a:pt x="443" y="84"/>
                    <a:pt x="443" y="82"/>
                    <a:pt x="443" y="84"/>
                  </a:cubicBezTo>
                  <a:cubicBezTo>
                    <a:pt x="444" y="85"/>
                    <a:pt x="444" y="85"/>
                    <a:pt x="444" y="85"/>
                  </a:cubicBezTo>
                  <a:cubicBezTo>
                    <a:pt x="443" y="85"/>
                    <a:pt x="443" y="85"/>
                    <a:pt x="443" y="86"/>
                  </a:cubicBezTo>
                  <a:cubicBezTo>
                    <a:pt x="443" y="86"/>
                    <a:pt x="441" y="86"/>
                    <a:pt x="441" y="87"/>
                  </a:cubicBezTo>
                  <a:cubicBezTo>
                    <a:pt x="441" y="87"/>
                    <a:pt x="441" y="87"/>
                    <a:pt x="441" y="87"/>
                  </a:cubicBezTo>
                  <a:cubicBezTo>
                    <a:pt x="441" y="87"/>
                    <a:pt x="441" y="88"/>
                    <a:pt x="442" y="88"/>
                  </a:cubicBezTo>
                  <a:cubicBezTo>
                    <a:pt x="443" y="88"/>
                    <a:pt x="443" y="88"/>
                    <a:pt x="444" y="89"/>
                  </a:cubicBezTo>
                  <a:cubicBezTo>
                    <a:pt x="445" y="89"/>
                    <a:pt x="446" y="89"/>
                    <a:pt x="447" y="89"/>
                  </a:cubicBezTo>
                  <a:cubicBezTo>
                    <a:pt x="447" y="89"/>
                    <a:pt x="448" y="90"/>
                    <a:pt x="447" y="91"/>
                  </a:cubicBezTo>
                  <a:cubicBezTo>
                    <a:pt x="446" y="91"/>
                    <a:pt x="446" y="91"/>
                    <a:pt x="446" y="91"/>
                  </a:cubicBezTo>
                  <a:cubicBezTo>
                    <a:pt x="447" y="92"/>
                    <a:pt x="448" y="92"/>
                    <a:pt x="449" y="93"/>
                  </a:cubicBezTo>
                  <a:cubicBezTo>
                    <a:pt x="450" y="93"/>
                    <a:pt x="451" y="92"/>
                    <a:pt x="452" y="92"/>
                  </a:cubicBezTo>
                  <a:cubicBezTo>
                    <a:pt x="452" y="92"/>
                    <a:pt x="453" y="92"/>
                    <a:pt x="453" y="91"/>
                  </a:cubicBezTo>
                  <a:cubicBezTo>
                    <a:pt x="453" y="91"/>
                    <a:pt x="453" y="90"/>
                    <a:pt x="453" y="90"/>
                  </a:cubicBezTo>
                  <a:cubicBezTo>
                    <a:pt x="452" y="89"/>
                    <a:pt x="451" y="89"/>
                    <a:pt x="450" y="88"/>
                  </a:cubicBezTo>
                  <a:cubicBezTo>
                    <a:pt x="450" y="88"/>
                    <a:pt x="450" y="87"/>
                    <a:pt x="450" y="87"/>
                  </a:cubicBezTo>
                  <a:cubicBezTo>
                    <a:pt x="451" y="87"/>
                    <a:pt x="452" y="87"/>
                    <a:pt x="453" y="87"/>
                  </a:cubicBezTo>
                  <a:cubicBezTo>
                    <a:pt x="454" y="87"/>
                    <a:pt x="455" y="87"/>
                    <a:pt x="456" y="87"/>
                  </a:cubicBezTo>
                  <a:cubicBezTo>
                    <a:pt x="456" y="87"/>
                    <a:pt x="457" y="88"/>
                    <a:pt x="458" y="88"/>
                  </a:cubicBezTo>
                  <a:cubicBezTo>
                    <a:pt x="459" y="89"/>
                    <a:pt x="459" y="90"/>
                    <a:pt x="459" y="90"/>
                  </a:cubicBezTo>
                  <a:cubicBezTo>
                    <a:pt x="458" y="91"/>
                    <a:pt x="458" y="91"/>
                    <a:pt x="458" y="92"/>
                  </a:cubicBezTo>
                  <a:cubicBezTo>
                    <a:pt x="458" y="93"/>
                    <a:pt x="458" y="93"/>
                    <a:pt x="458" y="93"/>
                  </a:cubicBezTo>
                  <a:cubicBezTo>
                    <a:pt x="458" y="93"/>
                    <a:pt x="456" y="91"/>
                    <a:pt x="458" y="93"/>
                  </a:cubicBezTo>
                  <a:cubicBezTo>
                    <a:pt x="459" y="95"/>
                    <a:pt x="461" y="96"/>
                    <a:pt x="461" y="96"/>
                  </a:cubicBezTo>
                  <a:cubicBezTo>
                    <a:pt x="461" y="96"/>
                    <a:pt x="460" y="97"/>
                    <a:pt x="459" y="97"/>
                  </a:cubicBezTo>
                  <a:cubicBezTo>
                    <a:pt x="458" y="97"/>
                    <a:pt x="458" y="97"/>
                    <a:pt x="458" y="97"/>
                  </a:cubicBezTo>
                  <a:cubicBezTo>
                    <a:pt x="456" y="97"/>
                    <a:pt x="455" y="96"/>
                    <a:pt x="454" y="96"/>
                  </a:cubicBezTo>
                  <a:cubicBezTo>
                    <a:pt x="453" y="96"/>
                    <a:pt x="453" y="96"/>
                    <a:pt x="453" y="96"/>
                  </a:cubicBezTo>
                  <a:cubicBezTo>
                    <a:pt x="453" y="98"/>
                    <a:pt x="453" y="98"/>
                    <a:pt x="453" y="98"/>
                  </a:cubicBezTo>
                  <a:cubicBezTo>
                    <a:pt x="453" y="98"/>
                    <a:pt x="456" y="99"/>
                    <a:pt x="454" y="99"/>
                  </a:cubicBezTo>
                  <a:cubicBezTo>
                    <a:pt x="452" y="99"/>
                    <a:pt x="452" y="99"/>
                    <a:pt x="452" y="99"/>
                  </a:cubicBezTo>
                  <a:cubicBezTo>
                    <a:pt x="452" y="99"/>
                    <a:pt x="451" y="99"/>
                    <a:pt x="451" y="100"/>
                  </a:cubicBezTo>
                  <a:cubicBezTo>
                    <a:pt x="451" y="101"/>
                    <a:pt x="451" y="103"/>
                    <a:pt x="451" y="103"/>
                  </a:cubicBezTo>
                  <a:cubicBezTo>
                    <a:pt x="453" y="103"/>
                    <a:pt x="453" y="103"/>
                    <a:pt x="454" y="104"/>
                  </a:cubicBezTo>
                  <a:cubicBezTo>
                    <a:pt x="454" y="104"/>
                    <a:pt x="454" y="105"/>
                    <a:pt x="454" y="105"/>
                  </a:cubicBezTo>
                  <a:cubicBezTo>
                    <a:pt x="454" y="106"/>
                    <a:pt x="454" y="106"/>
                    <a:pt x="454" y="106"/>
                  </a:cubicBezTo>
                  <a:cubicBezTo>
                    <a:pt x="455" y="107"/>
                    <a:pt x="455" y="107"/>
                    <a:pt x="456" y="108"/>
                  </a:cubicBezTo>
                  <a:cubicBezTo>
                    <a:pt x="456" y="108"/>
                    <a:pt x="453" y="109"/>
                    <a:pt x="455" y="110"/>
                  </a:cubicBezTo>
                  <a:cubicBezTo>
                    <a:pt x="457" y="110"/>
                    <a:pt x="459" y="111"/>
                    <a:pt x="459" y="111"/>
                  </a:cubicBezTo>
                  <a:cubicBezTo>
                    <a:pt x="460" y="111"/>
                    <a:pt x="459" y="112"/>
                    <a:pt x="459" y="112"/>
                  </a:cubicBezTo>
                  <a:cubicBezTo>
                    <a:pt x="459" y="112"/>
                    <a:pt x="459" y="113"/>
                    <a:pt x="459" y="113"/>
                  </a:cubicBezTo>
                  <a:cubicBezTo>
                    <a:pt x="459" y="113"/>
                    <a:pt x="460" y="114"/>
                    <a:pt x="460" y="114"/>
                  </a:cubicBezTo>
                  <a:cubicBezTo>
                    <a:pt x="461" y="115"/>
                    <a:pt x="463" y="116"/>
                    <a:pt x="463" y="116"/>
                  </a:cubicBezTo>
                  <a:cubicBezTo>
                    <a:pt x="463" y="116"/>
                    <a:pt x="463" y="117"/>
                    <a:pt x="463" y="118"/>
                  </a:cubicBezTo>
                  <a:cubicBezTo>
                    <a:pt x="463" y="118"/>
                    <a:pt x="463" y="118"/>
                    <a:pt x="463" y="118"/>
                  </a:cubicBezTo>
                  <a:cubicBezTo>
                    <a:pt x="463" y="118"/>
                    <a:pt x="463" y="118"/>
                    <a:pt x="463" y="119"/>
                  </a:cubicBezTo>
                  <a:cubicBezTo>
                    <a:pt x="463" y="120"/>
                    <a:pt x="464" y="121"/>
                    <a:pt x="464" y="121"/>
                  </a:cubicBezTo>
                  <a:cubicBezTo>
                    <a:pt x="464" y="121"/>
                    <a:pt x="464" y="121"/>
                    <a:pt x="465" y="121"/>
                  </a:cubicBezTo>
                  <a:cubicBezTo>
                    <a:pt x="466" y="122"/>
                    <a:pt x="469" y="122"/>
                    <a:pt x="469" y="123"/>
                  </a:cubicBezTo>
                  <a:cubicBezTo>
                    <a:pt x="470" y="123"/>
                    <a:pt x="469" y="125"/>
                    <a:pt x="469" y="125"/>
                  </a:cubicBezTo>
                  <a:cubicBezTo>
                    <a:pt x="469" y="125"/>
                    <a:pt x="470" y="126"/>
                    <a:pt x="471" y="126"/>
                  </a:cubicBezTo>
                  <a:cubicBezTo>
                    <a:pt x="472" y="127"/>
                    <a:pt x="472" y="126"/>
                    <a:pt x="472" y="127"/>
                  </a:cubicBezTo>
                  <a:cubicBezTo>
                    <a:pt x="473" y="128"/>
                    <a:pt x="473" y="128"/>
                    <a:pt x="474" y="128"/>
                  </a:cubicBezTo>
                  <a:cubicBezTo>
                    <a:pt x="474" y="129"/>
                    <a:pt x="474" y="128"/>
                    <a:pt x="474" y="129"/>
                  </a:cubicBezTo>
                  <a:cubicBezTo>
                    <a:pt x="474" y="130"/>
                    <a:pt x="473" y="128"/>
                    <a:pt x="475" y="130"/>
                  </a:cubicBezTo>
                  <a:cubicBezTo>
                    <a:pt x="476" y="131"/>
                    <a:pt x="477" y="132"/>
                    <a:pt x="477" y="132"/>
                  </a:cubicBezTo>
                  <a:cubicBezTo>
                    <a:pt x="477" y="132"/>
                    <a:pt x="477" y="132"/>
                    <a:pt x="478" y="132"/>
                  </a:cubicBezTo>
                  <a:cubicBezTo>
                    <a:pt x="478" y="132"/>
                    <a:pt x="477" y="130"/>
                    <a:pt x="480" y="132"/>
                  </a:cubicBezTo>
                  <a:cubicBezTo>
                    <a:pt x="482" y="134"/>
                    <a:pt x="480" y="133"/>
                    <a:pt x="481" y="136"/>
                  </a:cubicBezTo>
                  <a:cubicBezTo>
                    <a:pt x="481" y="136"/>
                    <a:pt x="482" y="136"/>
                    <a:pt x="482" y="136"/>
                  </a:cubicBezTo>
                  <a:cubicBezTo>
                    <a:pt x="483" y="136"/>
                    <a:pt x="483" y="136"/>
                    <a:pt x="484" y="136"/>
                  </a:cubicBezTo>
                  <a:cubicBezTo>
                    <a:pt x="485" y="136"/>
                    <a:pt x="485" y="136"/>
                    <a:pt x="486" y="136"/>
                  </a:cubicBezTo>
                  <a:cubicBezTo>
                    <a:pt x="487" y="136"/>
                    <a:pt x="487" y="136"/>
                    <a:pt x="487" y="136"/>
                  </a:cubicBezTo>
                  <a:cubicBezTo>
                    <a:pt x="488" y="136"/>
                    <a:pt x="488" y="136"/>
                    <a:pt x="489" y="136"/>
                  </a:cubicBezTo>
                  <a:cubicBezTo>
                    <a:pt x="489" y="135"/>
                    <a:pt x="489" y="135"/>
                    <a:pt x="489" y="134"/>
                  </a:cubicBezTo>
                  <a:cubicBezTo>
                    <a:pt x="489" y="134"/>
                    <a:pt x="490" y="134"/>
                    <a:pt x="490" y="135"/>
                  </a:cubicBezTo>
                  <a:cubicBezTo>
                    <a:pt x="491" y="136"/>
                    <a:pt x="491" y="136"/>
                    <a:pt x="491" y="137"/>
                  </a:cubicBezTo>
                  <a:cubicBezTo>
                    <a:pt x="491" y="138"/>
                    <a:pt x="491" y="138"/>
                    <a:pt x="491" y="138"/>
                  </a:cubicBezTo>
                  <a:cubicBezTo>
                    <a:pt x="491" y="138"/>
                    <a:pt x="491" y="139"/>
                    <a:pt x="492" y="139"/>
                  </a:cubicBezTo>
                  <a:cubicBezTo>
                    <a:pt x="492" y="140"/>
                    <a:pt x="494" y="140"/>
                    <a:pt x="494" y="140"/>
                  </a:cubicBezTo>
                  <a:cubicBezTo>
                    <a:pt x="495" y="141"/>
                    <a:pt x="496" y="141"/>
                    <a:pt x="497" y="142"/>
                  </a:cubicBezTo>
                  <a:cubicBezTo>
                    <a:pt x="497" y="142"/>
                    <a:pt x="499" y="143"/>
                    <a:pt x="499" y="143"/>
                  </a:cubicBezTo>
                  <a:cubicBezTo>
                    <a:pt x="499" y="143"/>
                    <a:pt x="499" y="143"/>
                    <a:pt x="500" y="143"/>
                  </a:cubicBezTo>
                  <a:cubicBezTo>
                    <a:pt x="500" y="142"/>
                    <a:pt x="500" y="142"/>
                    <a:pt x="501" y="142"/>
                  </a:cubicBezTo>
                  <a:cubicBezTo>
                    <a:pt x="501" y="142"/>
                    <a:pt x="501" y="142"/>
                    <a:pt x="502" y="142"/>
                  </a:cubicBezTo>
                  <a:cubicBezTo>
                    <a:pt x="502" y="141"/>
                    <a:pt x="503" y="141"/>
                    <a:pt x="503" y="141"/>
                  </a:cubicBezTo>
                  <a:cubicBezTo>
                    <a:pt x="503" y="140"/>
                    <a:pt x="502" y="140"/>
                    <a:pt x="502" y="139"/>
                  </a:cubicBezTo>
                  <a:cubicBezTo>
                    <a:pt x="502" y="139"/>
                    <a:pt x="502" y="138"/>
                    <a:pt x="502" y="138"/>
                  </a:cubicBezTo>
                  <a:cubicBezTo>
                    <a:pt x="502" y="138"/>
                    <a:pt x="502" y="137"/>
                    <a:pt x="503" y="137"/>
                  </a:cubicBezTo>
                  <a:cubicBezTo>
                    <a:pt x="503" y="137"/>
                    <a:pt x="503" y="137"/>
                    <a:pt x="503" y="137"/>
                  </a:cubicBezTo>
                  <a:cubicBezTo>
                    <a:pt x="504" y="136"/>
                    <a:pt x="504" y="136"/>
                    <a:pt x="505" y="135"/>
                  </a:cubicBezTo>
                  <a:cubicBezTo>
                    <a:pt x="505" y="135"/>
                    <a:pt x="505" y="135"/>
                    <a:pt x="505" y="134"/>
                  </a:cubicBezTo>
                  <a:cubicBezTo>
                    <a:pt x="505" y="134"/>
                    <a:pt x="505" y="133"/>
                    <a:pt x="504" y="133"/>
                  </a:cubicBezTo>
                  <a:cubicBezTo>
                    <a:pt x="504" y="132"/>
                    <a:pt x="504" y="132"/>
                    <a:pt x="505" y="131"/>
                  </a:cubicBezTo>
                  <a:cubicBezTo>
                    <a:pt x="505" y="131"/>
                    <a:pt x="505" y="131"/>
                    <a:pt x="506" y="131"/>
                  </a:cubicBezTo>
                  <a:cubicBezTo>
                    <a:pt x="506" y="131"/>
                    <a:pt x="506" y="131"/>
                    <a:pt x="507" y="131"/>
                  </a:cubicBezTo>
                  <a:cubicBezTo>
                    <a:pt x="507" y="130"/>
                    <a:pt x="508" y="130"/>
                    <a:pt x="508" y="129"/>
                  </a:cubicBezTo>
                  <a:cubicBezTo>
                    <a:pt x="508" y="129"/>
                    <a:pt x="507" y="128"/>
                    <a:pt x="507" y="128"/>
                  </a:cubicBezTo>
                  <a:cubicBezTo>
                    <a:pt x="507" y="127"/>
                    <a:pt x="507" y="127"/>
                    <a:pt x="506" y="126"/>
                  </a:cubicBezTo>
                  <a:cubicBezTo>
                    <a:pt x="507" y="126"/>
                    <a:pt x="507" y="125"/>
                    <a:pt x="507" y="125"/>
                  </a:cubicBezTo>
                  <a:cubicBezTo>
                    <a:pt x="507" y="125"/>
                    <a:pt x="508" y="125"/>
                    <a:pt x="508" y="125"/>
                  </a:cubicBezTo>
                  <a:cubicBezTo>
                    <a:pt x="508" y="124"/>
                    <a:pt x="508" y="124"/>
                    <a:pt x="508" y="123"/>
                  </a:cubicBezTo>
                  <a:cubicBezTo>
                    <a:pt x="508" y="122"/>
                    <a:pt x="508" y="122"/>
                    <a:pt x="508" y="121"/>
                  </a:cubicBezTo>
                  <a:cubicBezTo>
                    <a:pt x="508" y="121"/>
                    <a:pt x="508" y="121"/>
                    <a:pt x="508" y="120"/>
                  </a:cubicBezTo>
                  <a:cubicBezTo>
                    <a:pt x="509" y="120"/>
                    <a:pt x="510" y="120"/>
                    <a:pt x="511" y="120"/>
                  </a:cubicBezTo>
                  <a:cubicBezTo>
                    <a:pt x="511" y="120"/>
                    <a:pt x="513" y="120"/>
                    <a:pt x="514" y="121"/>
                  </a:cubicBezTo>
                  <a:cubicBezTo>
                    <a:pt x="515" y="122"/>
                    <a:pt x="514" y="121"/>
                    <a:pt x="515" y="122"/>
                  </a:cubicBezTo>
                  <a:cubicBezTo>
                    <a:pt x="517" y="123"/>
                    <a:pt x="520" y="123"/>
                    <a:pt x="520" y="123"/>
                  </a:cubicBezTo>
                  <a:cubicBezTo>
                    <a:pt x="521" y="123"/>
                    <a:pt x="521" y="123"/>
                    <a:pt x="521" y="123"/>
                  </a:cubicBezTo>
                  <a:cubicBezTo>
                    <a:pt x="522" y="122"/>
                    <a:pt x="522" y="121"/>
                    <a:pt x="522" y="120"/>
                  </a:cubicBezTo>
                  <a:cubicBezTo>
                    <a:pt x="522" y="120"/>
                    <a:pt x="522" y="120"/>
                    <a:pt x="522" y="119"/>
                  </a:cubicBezTo>
                  <a:cubicBezTo>
                    <a:pt x="523" y="120"/>
                    <a:pt x="523" y="120"/>
                    <a:pt x="524" y="120"/>
                  </a:cubicBezTo>
                  <a:cubicBezTo>
                    <a:pt x="525" y="120"/>
                    <a:pt x="525" y="119"/>
                    <a:pt x="526" y="119"/>
                  </a:cubicBezTo>
                  <a:cubicBezTo>
                    <a:pt x="526" y="119"/>
                    <a:pt x="526" y="119"/>
                    <a:pt x="527" y="119"/>
                  </a:cubicBezTo>
                  <a:cubicBezTo>
                    <a:pt x="527" y="119"/>
                    <a:pt x="527" y="118"/>
                    <a:pt x="528" y="118"/>
                  </a:cubicBezTo>
                  <a:cubicBezTo>
                    <a:pt x="528" y="118"/>
                    <a:pt x="528" y="117"/>
                    <a:pt x="529" y="117"/>
                  </a:cubicBezTo>
                  <a:cubicBezTo>
                    <a:pt x="529" y="117"/>
                    <a:pt x="529" y="117"/>
                    <a:pt x="529" y="117"/>
                  </a:cubicBezTo>
                  <a:cubicBezTo>
                    <a:pt x="530" y="118"/>
                    <a:pt x="530" y="118"/>
                    <a:pt x="531" y="118"/>
                  </a:cubicBezTo>
                  <a:cubicBezTo>
                    <a:pt x="532" y="118"/>
                    <a:pt x="532" y="118"/>
                    <a:pt x="533" y="118"/>
                  </a:cubicBezTo>
                  <a:cubicBezTo>
                    <a:pt x="533" y="117"/>
                    <a:pt x="532" y="117"/>
                    <a:pt x="532" y="117"/>
                  </a:cubicBezTo>
                  <a:cubicBezTo>
                    <a:pt x="533" y="117"/>
                    <a:pt x="533" y="117"/>
                    <a:pt x="533" y="117"/>
                  </a:cubicBezTo>
                  <a:cubicBezTo>
                    <a:pt x="533" y="117"/>
                    <a:pt x="534" y="117"/>
                    <a:pt x="534" y="117"/>
                  </a:cubicBezTo>
                  <a:cubicBezTo>
                    <a:pt x="534" y="117"/>
                    <a:pt x="536" y="118"/>
                    <a:pt x="536" y="118"/>
                  </a:cubicBezTo>
                  <a:cubicBezTo>
                    <a:pt x="536" y="117"/>
                    <a:pt x="536" y="117"/>
                    <a:pt x="536" y="117"/>
                  </a:cubicBezTo>
                  <a:cubicBezTo>
                    <a:pt x="537" y="117"/>
                    <a:pt x="537" y="117"/>
                    <a:pt x="538" y="117"/>
                  </a:cubicBezTo>
                  <a:cubicBezTo>
                    <a:pt x="538" y="117"/>
                    <a:pt x="540" y="117"/>
                    <a:pt x="540" y="117"/>
                  </a:cubicBezTo>
                  <a:cubicBezTo>
                    <a:pt x="541" y="118"/>
                    <a:pt x="542" y="118"/>
                    <a:pt x="542" y="118"/>
                  </a:cubicBezTo>
                  <a:cubicBezTo>
                    <a:pt x="543" y="119"/>
                    <a:pt x="544" y="119"/>
                    <a:pt x="544" y="119"/>
                  </a:cubicBezTo>
                  <a:cubicBezTo>
                    <a:pt x="545" y="119"/>
                    <a:pt x="545" y="118"/>
                    <a:pt x="545" y="118"/>
                  </a:cubicBezTo>
                  <a:cubicBezTo>
                    <a:pt x="545" y="118"/>
                    <a:pt x="545" y="118"/>
                    <a:pt x="545" y="118"/>
                  </a:cubicBezTo>
                  <a:cubicBezTo>
                    <a:pt x="545" y="118"/>
                    <a:pt x="549" y="119"/>
                    <a:pt x="550" y="119"/>
                  </a:cubicBezTo>
                  <a:cubicBezTo>
                    <a:pt x="550" y="119"/>
                    <a:pt x="550" y="118"/>
                    <a:pt x="550" y="118"/>
                  </a:cubicBezTo>
                  <a:cubicBezTo>
                    <a:pt x="550" y="118"/>
                    <a:pt x="550" y="118"/>
                    <a:pt x="550" y="117"/>
                  </a:cubicBezTo>
                  <a:cubicBezTo>
                    <a:pt x="550" y="117"/>
                    <a:pt x="550" y="117"/>
                    <a:pt x="550" y="117"/>
                  </a:cubicBezTo>
                  <a:cubicBezTo>
                    <a:pt x="551" y="117"/>
                    <a:pt x="551" y="117"/>
                    <a:pt x="552" y="117"/>
                  </a:cubicBezTo>
                  <a:cubicBezTo>
                    <a:pt x="552" y="117"/>
                    <a:pt x="552" y="117"/>
                    <a:pt x="552" y="117"/>
                  </a:cubicBezTo>
                  <a:cubicBezTo>
                    <a:pt x="553" y="117"/>
                    <a:pt x="553" y="118"/>
                    <a:pt x="553" y="118"/>
                  </a:cubicBezTo>
                  <a:cubicBezTo>
                    <a:pt x="554" y="118"/>
                    <a:pt x="554" y="118"/>
                    <a:pt x="555" y="119"/>
                  </a:cubicBezTo>
                  <a:cubicBezTo>
                    <a:pt x="555" y="119"/>
                    <a:pt x="556" y="119"/>
                    <a:pt x="556" y="119"/>
                  </a:cubicBezTo>
                  <a:cubicBezTo>
                    <a:pt x="556" y="119"/>
                    <a:pt x="556" y="118"/>
                    <a:pt x="556" y="118"/>
                  </a:cubicBezTo>
                  <a:cubicBezTo>
                    <a:pt x="556" y="118"/>
                    <a:pt x="556" y="118"/>
                    <a:pt x="556" y="118"/>
                  </a:cubicBezTo>
                  <a:cubicBezTo>
                    <a:pt x="556" y="117"/>
                    <a:pt x="556" y="117"/>
                    <a:pt x="556" y="117"/>
                  </a:cubicBezTo>
                  <a:cubicBezTo>
                    <a:pt x="556" y="117"/>
                    <a:pt x="556" y="117"/>
                    <a:pt x="556" y="117"/>
                  </a:cubicBezTo>
                  <a:cubicBezTo>
                    <a:pt x="556" y="117"/>
                    <a:pt x="552" y="114"/>
                    <a:pt x="552" y="114"/>
                  </a:cubicBezTo>
                  <a:cubicBezTo>
                    <a:pt x="551" y="113"/>
                    <a:pt x="551" y="113"/>
                    <a:pt x="551" y="113"/>
                  </a:cubicBezTo>
                  <a:cubicBezTo>
                    <a:pt x="550" y="113"/>
                    <a:pt x="550" y="112"/>
                    <a:pt x="549" y="112"/>
                  </a:cubicBezTo>
                  <a:cubicBezTo>
                    <a:pt x="548" y="111"/>
                    <a:pt x="547" y="111"/>
                    <a:pt x="546" y="110"/>
                  </a:cubicBezTo>
                  <a:cubicBezTo>
                    <a:pt x="546" y="110"/>
                    <a:pt x="546" y="109"/>
                    <a:pt x="547" y="109"/>
                  </a:cubicBezTo>
                  <a:cubicBezTo>
                    <a:pt x="547" y="109"/>
                    <a:pt x="546" y="108"/>
                    <a:pt x="547" y="109"/>
                  </a:cubicBezTo>
                  <a:cubicBezTo>
                    <a:pt x="549" y="110"/>
                    <a:pt x="547" y="108"/>
                    <a:pt x="549" y="110"/>
                  </a:cubicBezTo>
                  <a:cubicBezTo>
                    <a:pt x="551" y="112"/>
                    <a:pt x="552" y="112"/>
                    <a:pt x="552" y="112"/>
                  </a:cubicBezTo>
                  <a:cubicBezTo>
                    <a:pt x="552" y="112"/>
                    <a:pt x="552" y="113"/>
                    <a:pt x="553" y="113"/>
                  </a:cubicBezTo>
                  <a:cubicBezTo>
                    <a:pt x="553" y="114"/>
                    <a:pt x="558" y="116"/>
                    <a:pt x="558" y="116"/>
                  </a:cubicBezTo>
                  <a:cubicBezTo>
                    <a:pt x="559" y="116"/>
                    <a:pt x="559" y="116"/>
                    <a:pt x="559" y="116"/>
                  </a:cubicBezTo>
                  <a:cubicBezTo>
                    <a:pt x="559" y="115"/>
                    <a:pt x="558" y="115"/>
                    <a:pt x="558" y="115"/>
                  </a:cubicBezTo>
                  <a:cubicBezTo>
                    <a:pt x="557" y="114"/>
                    <a:pt x="557" y="114"/>
                    <a:pt x="557" y="113"/>
                  </a:cubicBezTo>
                  <a:cubicBezTo>
                    <a:pt x="556" y="113"/>
                    <a:pt x="555" y="113"/>
                    <a:pt x="555" y="112"/>
                  </a:cubicBezTo>
                  <a:cubicBezTo>
                    <a:pt x="555" y="112"/>
                    <a:pt x="554" y="111"/>
                    <a:pt x="554" y="111"/>
                  </a:cubicBezTo>
                  <a:cubicBezTo>
                    <a:pt x="553" y="111"/>
                    <a:pt x="552" y="110"/>
                    <a:pt x="552" y="110"/>
                  </a:cubicBezTo>
                  <a:cubicBezTo>
                    <a:pt x="552" y="110"/>
                    <a:pt x="552" y="109"/>
                    <a:pt x="552" y="109"/>
                  </a:cubicBezTo>
                  <a:cubicBezTo>
                    <a:pt x="552" y="109"/>
                    <a:pt x="551" y="108"/>
                    <a:pt x="552" y="108"/>
                  </a:cubicBezTo>
                  <a:cubicBezTo>
                    <a:pt x="552" y="108"/>
                    <a:pt x="552" y="108"/>
                    <a:pt x="552" y="108"/>
                  </a:cubicBezTo>
                  <a:cubicBezTo>
                    <a:pt x="553" y="108"/>
                    <a:pt x="553" y="108"/>
                    <a:pt x="553" y="108"/>
                  </a:cubicBezTo>
                  <a:cubicBezTo>
                    <a:pt x="553" y="108"/>
                    <a:pt x="551" y="106"/>
                    <a:pt x="551" y="106"/>
                  </a:cubicBezTo>
                  <a:cubicBezTo>
                    <a:pt x="552" y="106"/>
                    <a:pt x="552" y="105"/>
                    <a:pt x="552" y="105"/>
                  </a:cubicBezTo>
                  <a:cubicBezTo>
                    <a:pt x="553" y="105"/>
                    <a:pt x="551" y="103"/>
                    <a:pt x="551" y="103"/>
                  </a:cubicBezTo>
                  <a:cubicBezTo>
                    <a:pt x="551" y="103"/>
                    <a:pt x="551" y="102"/>
                    <a:pt x="551" y="102"/>
                  </a:cubicBezTo>
                  <a:cubicBezTo>
                    <a:pt x="552" y="103"/>
                    <a:pt x="552" y="103"/>
                    <a:pt x="553" y="103"/>
                  </a:cubicBezTo>
                  <a:cubicBezTo>
                    <a:pt x="553" y="103"/>
                    <a:pt x="554" y="103"/>
                    <a:pt x="554" y="103"/>
                  </a:cubicBezTo>
                  <a:cubicBezTo>
                    <a:pt x="554" y="103"/>
                    <a:pt x="554" y="103"/>
                    <a:pt x="554" y="103"/>
                  </a:cubicBezTo>
                  <a:cubicBezTo>
                    <a:pt x="554" y="102"/>
                    <a:pt x="554" y="102"/>
                    <a:pt x="553" y="101"/>
                  </a:cubicBezTo>
                  <a:cubicBezTo>
                    <a:pt x="553" y="101"/>
                    <a:pt x="552" y="101"/>
                    <a:pt x="552" y="100"/>
                  </a:cubicBezTo>
                  <a:cubicBezTo>
                    <a:pt x="551" y="99"/>
                    <a:pt x="551" y="99"/>
                    <a:pt x="550" y="99"/>
                  </a:cubicBezTo>
                  <a:cubicBezTo>
                    <a:pt x="550" y="98"/>
                    <a:pt x="550" y="98"/>
                    <a:pt x="550" y="98"/>
                  </a:cubicBezTo>
                  <a:cubicBezTo>
                    <a:pt x="550" y="98"/>
                    <a:pt x="550" y="98"/>
                    <a:pt x="551" y="98"/>
                  </a:cubicBezTo>
                  <a:cubicBezTo>
                    <a:pt x="550" y="98"/>
                    <a:pt x="550" y="97"/>
                    <a:pt x="550" y="97"/>
                  </a:cubicBezTo>
                  <a:cubicBezTo>
                    <a:pt x="549" y="97"/>
                    <a:pt x="549" y="96"/>
                    <a:pt x="549" y="96"/>
                  </a:cubicBezTo>
                  <a:cubicBezTo>
                    <a:pt x="548" y="95"/>
                    <a:pt x="547" y="95"/>
                    <a:pt x="546" y="94"/>
                  </a:cubicBezTo>
                  <a:cubicBezTo>
                    <a:pt x="547" y="94"/>
                    <a:pt x="548" y="95"/>
                    <a:pt x="549" y="95"/>
                  </a:cubicBezTo>
                  <a:cubicBezTo>
                    <a:pt x="549" y="95"/>
                    <a:pt x="550" y="95"/>
                    <a:pt x="550" y="95"/>
                  </a:cubicBezTo>
                  <a:cubicBezTo>
                    <a:pt x="550" y="95"/>
                    <a:pt x="551" y="96"/>
                    <a:pt x="551" y="95"/>
                  </a:cubicBezTo>
                  <a:cubicBezTo>
                    <a:pt x="551" y="95"/>
                    <a:pt x="549" y="93"/>
                    <a:pt x="549" y="93"/>
                  </a:cubicBezTo>
                  <a:cubicBezTo>
                    <a:pt x="548" y="92"/>
                    <a:pt x="547" y="92"/>
                    <a:pt x="547" y="92"/>
                  </a:cubicBezTo>
                  <a:cubicBezTo>
                    <a:pt x="546" y="91"/>
                    <a:pt x="545" y="91"/>
                    <a:pt x="544" y="90"/>
                  </a:cubicBezTo>
                  <a:cubicBezTo>
                    <a:pt x="544" y="90"/>
                    <a:pt x="541" y="88"/>
                    <a:pt x="541" y="88"/>
                  </a:cubicBezTo>
                  <a:cubicBezTo>
                    <a:pt x="540" y="87"/>
                    <a:pt x="539" y="86"/>
                    <a:pt x="538" y="85"/>
                  </a:cubicBezTo>
                  <a:cubicBezTo>
                    <a:pt x="537" y="85"/>
                    <a:pt x="536" y="84"/>
                    <a:pt x="537" y="84"/>
                  </a:cubicBezTo>
                  <a:cubicBezTo>
                    <a:pt x="537" y="85"/>
                    <a:pt x="539" y="85"/>
                    <a:pt x="539" y="85"/>
                  </a:cubicBezTo>
                  <a:cubicBezTo>
                    <a:pt x="540" y="85"/>
                    <a:pt x="541" y="86"/>
                    <a:pt x="542" y="86"/>
                  </a:cubicBezTo>
                  <a:cubicBezTo>
                    <a:pt x="542" y="87"/>
                    <a:pt x="542" y="86"/>
                    <a:pt x="542" y="86"/>
                  </a:cubicBezTo>
                  <a:cubicBezTo>
                    <a:pt x="541" y="86"/>
                    <a:pt x="541" y="85"/>
                    <a:pt x="540" y="84"/>
                  </a:cubicBezTo>
                  <a:cubicBezTo>
                    <a:pt x="540" y="84"/>
                    <a:pt x="540" y="84"/>
                    <a:pt x="540" y="84"/>
                  </a:cubicBezTo>
                  <a:cubicBezTo>
                    <a:pt x="540" y="84"/>
                    <a:pt x="540" y="84"/>
                    <a:pt x="540" y="84"/>
                  </a:cubicBezTo>
                  <a:cubicBezTo>
                    <a:pt x="541" y="85"/>
                    <a:pt x="542" y="85"/>
                    <a:pt x="542" y="85"/>
                  </a:cubicBezTo>
                  <a:cubicBezTo>
                    <a:pt x="543" y="85"/>
                    <a:pt x="543" y="86"/>
                    <a:pt x="543" y="86"/>
                  </a:cubicBezTo>
                  <a:cubicBezTo>
                    <a:pt x="542" y="85"/>
                    <a:pt x="542" y="85"/>
                    <a:pt x="542" y="84"/>
                  </a:cubicBezTo>
                  <a:cubicBezTo>
                    <a:pt x="542" y="84"/>
                    <a:pt x="542" y="84"/>
                    <a:pt x="542" y="84"/>
                  </a:cubicBezTo>
                  <a:cubicBezTo>
                    <a:pt x="543" y="84"/>
                    <a:pt x="543" y="85"/>
                    <a:pt x="544" y="85"/>
                  </a:cubicBezTo>
                  <a:cubicBezTo>
                    <a:pt x="544" y="85"/>
                    <a:pt x="544" y="85"/>
                    <a:pt x="545" y="85"/>
                  </a:cubicBezTo>
                  <a:cubicBezTo>
                    <a:pt x="545" y="85"/>
                    <a:pt x="544" y="84"/>
                    <a:pt x="543" y="84"/>
                  </a:cubicBezTo>
                  <a:cubicBezTo>
                    <a:pt x="542" y="83"/>
                    <a:pt x="540" y="82"/>
                    <a:pt x="540" y="81"/>
                  </a:cubicBezTo>
                  <a:cubicBezTo>
                    <a:pt x="539" y="81"/>
                    <a:pt x="538" y="80"/>
                    <a:pt x="538" y="80"/>
                  </a:cubicBezTo>
                  <a:cubicBezTo>
                    <a:pt x="538" y="80"/>
                    <a:pt x="539" y="80"/>
                    <a:pt x="540" y="81"/>
                  </a:cubicBezTo>
                  <a:cubicBezTo>
                    <a:pt x="541" y="82"/>
                    <a:pt x="543" y="83"/>
                    <a:pt x="544" y="84"/>
                  </a:cubicBezTo>
                  <a:cubicBezTo>
                    <a:pt x="544" y="84"/>
                    <a:pt x="545" y="85"/>
                    <a:pt x="545" y="85"/>
                  </a:cubicBezTo>
                  <a:cubicBezTo>
                    <a:pt x="546" y="86"/>
                    <a:pt x="547" y="86"/>
                    <a:pt x="548" y="87"/>
                  </a:cubicBezTo>
                  <a:cubicBezTo>
                    <a:pt x="548" y="87"/>
                    <a:pt x="548" y="87"/>
                    <a:pt x="548" y="87"/>
                  </a:cubicBezTo>
                  <a:cubicBezTo>
                    <a:pt x="548" y="87"/>
                    <a:pt x="548" y="87"/>
                    <a:pt x="548" y="87"/>
                  </a:cubicBezTo>
                  <a:cubicBezTo>
                    <a:pt x="548" y="87"/>
                    <a:pt x="548" y="87"/>
                    <a:pt x="548" y="87"/>
                  </a:cubicBezTo>
                  <a:cubicBezTo>
                    <a:pt x="548" y="87"/>
                    <a:pt x="548" y="87"/>
                    <a:pt x="548" y="87"/>
                  </a:cubicBezTo>
                  <a:cubicBezTo>
                    <a:pt x="548" y="86"/>
                    <a:pt x="548" y="86"/>
                    <a:pt x="547" y="86"/>
                  </a:cubicBezTo>
                  <a:cubicBezTo>
                    <a:pt x="547" y="86"/>
                    <a:pt x="547" y="85"/>
                    <a:pt x="546" y="85"/>
                  </a:cubicBezTo>
                  <a:cubicBezTo>
                    <a:pt x="546" y="85"/>
                    <a:pt x="546" y="85"/>
                    <a:pt x="544" y="84"/>
                  </a:cubicBezTo>
                  <a:cubicBezTo>
                    <a:pt x="543" y="82"/>
                    <a:pt x="543" y="83"/>
                    <a:pt x="543" y="82"/>
                  </a:cubicBezTo>
                  <a:cubicBezTo>
                    <a:pt x="542" y="82"/>
                    <a:pt x="542" y="82"/>
                    <a:pt x="539" y="80"/>
                  </a:cubicBezTo>
                  <a:cubicBezTo>
                    <a:pt x="537" y="78"/>
                    <a:pt x="537" y="78"/>
                    <a:pt x="537" y="78"/>
                  </a:cubicBezTo>
                  <a:cubicBezTo>
                    <a:pt x="537" y="78"/>
                    <a:pt x="537" y="78"/>
                    <a:pt x="536" y="78"/>
                  </a:cubicBezTo>
                  <a:cubicBezTo>
                    <a:pt x="536" y="77"/>
                    <a:pt x="536" y="78"/>
                    <a:pt x="536" y="77"/>
                  </a:cubicBezTo>
                  <a:cubicBezTo>
                    <a:pt x="535" y="77"/>
                    <a:pt x="536" y="78"/>
                    <a:pt x="535" y="77"/>
                  </a:cubicBezTo>
                  <a:cubicBezTo>
                    <a:pt x="534" y="76"/>
                    <a:pt x="535" y="77"/>
                    <a:pt x="534" y="76"/>
                  </a:cubicBezTo>
                  <a:cubicBezTo>
                    <a:pt x="533" y="76"/>
                    <a:pt x="535" y="77"/>
                    <a:pt x="533" y="76"/>
                  </a:cubicBezTo>
                  <a:cubicBezTo>
                    <a:pt x="531" y="74"/>
                    <a:pt x="531" y="74"/>
                    <a:pt x="531" y="74"/>
                  </a:cubicBezTo>
                  <a:cubicBezTo>
                    <a:pt x="531" y="74"/>
                    <a:pt x="531" y="75"/>
                    <a:pt x="530" y="74"/>
                  </a:cubicBezTo>
                  <a:cubicBezTo>
                    <a:pt x="528" y="73"/>
                    <a:pt x="528" y="72"/>
                    <a:pt x="527" y="72"/>
                  </a:cubicBezTo>
                  <a:cubicBezTo>
                    <a:pt x="527" y="72"/>
                    <a:pt x="527" y="72"/>
                    <a:pt x="526" y="72"/>
                  </a:cubicBezTo>
                  <a:cubicBezTo>
                    <a:pt x="526" y="72"/>
                    <a:pt x="527" y="72"/>
                    <a:pt x="526" y="72"/>
                  </a:cubicBezTo>
                  <a:cubicBezTo>
                    <a:pt x="526" y="71"/>
                    <a:pt x="526" y="72"/>
                    <a:pt x="525" y="71"/>
                  </a:cubicBezTo>
                  <a:cubicBezTo>
                    <a:pt x="524" y="71"/>
                    <a:pt x="525" y="71"/>
                    <a:pt x="524" y="71"/>
                  </a:cubicBezTo>
                  <a:cubicBezTo>
                    <a:pt x="523" y="70"/>
                    <a:pt x="522" y="69"/>
                    <a:pt x="522" y="69"/>
                  </a:cubicBezTo>
                  <a:cubicBezTo>
                    <a:pt x="521" y="69"/>
                    <a:pt x="521" y="68"/>
                    <a:pt x="521" y="68"/>
                  </a:cubicBezTo>
                  <a:cubicBezTo>
                    <a:pt x="521" y="68"/>
                    <a:pt x="521" y="68"/>
                    <a:pt x="521" y="68"/>
                  </a:cubicBezTo>
                  <a:cubicBezTo>
                    <a:pt x="522" y="68"/>
                    <a:pt x="523" y="69"/>
                    <a:pt x="523" y="69"/>
                  </a:cubicBezTo>
                  <a:cubicBezTo>
                    <a:pt x="522" y="68"/>
                    <a:pt x="522" y="68"/>
                    <a:pt x="522" y="67"/>
                  </a:cubicBezTo>
                  <a:cubicBezTo>
                    <a:pt x="522" y="67"/>
                    <a:pt x="521" y="67"/>
                    <a:pt x="521" y="67"/>
                  </a:cubicBezTo>
                  <a:cubicBezTo>
                    <a:pt x="521" y="67"/>
                    <a:pt x="522" y="67"/>
                    <a:pt x="522" y="67"/>
                  </a:cubicBezTo>
                  <a:cubicBezTo>
                    <a:pt x="522" y="67"/>
                    <a:pt x="522" y="67"/>
                    <a:pt x="522" y="67"/>
                  </a:cubicBezTo>
                  <a:cubicBezTo>
                    <a:pt x="523" y="67"/>
                    <a:pt x="523" y="67"/>
                    <a:pt x="523" y="67"/>
                  </a:cubicBezTo>
                  <a:cubicBezTo>
                    <a:pt x="523" y="67"/>
                    <a:pt x="523" y="67"/>
                    <a:pt x="523" y="67"/>
                  </a:cubicBezTo>
                  <a:cubicBezTo>
                    <a:pt x="520" y="65"/>
                    <a:pt x="519" y="65"/>
                    <a:pt x="517" y="63"/>
                  </a:cubicBezTo>
                  <a:cubicBezTo>
                    <a:pt x="516" y="62"/>
                    <a:pt x="516" y="62"/>
                    <a:pt x="515" y="61"/>
                  </a:cubicBezTo>
                  <a:cubicBezTo>
                    <a:pt x="514" y="60"/>
                    <a:pt x="513" y="60"/>
                    <a:pt x="511" y="59"/>
                  </a:cubicBezTo>
                  <a:cubicBezTo>
                    <a:pt x="511" y="58"/>
                    <a:pt x="511" y="58"/>
                    <a:pt x="510" y="58"/>
                  </a:cubicBezTo>
                  <a:cubicBezTo>
                    <a:pt x="509" y="57"/>
                    <a:pt x="509" y="57"/>
                    <a:pt x="508" y="56"/>
                  </a:cubicBezTo>
                  <a:cubicBezTo>
                    <a:pt x="506" y="55"/>
                    <a:pt x="506" y="54"/>
                    <a:pt x="504" y="54"/>
                  </a:cubicBezTo>
                  <a:cubicBezTo>
                    <a:pt x="503" y="53"/>
                    <a:pt x="503" y="52"/>
                    <a:pt x="502" y="52"/>
                  </a:cubicBezTo>
                  <a:cubicBezTo>
                    <a:pt x="499" y="50"/>
                    <a:pt x="498" y="49"/>
                    <a:pt x="495" y="47"/>
                  </a:cubicBezTo>
                  <a:cubicBezTo>
                    <a:pt x="493" y="46"/>
                    <a:pt x="492" y="46"/>
                    <a:pt x="490" y="44"/>
                  </a:cubicBezTo>
                  <a:cubicBezTo>
                    <a:pt x="490" y="44"/>
                    <a:pt x="486" y="42"/>
                    <a:pt x="486" y="42"/>
                  </a:cubicBezTo>
                  <a:cubicBezTo>
                    <a:pt x="486" y="42"/>
                    <a:pt x="486" y="43"/>
                    <a:pt x="486" y="43"/>
                  </a:cubicBezTo>
                  <a:cubicBezTo>
                    <a:pt x="486" y="43"/>
                    <a:pt x="484" y="42"/>
                    <a:pt x="484" y="42"/>
                  </a:cubicBezTo>
                  <a:cubicBezTo>
                    <a:pt x="483" y="42"/>
                    <a:pt x="483" y="41"/>
                    <a:pt x="482" y="41"/>
                  </a:cubicBezTo>
                  <a:cubicBezTo>
                    <a:pt x="482" y="40"/>
                    <a:pt x="481" y="40"/>
                    <a:pt x="481" y="40"/>
                  </a:cubicBezTo>
                  <a:cubicBezTo>
                    <a:pt x="481" y="40"/>
                    <a:pt x="481" y="39"/>
                    <a:pt x="480" y="39"/>
                  </a:cubicBezTo>
                  <a:cubicBezTo>
                    <a:pt x="480" y="39"/>
                    <a:pt x="479" y="38"/>
                    <a:pt x="478" y="38"/>
                  </a:cubicBezTo>
                  <a:cubicBezTo>
                    <a:pt x="477" y="37"/>
                    <a:pt x="479" y="38"/>
                    <a:pt x="477" y="37"/>
                  </a:cubicBezTo>
                  <a:cubicBezTo>
                    <a:pt x="476" y="37"/>
                    <a:pt x="476" y="37"/>
                    <a:pt x="474" y="36"/>
                  </a:cubicBezTo>
                  <a:cubicBezTo>
                    <a:pt x="473" y="35"/>
                    <a:pt x="474" y="36"/>
                    <a:pt x="473" y="35"/>
                  </a:cubicBezTo>
                  <a:cubicBezTo>
                    <a:pt x="472" y="35"/>
                    <a:pt x="472" y="35"/>
                    <a:pt x="472" y="35"/>
                  </a:cubicBezTo>
                  <a:cubicBezTo>
                    <a:pt x="472" y="35"/>
                    <a:pt x="471" y="34"/>
                    <a:pt x="470" y="34"/>
                  </a:cubicBezTo>
                  <a:cubicBezTo>
                    <a:pt x="469" y="34"/>
                    <a:pt x="469" y="34"/>
                    <a:pt x="469" y="34"/>
                  </a:cubicBezTo>
                  <a:cubicBezTo>
                    <a:pt x="468" y="34"/>
                    <a:pt x="468" y="34"/>
                    <a:pt x="468" y="34"/>
                  </a:cubicBezTo>
                  <a:cubicBezTo>
                    <a:pt x="468" y="34"/>
                    <a:pt x="468" y="34"/>
                    <a:pt x="469" y="34"/>
                  </a:cubicBezTo>
                  <a:cubicBezTo>
                    <a:pt x="469" y="35"/>
                    <a:pt x="470" y="36"/>
                    <a:pt x="469" y="35"/>
                  </a:cubicBezTo>
                  <a:cubicBezTo>
                    <a:pt x="467" y="35"/>
                    <a:pt x="467" y="35"/>
                    <a:pt x="467" y="35"/>
                  </a:cubicBezTo>
                  <a:cubicBezTo>
                    <a:pt x="467" y="35"/>
                    <a:pt x="468" y="35"/>
                    <a:pt x="467" y="34"/>
                  </a:cubicBezTo>
                  <a:cubicBezTo>
                    <a:pt x="466" y="34"/>
                    <a:pt x="467" y="35"/>
                    <a:pt x="466" y="34"/>
                  </a:cubicBezTo>
                  <a:cubicBezTo>
                    <a:pt x="464" y="33"/>
                    <a:pt x="466" y="35"/>
                    <a:pt x="464" y="33"/>
                  </a:cubicBezTo>
                  <a:cubicBezTo>
                    <a:pt x="463" y="33"/>
                    <a:pt x="463" y="33"/>
                    <a:pt x="463" y="33"/>
                  </a:cubicBezTo>
                  <a:cubicBezTo>
                    <a:pt x="463" y="33"/>
                    <a:pt x="462" y="32"/>
                    <a:pt x="462" y="31"/>
                  </a:cubicBezTo>
                  <a:cubicBezTo>
                    <a:pt x="462" y="31"/>
                    <a:pt x="462" y="31"/>
                    <a:pt x="461" y="31"/>
                  </a:cubicBezTo>
                  <a:cubicBezTo>
                    <a:pt x="461" y="30"/>
                    <a:pt x="462" y="30"/>
                    <a:pt x="460" y="30"/>
                  </a:cubicBezTo>
                  <a:cubicBezTo>
                    <a:pt x="458" y="29"/>
                    <a:pt x="460" y="30"/>
                    <a:pt x="458" y="29"/>
                  </a:cubicBezTo>
                  <a:cubicBezTo>
                    <a:pt x="456" y="28"/>
                    <a:pt x="456" y="28"/>
                    <a:pt x="456" y="28"/>
                  </a:cubicBezTo>
                  <a:cubicBezTo>
                    <a:pt x="457" y="29"/>
                    <a:pt x="457" y="29"/>
                    <a:pt x="457" y="29"/>
                  </a:cubicBezTo>
                  <a:cubicBezTo>
                    <a:pt x="457" y="29"/>
                    <a:pt x="457" y="30"/>
                    <a:pt x="457" y="30"/>
                  </a:cubicBezTo>
                  <a:cubicBezTo>
                    <a:pt x="457" y="30"/>
                    <a:pt x="457" y="30"/>
                    <a:pt x="457" y="30"/>
                  </a:cubicBezTo>
                  <a:cubicBezTo>
                    <a:pt x="456" y="30"/>
                    <a:pt x="458" y="30"/>
                    <a:pt x="456" y="30"/>
                  </a:cubicBezTo>
                  <a:cubicBezTo>
                    <a:pt x="454" y="29"/>
                    <a:pt x="454" y="29"/>
                    <a:pt x="454" y="29"/>
                  </a:cubicBezTo>
                  <a:cubicBezTo>
                    <a:pt x="454" y="29"/>
                    <a:pt x="453" y="28"/>
                    <a:pt x="454" y="29"/>
                  </a:cubicBezTo>
                  <a:cubicBezTo>
                    <a:pt x="454" y="30"/>
                    <a:pt x="454" y="31"/>
                    <a:pt x="455" y="31"/>
                  </a:cubicBezTo>
                  <a:cubicBezTo>
                    <a:pt x="455" y="32"/>
                    <a:pt x="453" y="30"/>
                    <a:pt x="452" y="30"/>
                  </a:cubicBezTo>
                  <a:cubicBezTo>
                    <a:pt x="452" y="29"/>
                    <a:pt x="451" y="29"/>
                    <a:pt x="451" y="29"/>
                  </a:cubicBezTo>
                  <a:cubicBezTo>
                    <a:pt x="450" y="29"/>
                    <a:pt x="450" y="29"/>
                    <a:pt x="449" y="29"/>
                  </a:cubicBezTo>
                  <a:cubicBezTo>
                    <a:pt x="449" y="29"/>
                    <a:pt x="449" y="29"/>
                    <a:pt x="449" y="29"/>
                  </a:cubicBezTo>
                  <a:cubicBezTo>
                    <a:pt x="449" y="29"/>
                    <a:pt x="449" y="29"/>
                    <a:pt x="449" y="30"/>
                  </a:cubicBezTo>
                  <a:cubicBezTo>
                    <a:pt x="449" y="30"/>
                    <a:pt x="449" y="30"/>
                    <a:pt x="450" y="31"/>
                  </a:cubicBezTo>
                  <a:cubicBezTo>
                    <a:pt x="451" y="32"/>
                    <a:pt x="451" y="32"/>
                    <a:pt x="452" y="33"/>
                  </a:cubicBezTo>
                  <a:cubicBezTo>
                    <a:pt x="452" y="33"/>
                    <a:pt x="451" y="33"/>
                    <a:pt x="452" y="33"/>
                  </a:cubicBezTo>
                  <a:cubicBezTo>
                    <a:pt x="453" y="34"/>
                    <a:pt x="454" y="34"/>
                    <a:pt x="455" y="35"/>
                  </a:cubicBezTo>
                  <a:cubicBezTo>
                    <a:pt x="457" y="36"/>
                    <a:pt x="456" y="35"/>
                    <a:pt x="457" y="36"/>
                  </a:cubicBezTo>
                  <a:cubicBezTo>
                    <a:pt x="457" y="36"/>
                    <a:pt x="458" y="36"/>
                    <a:pt x="457" y="36"/>
                  </a:cubicBezTo>
                  <a:cubicBezTo>
                    <a:pt x="456" y="36"/>
                    <a:pt x="457" y="37"/>
                    <a:pt x="456" y="37"/>
                  </a:cubicBezTo>
                  <a:cubicBezTo>
                    <a:pt x="455" y="36"/>
                    <a:pt x="455" y="36"/>
                    <a:pt x="454" y="36"/>
                  </a:cubicBezTo>
                  <a:cubicBezTo>
                    <a:pt x="453" y="35"/>
                    <a:pt x="454" y="36"/>
                    <a:pt x="452" y="35"/>
                  </a:cubicBezTo>
                  <a:cubicBezTo>
                    <a:pt x="451" y="34"/>
                    <a:pt x="450" y="33"/>
                    <a:pt x="449" y="33"/>
                  </a:cubicBezTo>
                  <a:cubicBezTo>
                    <a:pt x="449" y="32"/>
                    <a:pt x="448" y="31"/>
                    <a:pt x="448" y="31"/>
                  </a:cubicBezTo>
                  <a:cubicBezTo>
                    <a:pt x="448" y="31"/>
                    <a:pt x="447" y="31"/>
                    <a:pt x="447" y="30"/>
                  </a:cubicBezTo>
                  <a:cubicBezTo>
                    <a:pt x="446" y="30"/>
                    <a:pt x="446" y="30"/>
                    <a:pt x="445" y="29"/>
                  </a:cubicBezTo>
                  <a:cubicBezTo>
                    <a:pt x="444" y="28"/>
                    <a:pt x="444" y="28"/>
                    <a:pt x="443" y="27"/>
                  </a:cubicBezTo>
                  <a:cubicBezTo>
                    <a:pt x="443" y="27"/>
                    <a:pt x="443" y="27"/>
                    <a:pt x="442" y="26"/>
                  </a:cubicBezTo>
                  <a:cubicBezTo>
                    <a:pt x="441" y="26"/>
                    <a:pt x="441" y="26"/>
                    <a:pt x="440" y="25"/>
                  </a:cubicBezTo>
                  <a:cubicBezTo>
                    <a:pt x="440" y="25"/>
                    <a:pt x="439" y="25"/>
                    <a:pt x="438" y="25"/>
                  </a:cubicBezTo>
                  <a:close/>
                  <a:moveTo>
                    <a:pt x="439" y="354"/>
                  </a:moveTo>
                  <a:cubicBezTo>
                    <a:pt x="438" y="353"/>
                    <a:pt x="438" y="353"/>
                    <a:pt x="437" y="352"/>
                  </a:cubicBezTo>
                  <a:cubicBezTo>
                    <a:pt x="436" y="351"/>
                    <a:pt x="435" y="350"/>
                    <a:pt x="434" y="349"/>
                  </a:cubicBezTo>
                  <a:cubicBezTo>
                    <a:pt x="432" y="349"/>
                    <a:pt x="431" y="349"/>
                    <a:pt x="429" y="349"/>
                  </a:cubicBezTo>
                  <a:cubicBezTo>
                    <a:pt x="427" y="350"/>
                    <a:pt x="426" y="351"/>
                    <a:pt x="424" y="352"/>
                  </a:cubicBezTo>
                  <a:cubicBezTo>
                    <a:pt x="424" y="352"/>
                    <a:pt x="423" y="352"/>
                    <a:pt x="421" y="352"/>
                  </a:cubicBezTo>
                  <a:cubicBezTo>
                    <a:pt x="419" y="352"/>
                    <a:pt x="418" y="352"/>
                    <a:pt x="416" y="352"/>
                  </a:cubicBezTo>
                  <a:cubicBezTo>
                    <a:pt x="415" y="352"/>
                    <a:pt x="415" y="352"/>
                    <a:pt x="415" y="352"/>
                  </a:cubicBezTo>
                  <a:cubicBezTo>
                    <a:pt x="415" y="352"/>
                    <a:pt x="409" y="351"/>
                    <a:pt x="406" y="351"/>
                  </a:cubicBezTo>
                  <a:cubicBezTo>
                    <a:pt x="403" y="351"/>
                    <a:pt x="405" y="350"/>
                    <a:pt x="405" y="350"/>
                  </a:cubicBezTo>
                  <a:cubicBezTo>
                    <a:pt x="406" y="349"/>
                    <a:pt x="406" y="349"/>
                    <a:pt x="407" y="348"/>
                  </a:cubicBezTo>
                  <a:cubicBezTo>
                    <a:pt x="407" y="348"/>
                    <a:pt x="404" y="347"/>
                    <a:pt x="402" y="347"/>
                  </a:cubicBezTo>
                  <a:cubicBezTo>
                    <a:pt x="401" y="348"/>
                    <a:pt x="401" y="348"/>
                    <a:pt x="401" y="348"/>
                  </a:cubicBezTo>
                  <a:cubicBezTo>
                    <a:pt x="401" y="347"/>
                    <a:pt x="400" y="347"/>
                    <a:pt x="400" y="346"/>
                  </a:cubicBezTo>
                  <a:cubicBezTo>
                    <a:pt x="400" y="345"/>
                    <a:pt x="400" y="345"/>
                    <a:pt x="400" y="344"/>
                  </a:cubicBezTo>
                  <a:cubicBezTo>
                    <a:pt x="400" y="344"/>
                    <a:pt x="399" y="344"/>
                    <a:pt x="398" y="345"/>
                  </a:cubicBezTo>
                  <a:cubicBezTo>
                    <a:pt x="397" y="346"/>
                    <a:pt x="398" y="343"/>
                    <a:pt x="397" y="346"/>
                  </a:cubicBezTo>
                  <a:cubicBezTo>
                    <a:pt x="397" y="349"/>
                    <a:pt x="397" y="349"/>
                    <a:pt x="397" y="349"/>
                  </a:cubicBezTo>
                  <a:cubicBezTo>
                    <a:pt x="397" y="349"/>
                    <a:pt x="398" y="347"/>
                    <a:pt x="397" y="349"/>
                  </a:cubicBezTo>
                  <a:cubicBezTo>
                    <a:pt x="395" y="351"/>
                    <a:pt x="395" y="353"/>
                    <a:pt x="395" y="353"/>
                  </a:cubicBezTo>
                  <a:cubicBezTo>
                    <a:pt x="394" y="354"/>
                    <a:pt x="393" y="354"/>
                    <a:pt x="392" y="354"/>
                  </a:cubicBezTo>
                  <a:cubicBezTo>
                    <a:pt x="391" y="352"/>
                    <a:pt x="390" y="352"/>
                    <a:pt x="389" y="351"/>
                  </a:cubicBezTo>
                  <a:cubicBezTo>
                    <a:pt x="389" y="350"/>
                    <a:pt x="390" y="349"/>
                    <a:pt x="390" y="348"/>
                  </a:cubicBezTo>
                  <a:cubicBezTo>
                    <a:pt x="390" y="348"/>
                    <a:pt x="390" y="347"/>
                    <a:pt x="391" y="346"/>
                  </a:cubicBezTo>
                  <a:cubicBezTo>
                    <a:pt x="390" y="346"/>
                    <a:pt x="390" y="346"/>
                    <a:pt x="390" y="345"/>
                  </a:cubicBezTo>
                  <a:cubicBezTo>
                    <a:pt x="385" y="345"/>
                    <a:pt x="388" y="343"/>
                    <a:pt x="385" y="345"/>
                  </a:cubicBezTo>
                  <a:cubicBezTo>
                    <a:pt x="382" y="347"/>
                    <a:pt x="384" y="345"/>
                    <a:pt x="382" y="347"/>
                  </a:cubicBezTo>
                  <a:cubicBezTo>
                    <a:pt x="380" y="349"/>
                    <a:pt x="380" y="349"/>
                    <a:pt x="380" y="349"/>
                  </a:cubicBezTo>
                  <a:cubicBezTo>
                    <a:pt x="380" y="349"/>
                    <a:pt x="383" y="348"/>
                    <a:pt x="380" y="349"/>
                  </a:cubicBezTo>
                  <a:cubicBezTo>
                    <a:pt x="377" y="351"/>
                    <a:pt x="379" y="349"/>
                    <a:pt x="377" y="351"/>
                  </a:cubicBezTo>
                  <a:cubicBezTo>
                    <a:pt x="374" y="352"/>
                    <a:pt x="374" y="353"/>
                    <a:pt x="374" y="354"/>
                  </a:cubicBezTo>
                  <a:cubicBezTo>
                    <a:pt x="373" y="356"/>
                    <a:pt x="375" y="353"/>
                    <a:pt x="373" y="356"/>
                  </a:cubicBezTo>
                  <a:cubicBezTo>
                    <a:pt x="371" y="359"/>
                    <a:pt x="373" y="358"/>
                    <a:pt x="371" y="359"/>
                  </a:cubicBezTo>
                  <a:cubicBezTo>
                    <a:pt x="370" y="360"/>
                    <a:pt x="370" y="360"/>
                    <a:pt x="370" y="360"/>
                  </a:cubicBezTo>
                  <a:cubicBezTo>
                    <a:pt x="370" y="360"/>
                    <a:pt x="370" y="361"/>
                    <a:pt x="368" y="360"/>
                  </a:cubicBezTo>
                  <a:cubicBezTo>
                    <a:pt x="367" y="360"/>
                    <a:pt x="366" y="359"/>
                    <a:pt x="366" y="359"/>
                  </a:cubicBezTo>
                  <a:cubicBezTo>
                    <a:pt x="365" y="358"/>
                    <a:pt x="365" y="358"/>
                    <a:pt x="364" y="357"/>
                  </a:cubicBezTo>
                  <a:cubicBezTo>
                    <a:pt x="363" y="357"/>
                    <a:pt x="362" y="357"/>
                    <a:pt x="360" y="357"/>
                  </a:cubicBezTo>
                  <a:cubicBezTo>
                    <a:pt x="359" y="356"/>
                    <a:pt x="358" y="356"/>
                    <a:pt x="357" y="356"/>
                  </a:cubicBezTo>
                  <a:cubicBezTo>
                    <a:pt x="357" y="356"/>
                    <a:pt x="359" y="360"/>
                    <a:pt x="361" y="361"/>
                  </a:cubicBezTo>
                  <a:cubicBezTo>
                    <a:pt x="362" y="362"/>
                    <a:pt x="361" y="361"/>
                    <a:pt x="362" y="362"/>
                  </a:cubicBezTo>
                  <a:cubicBezTo>
                    <a:pt x="364" y="363"/>
                    <a:pt x="363" y="361"/>
                    <a:pt x="364" y="363"/>
                  </a:cubicBezTo>
                  <a:cubicBezTo>
                    <a:pt x="365" y="365"/>
                    <a:pt x="366" y="364"/>
                    <a:pt x="365" y="367"/>
                  </a:cubicBezTo>
                  <a:cubicBezTo>
                    <a:pt x="364" y="369"/>
                    <a:pt x="365" y="367"/>
                    <a:pt x="364" y="369"/>
                  </a:cubicBezTo>
                  <a:cubicBezTo>
                    <a:pt x="363" y="371"/>
                    <a:pt x="363" y="371"/>
                    <a:pt x="363" y="371"/>
                  </a:cubicBezTo>
                  <a:cubicBezTo>
                    <a:pt x="363" y="371"/>
                    <a:pt x="363" y="375"/>
                    <a:pt x="363" y="376"/>
                  </a:cubicBezTo>
                  <a:cubicBezTo>
                    <a:pt x="363" y="377"/>
                    <a:pt x="365" y="375"/>
                    <a:pt x="363" y="377"/>
                  </a:cubicBezTo>
                  <a:cubicBezTo>
                    <a:pt x="361" y="378"/>
                    <a:pt x="360" y="379"/>
                    <a:pt x="359" y="380"/>
                  </a:cubicBezTo>
                  <a:cubicBezTo>
                    <a:pt x="358" y="381"/>
                    <a:pt x="356" y="378"/>
                    <a:pt x="358" y="381"/>
                  </a:cubicBezTo>
                  <a:cubicBezTo>
                    <a:pt x="360" y="384"/>
                    <a:pt x="360" y="383"/>
                    <a:pt x="358" y="385"/>
                  </a:cubicBezTo>
                  <a:cubicBezTo>
                    <a:pt x="356" y="386"/>
                    <a:pt x="356" y="386"/>
                    <a:pt x="356" y="386"/>
                  </a:cubicBezTo>
                  <a:cubicBezTo>
                    <a:pt x="356" y="386"/>
                    <a:pt x="356" y="388"/>
                    <a:pt x="355" y="388"/>
                  </a:cubicBezTo>
                  <a:cubicBezTo>
                    <a:pt x="354" y="388"/>
                    <a:pt x="354" y="387"/>
                    <a:pt x="352" y="388"/>
                  </a:cubicBezTo>
                  <a:cubicBezTo>
                    <a:pt x="350" y="389"/>
                    <a:pt x="351" y="387"/>
                    <a:pt x="350" y="389"/>
                  </a:cubicBezTo>
                  <a:cubicBezTo>
                    <a:pt x="348" y="390"/>
                    <a:pt x="346" y="389"/>
                    <a:pt x="348" y="390"/>
                  </a:cubicBezTo>
                  <a:cubicBezTo>
                    <a:pt x="351" y="392"/>
                    <a:pt x="358" y="391"/>
                    <a:pt x="357" y="392"/>
                  </a:cubicBezTo>
                  <a:cubicBezTo>
                    <a:pt x="357" y="393"/>
                    <a:pt x="351" y="396"/>
                    <a:pt x="351" y="396"/>
                  </a:cubicBezTo>
                  <a:cubicBezTo>
                    <a:pt x="348" y="396"/>
                    <a:pt x="348" y="396"/>
                    <a:pt x="348" y="396"/>
                  </a:cubicBezTo>
                  <a:cubicBezTo>
                    <a:pt x="348" y="396"/>
                    <a:pt x="348" y="396"/>
                    <a:pt x="348" y="397"/>
                  </a:cubicBezTo>
                  <a:cubicBezTo>
                    <a:pt x="347" y="398"/>
                    <a:pt x="347" y="398"/>
                    <a:pt x="347" y="398"/>
                  </a:cubicBezTo>
                  <a:cubicBezTo>
                    <a:pt x="347" y="398"/>
                    <a:pt x="347" y="398"/>
                    <a:pt x="348" y="400"/>
                  </a:cubicBezTo>
                  <a:cubicBezTo>
                    <a:pt x="349" y="402"/>
                    <a:pt x="349" y="402"/>
                    <a:pt x="349" y="402"/>
                  </a:cubicBezTo>
                  <a:cubicBezTo>
                    <a:pt x="349" y="402"/>
                    <a:pt x="350" y="403"/>
                    <a:pt x="349" y="404"/>
                  </a:cubicBezTo>
                  <a:cubicBezTo>
                    <a:pt x="348" y="404"/>
                    <a:pt x="350" y="403"/>
                    <a:pt x="348" y="404"/>
                  </a:cubicBezTo>
                  <a:cubicBezTo>
                    <a:pt x="347" y="406"/>
                    <a:pt x="345" y="406"/>
                    <a:pt x="344" y="407"/>
                  </a:cubicBezTo>
                  <a:cubicBezTo>
                    <a:pt x="343" y="407"/>
                    <a:pt x="344" y="405"/>
                    <a:pt x="343" y="407"/>
                  </a:cubicBezTo>
                  <a:cubicBezTo>
                    <a:pt x="341" y="409"/>
                    <a:pt x="339" y="407"/>
                    <a:pt x="341" y="409"/>
                  </a:cubicBezTo>
                  <a:cubicBezTo>
                    <a:pt x="343" y="412"/>
                    <a:pt x="342" y="410"/>
                    <a:pt x="343" y="412"/>
                  </a:cubicBezTo>
                  <a:cubicBezTo>
                    <a:pt x="344" y="413"/>
                    <a:pt x="347" y="416"/>
                    <a:pt x="347" y="416"/>
                  </a:cubicBezTo>
                  <a:cubicBezTo>
                    <a:pt x="347" y="416"/>
                    <a:pt x="353" y="417"/>
                    <a:pt x="354" y="418"/>
                  </a:cubicBezTo>
                  <a:cubicBezTo>
                    <a:pt x="354" y="419"/>
                    <a:pt x="355" y="422"/>
                    <a:pt x="355" y="422"/>
                  </a:cubicBezTo>
                  <a:cubicBezTo>
                    <a:pt x="355" y="423"/>
                    <a:pt x="355" y="424"/>
                    <a:pt x="356" y="425"/>
                  </a:cubicBezTo>
                  <a:cubicBezTo>
                    <a:pt x="357" y="425"/>
                    <a:pt x="357" y="425"/>
                    <a:pt x="359" y="426"/>
                  </a:cubicBezTo>
                  <a:cubicBezTo>
                    <a:pt x="359" y="426"/>
                    <a:pt x="359" y="423"/>
                    <a:pt x="360" y="427"/>
                  </a:cubicBezTo>
                  <a:cubicBezTo>
                    <a:pt x="361" y="430"/>
                    <a:pt x="362" y="431"/>
                    <a:pt x="362" y="431"/>
                  </a:cubicBezTo>
                  <a:cubicBezTo>
                    <a:pt x="362" y="432"/>
                    <a:pt x="362" y="432"/>
                    <a:pt x="362" y="434"/>
                  </a:cubicBezTo>
                  <a:cubicBezTo>
                    <a:pt x="362" y="435"/>
                    <a:pt x="359" y="436"/>
                    <a:pt x="362" y="437"/>
                  </a:cubicBezTo>
                  <a:cubicBezTo>
                    <a:pt x="365" y="438"/>
                    <a:pt x="368" y="438"/>
                    <a:pt x="368" y="438"/>
                  </a:cubicBezTo>
                  <a:cubicBezTo>
                    <a:pt x="369" y="439"/>
                    <a:pt x="369" y="439"/>
                    <a:pt x="368" y="441"/>
                  </a:cubicBezTo>
                  <a:cubicBezTo>
                    <a:pt x="367" y="442"/>
                    <a:pt x="367" y="440"/>
                    <a:pt x="367" y="442"/>
                  </a:cubicBezTo>
                  <a:cubicBezTo>
                    <a:pt x="367" y="445"/>
                    <a:pt x="367" y="443"/>
                    <a:pt x="367" y="445"/>
                  </a:cubicBezTo>
                  <a:cubicBezTo>
                    <a:pt x="368" y="446"/>
                    <a:pt x="365" y="445"/>
                    <a:pt x="368" y="446"/>
                  </a:cubicBezTo>
                  <a:cubicBezTo>
                    <a:pt x="370" y="446"/>
                    <a:pt x="371" y="446"/>
                    <a:pt x="371" y="446"/>
                  </a:cubicBezTo>
                  <a:cubicBezTo>
                    <a:pt x="371" y="446"/>
                    <a:pt x="372" y="446"/>
                    <a:pt x="373" y="447"/>
                  </a:cubicBezTo>
                  <a:cubicBezTo>
                    <a:pt x="374" y="447"/>
                    <a:pt x="375" y="446"/>
                    <a:pt x="376" y="448"/>
                  </a:cubicBezTo>
                  <a:cubicBezTo>
                    <a:pt x="377" y="450"/>
                    <a:pt x="375" y="448"/>
                    <a:pt x="377" y="450"/>
                  </a:cubicBezTo>
                  <a:cubicBezTo>
                    <a:pt x="378" y="451"/>
                    <a:pt x="380" y="451"/>
                    <a:pt x="380" y="452"/>
                  </a:cubicBezTo>
                  <a:cubicBezTo>
                    <a:pt x="380" y="453"/>
                    <a:pt x="380" y="453"/>
                    <a:pt x="380" y="453"/>
                  </a:cubicBezTo>
                  <a:cubicBezTo>
                    <a:pt x="380" y="453"/>
                    <a:pt x="381" y="454"/>
                    <a:pt x="382" y="454"/>
                  </a:cubicBezTo>
                  <a:cubicBezTo>
                    <a:pt x="383" y="454"/>
                    <a:pt x="385" y="454"/>
                    <a:pt x="385" y="454"/>
                  </a:cubicBezTo>
                  <a:cubicBezTo>
                    <a:pt x="386" y="454"/>
                    <a:pt x="386" y="454"/>
                    <a:pt x="387" y="455"/>
                  </a:cubicBezTo>
                  <a:cubicBezTo>
                    <a:pt x="387" y="455"/>
                    <a:pt x="388" y="452"/>
                    <a:pt x="389" y="456"/>
                  </a:cubicBezTo>
                  <a:cubicBezTo>
                    <a:pt x="390" y="459"/>
                    <a:pt x="395" y="458"/>
                    <a:pt x="393" y="460"/>
                  </a:cubicBezTo>
                  <a:cubicBezTo>
                    <a:pt x="392" y="461"/>
                    <a:pt x="393" y="460"/>
                    <a:pt x="392" y="461"/>
                  </a:cubicBezTo>
                  <a:cubicBezTo>
                    <a:pt x="391" y="463"/>
                    <a:pt x="392" y="461"/>
                    <a:pt x="391" y="463"/>
                  </a:cubicBezTo>
                  <a:cubicBezTo>
                    <a:pt x="390" y="465"/>
                    <a:pt x="394" y="467"/>
                    <a:pt x="394" y="467"/>
                  </a:cubicBezTo>
                  <a:cubicBezTo>
                    <a:pt x="391" y="470"/>
                    <a:pt x="390" y="470"/>
                    <a:pt x="390" y="472"/>
                  </a:cubicBezTo>
                  <a:cubicBezTo>
                    <a:pt x="389" y="473"/>
                    <a:pt x="390" y="476"/>
                    <a:pt x="390" y="477"/>
                  </a:cubicBezTo>
                  <a:cubicBezTo>
                    <a:pt x="391" y="477"/>
                    <a:pt x="393" y="477"/>
                    <a:pt x="391" y="478"/>
                  </a:cubicBezTo>
                  <a:cubicBezTo>
                    <a:pt x="389" y="480"/>
                    <a:pt x="389" y="480"/>
                    <a:pt x="389" y="480"/>
                  </a:cubicBezTo>
                  <a:cubicBezTo>
                    <a:pt x="389" y="480"/>
                    <a:pt x="389" y="480"/>
                    <a:pt x="389" y="481"/>
                  </a:cubicBezTo>
                  <a:cubicBezTo>
                    <a:pt x="388" y="482"/>
                    <a:pt x="389" y="482"/>
                    <a:pt x="389" y="483"/>
                  </a:cubicBezTo>
                  <a:cubicBezTo>
                    <a:pt x="389" y="484"/>
                    <a:pt x="389" y="483"/>
                    <a:pt x="389" y="484"/>
                  </a:cubicBezTo>
                  <a:cubicBezTo>
                    <a:pt x="389" y="486"/>
                    <a:pt x="390" y="484"/>
                    <a:pt x="389" y="486"/>
                  </a:cubicBezTo>
                  <a:cubicBezTo>
                    <a:pt x="387" y="488"/>
                    <a:pt x="387" y="489"/>
                    <a:pt x="387" y="490"/>
                  </a:cubicBezTo>
                  <a:cubicBezTo>
                    <a:pt x="386" y="491"/>
                    <a:pt x="386" y="489"/>
                    <a:pt x="386" y="491"/>
                  </a:cubicBezTo>
                  <a:cubicBezTo>
                    <a:pt x="387" y="492"/>
                    <a:pt x="388" y="492"/>
                    <a:pt x="387" y="493"/>
                  </a:cubicBezTo>
                  <a:cubicBezTo>
                    <a:pt x="386" y="495"/>
                    <a:pt x="386" y="493"/>
                    <a:pt x="386" y="495"/>
                  </a:cubicBezTo>
                  <a:cubicBezTo>
                    <a:pt x="385" y="496"/>
                    <a:pt x="387" y="493"/>
                    <a:pt x="385" y="496"/>
                  </a:cubicBezTo>
                  <a:cubicBezTo>
                    <a:pt x="383" y="499"/>
                    <a:pt x="383" y="498"/>
                    <a:pt x="383" y="499"/>
                  </a:cubicBezTo>
                  <a:cubicBezTo>
                    <a:pt x="383" y="500"/>
                    <a:pt x="384" y="499"/>
                    <a:pt x="383" y="501"/>
                  </a:cubicBezTo>
                  <a:cubicBezTo>
                    <a:pt x="382" y="502"/>
                    <a:pt x="381" y="502"/>
                    <a:pt x="382" y="502"/>
                  </a:cubicBezTo>
                  <a:cubicBezTo>
                    <a:pt x="384" y="503"/>
                    <a:pt x="385" y="501"/>
                    <a:pt x="384" y="503"/>
                  </a:cubicBezTo>
                  <a:cubicBezTo>
                    <a:pt x="383" y="504"/>
                    <a:pt x="383" y="504"/>
                    <a:pt x="383" y="506"/>
                  </a:cubicBezTo>
                  <a:cubicBezTo>
                    <a:pt x="383" y="507"/>
                    <a:pt x="384" y="508"/>
                    <a:pt x="384" y="508"/>
                  </a:cubicBezTo>
                  <a:cubicBezTo>
                    <a:pt x="384" y="508"/>
                    <a:pt x="385" y="507"/>
                    <a:pt x="384" y="509"/>
                  </a:cubicBezTo>
                  <a:cubicBezTo>
                    <a:pt x="382" y="510"/>
                    <a:pt x="384" y="511"/>
                    <a:pt x="382" y="512"/>
                  </a:cubicBezTo>
                  <a:cubicBezTo>
                    <a:pt x="381" y="513"/>
                    <a:pt x="383" y="510"/>
                    <a:pt x="381" y="513"/>
                  </a:cubicBezTo>
                  <a:cubicBezTo>
                    <a:pt x="379" y="516"/>
                    <a:pt x="378" y="516"/>
                    <a:pt x="379" y="516"/>
                  </a:cubicBezTo>
                  <a:cubicBezTo>
                    <a:pt x="380" y="516"/>
                    <a:pt x="381" y="514"/>
                    <a:pt x="380" y="516"/>
                  </a:cubicBezTo>
                  <a:cubicBezTo>
                    <a:pt x="378" y="519"/>
                    <a:pt x="378" y="519"/>
                    <a:pt x="378" y="519"/>
                  </a:cubicBezTo>
                  <a:cubicBezTo>
                    <a:pt x="378" y="519"/>
                    <a:pt x="378" y="520"/>
                    <a:pt x="378" y="520"/>
                  </a:cubicBezTo>
                  <a:cubicBezTo>
                    <a:pt x="378" y="520"/>
                    <a:pt x="377" y="521"/>
                    <a:pt x="377" y="521"/>
                  </a:cubicBezTo>
                  <a:cubicBezTo>
                    <a:pt x="377" y="522"/>
                    <a:pt x="376" y="522"/>
                    <a:pt x="376" y="524"/>
                  </a:cubicBezTo>
                  <a:cubicBezTo>
                    <a:pt x="375" y="526"/>
                    <a:pt x="375" y="526"/>
                    <a:pt x="376" y="527"/>
                  </a:cubicBezTo>
                  <a:cubicBezTo>
                    <a:pt x="376" y="528"/>
                    <a:pt x="376" y="530"/>
                    <a:pt x="376" y="530"/>
                  </a:cubicBezTo>
                  <a:cubicBezTo>
                    <a:pt x="376" y="530"/>
                    <a:pt x="377" y="530"/>
                    <a:pt x="375" y="531"/>
                  </a:cubicBezTo>
                  <a:cubicBezTo>
                    <a:pt x="374" y="531"/>
                    <a:pt x="372" y="531"/>
                    <a:pt x="372" y="531"/>
                  </a:cubicBezTo>
                  <a:cubicBezTo>
                    <a:pt x="370" y="535"/>
                    <a:pt x="372" y="535"/>
                    <a:pt x="371" y="536"/>
                  </a:cubicBezTo>
                  <a:cubicBezTo>
                    <a:pt x="371" y="537"/>
                    <a:pt x="370" y="536"/>
                    <a:pt x="371" y="537"/>
                  </a:cubicBezTo>
                  <a:cubicBezTo>
                    <a:pt x="372" y="539"/>
                    <a:pt x="373" y="537"/>
                    <a:pt x="372" y="539"/>
                  </a:cubicBezTo>
                  <a:cubicBezTo>
                    <a:pt x="372" y="540"/>
                    <a:pt x="373" y="538"/>
                    <a:pt x="372" y="540"/>
                  </a:cubicBezTo>
                  <a:cubicBezTo>
                    <a:pt x="372" y="543"/>
                    <a:pt x="374" y="543"/>
                    <a:pt x="372" y="544"/>
                  </a:cubicBezTo>
                  <a:cubicBezTo>
                    <a:pt x="369" y="544"/>
                    <a:pt x="369" y="544"/>
                    <a:pt x="369" y="544"/>
                  </a:cubicBezTo>
                  <a:cubicBezTo>
                    <a:pt x="369" y="544"/>
                    <a:pt x="369" y="543"/>
                    <a:pt x="368" y="545"/>
                  </a:cubicBezTo>
                  <a:cubicBezTo>
                    <a:pt x="366" y="546"/>
                    <a:pt x="365" y="546"/>
                    <a:pt x="367" y="547"/>
                  </a:cubicBezTo>
                  <a:cubicBezTo>
                    <a:pt x="368" y="548"/>
                    <a:pt x="372" y="548"/>
                    <a:pt x="372" y="548"/>
                  </a:cubicBezTo>
                  <a:cubicBezTo>
                    <a:pt x="372" y="549"/>
                    <a:pt x="372" y="549"/>
                    <a:pt x="371" y="549"/>
                  </a:cubicBezTo>
                  <a:cubicBezTo>
                    <a:pt x="372" y="551"/>
                    <a:pt x="374" y="550"/>
                    <a:pt x="372" y="551"/>
                  </a:cubicBezTo>
                  <a:cubicBezTo>
                    <a:pt x="370" y="552"/>
                    <a:pt x="370" y="552"/>
                    <a:pt x="370" y="552"/>
                  </a:cubicBezTo>
                  <a:cubicBezTo>
                    <a:pt x="370" y="552"/>
                    <a:pt x="372" y="552"/>
                    <a:pt x="371" y="553"/>
                  </a:cubicBezTo>
                  <a:cubicBezTo>
                    <a:pt x="369" y="555"/>
                    <a:pt x="371" y="554"/>
                    <a:pt x="369" y="555"/>
                  </a:cubicBezTo>
                  <a:cubicBezTo>
                    <a:pt x="367" y="555"/>
                    <a:pt x="369" y="555"/>
                    <a:pt x="367" y="555"/>
                  </a:cubicBezTo>
                  <a:cubicBezTo>
                    <a:pt x="366" y="556"/>
                    <a:pt x="367" y="554"/>
                    <a:pt x="366" y="556"/>
                  </a:cubicBezTo>
                  <a:cubicBezTo>
                    <a:pt x="365" y="558"/>
                    <a:pt x="363" y="557"/>
                    <a:pt x="365" y="558"/>
                  </a:cubicBezTo>
                  <a:cubicBezTo>
                    <a:pt x="367" y="560"/>
                    <a:pt x="369" y="559"/>
                    <a:pt x="369" y="560"/>
                  </a:cubicBezTo>
                  <a:cubicBezTo>
                    <a:pt x="369" y="561"/>
                    <a:pt x="367" y="563"/>
                    <a:pt x="366" y="563"/>
                  </a:cubicBezTo>
                  <a:cubicBezTo>
                    <a:pt x="364" y="563"/>
                    <a:pt x="364" y="563"/>
                    <a:pt x="363" y="564"/>
                  </a:cubicBezTo>
                  <a:cubicBezTo>
                    <a:pt x="362" y="564"/>
                    <a:pt x="364" y="563"/>
                    <a:pt x="362" y="564"/>
                  </a:cubicBezTo>
                  <a:cubicBezTo>
                    <a:pt x="360" y="565"/>
                    <a:pt x="360" y="563"/>
                    <a:pt x="360" y="565"/>
                  </a:cubicBezTo>
                  <a:cubicBezTo>
                    <a:pt x="361" y="567"/>
                    <a:pt x="362" y="567"/>
                    <a:pt x="361" y="568"/>
                  </a:cubicBezTo>
                  <a:cubicBezTo>
                    <a:pt x="361" y="568"/>
                    <a:pt x="361" y="568"/>
                    <a:pt x="361" y="569"/>
                  </a:cubicBezTo>
                  <a:cubicBezTo>
                    <a:pt x="361" y="571"/>
                    <a:pt x="362" y="570"/>
                    <a:pt x="363" y="571"/>
                  </a:cubicBezTo>
                  <a:cubicBezTo>
                    <a:pt x="363" y="572"/>
                    <a:pt x="363" y="572"/>
                    <a:pt x="361" y="573"/>
                  </a:cubicBezTo>
                  <a:cubicBezTo>
                    <a:pt x="359" y="575"/>
                    <a:pt x="358" y="573"/>
                    <a:pt x="359" y="575"/>
                  </a:cubicBezTo>
                  <a:cubicBezTo>
                    <a:pt x="360" y="577"/>
                    <a:pt x="359" y="577"/>
                    <a:pt x="359" y="579"/>
                  </a:cubicBezTo>
                  <a:cubicBezTo>
                    <a:pt x="359" y="580"/>
                    <a:pt x="360" y="580"/>
                    <a:pt x="360" y="582"/>
                  </a:cubicBezTo>
                  <a:cubicBezTo>
                    <a:pt x="360" y="584"/>
                    <a:pt x="360" y="582"/>
                    <a:pt x="362" y="584"/>
                  </a:cubicBezTo>
                  <a:cubicBezTo>
                    <a:pt x="363" y="586"/>
                    <a:pt x="364" y="585"/>
                    <a:pt x="365" y="586"/>
                  </a:cubicBezTo>
                  <a:cubicBezTo>
                    <a:pt x="366" y="587"/>
                    <a:pt x="366" y="586"/>
                    <a:pt x="368" y="587"/>
                  </a:cubicBezTo>
                  <a:cubicBezTo>
                    <a:pt x="369" y="589"/>
                    <a:pt x="369" y="587"/>
                    <a:pt x="369" y="589"/>
                  </a:cubicBezTo>
                  <a:cubicBezTo>
                    <a:pt x="370" y="591"/>
                    <a:pt x="372" y="590"/>
                    <a:pt x="372" y="591"/>
                  </a:cubicBezTo>
                  <a:cubicBezTo>
                    <a:pt x="371" y="593"/>
                    <a:pt x="368" y="592"/>
                    <a:pt x="371" y="593"/>
                  </a:cubicBezTo>
                  <a:cubicBezTo>
                    <a:pt x="374" y="595"/>
                    <a:pt x="374" y="595"/>
                    <a:pt x="374" y="595"/>
                  </a:cubicBezTo>
                  <a:cubicBezTo>
                    <a:pt x="374" y="595"/>
                    <a:pt x="375" y="594"/>
                    <a:pt x="377" y="595"/>
                  </a:cubicBezTo>
                  <a:cubicBezTo>
                    <a:pt x="378" y="595"/>
                    <a:pt x="380" y="595"/>
                    <a:pt x="380" y="595"/>
                  </a:cubicBezTo>
                  <a:cubicBezTo>
                    <a:pt x="380" y="595"/>
                    <a:pt x="383" y="594"/>
                    <a:pt x="384" y="593"/>
                  </a:cubicBezTo>
                  <a:cubicBezTo>
                    <a:pt x="384" y="593"/>
                    <a:pt x="386" y="591"/>
                    <a:pt x="386" y="591"/>
                  </a:cubicBezTo>
                  <a:cubicBezTo>
                    <a:pt x="387" y="591"/>
                    <a:pt x="387" y="591"/>
                    <a:pt x="387" y="591"/>
                  </a:cubicBezTo>
                  <a:cubicBezTo>
                    <a:pt x="388" y="590"/>
                    <a:pt x="389" y="590"/>
                    <a:pt x="390" y="589"/>
                  </a:cubicBezTo>
                  <a:cubicBezTo>
                    <a:pt x="390" y="589"/>
                    <a:pt x="393" y="588"/>
                    <a:pt x="394" y="588"/>
                  </a:cubicBezTo>
                  <a:cubicBezTo>
                    <a:pt x="395" y="587"/>
                    <a:pt x="396" y="586"/>
                    <a:pt x="396" y="586"/>
                  </a:cubicBezTo>
                  <a:cubicBezTo>
                    <a:pt x="396" y="586"/>
                    <a:pt x="395" y="584"/>
                    <a:pt x="394" y="585"/>
                  </a:cubicBezTo>
                  <a:cubicBezTo>
                    <a:pt x="392" y="585"/>
                    <a:pt x="388" y="586"/>
                    <a:pt x="388" y="586"/>
                  </a:cubicBezTo>
                  <a:cubicBezTo>
                    <a:pt x="386" y="585"/>
                    <a:pt x="385" y="585"/>
                    <a:pt x="383" y="584"/>
                  </a:cubicBezTo>
                  <a:cubicBezTo>
                    <a:pt x="383" y="583"/>
                    <a:pt x="383" y="583"/>
                    <a:pt x="383" y="582"/>
                  </a:cubicBezTo>
                  <a:cubicBezTo>
                    <a:pt x="383" y="581"/>
                    <a:pt x="383" y="580"/>
                    <a:pt x="384" y="579"/>
                  </a:cubicBezTo>
                  <a:cubicBezTo>
                    <a:pt x="385" y="578"/>
                    <a:pt x="385" y="578"/>
                    <a:pt x="386" y="577"/>
                  </a:cubicBezTo>
                  <a:cubicBezTo>
                    <a:pt x="386" y="577"/>
                    <a:pt x="388" y="575"/>
                    <a:pt x="387" y="575"/>
                  </a:cubicBezTo>
                  <a:cubicBezTo>
                    <a:pt x="386" y="574"/>
                    <a:pt x="386" y="573"/>
                    <a:pt x="386" y="573"/>
                  </a:cubicBezTo>
                  <a:cubicBezTo>
                    <a:pt x="385" y="573"/>
                    <a:pt x="385" y="572"/>
                    <a:pt x="385" y="572"/>
                  </a:cubicBezTo>
                  <a:cubicBezTo>
                    <a:pt x="385" y="571"/>
                    <a:pt x="386" y="571"/>
                    <a:pt x="387" y="570"/>
                  </a:cubicBezTo>
                  <a:cubicBezTo>
                    <a:pt x="387" y="570"/>
                    <a:pt x="387" y="570"/>
                    <a:pt x="388" y="569"/>
                  </a:cubicBezTo>
                  <a:cubicBezTo>
                    <a:pt x="389" y="569"/>
                    <a:pt x="391" y="568"/>
                    <a:pt x="391" y="568"/>
                  </a:cubicBezTo>
                  <a:cubicBezTo>
                    <a:pt x="391" y="567"/>
                    <a:pt x="391" y="567"/>
                    <a:pt x="391" y="566"/>
                  </a:cubicBezTo>
                  <a:cubicBezTo>
                    <a:pt x="392" y="565"/>
                    <a:pt x="393" y="565"/>
                    <a:pt x="394" y="564"/>
                  </a:cubicBezTo>
                  <a:cubicBezTo>
                    <a:pt x="395" y="564"/>
                    <a:pt x="395" y="564"/>
                    <a:pt x="396" y="564"/>
                  </a:cubicBezTo>
                  <a:cubicBezTo>
                    <a:pt x="396" y="562"/>
                    <a:pt x="396" y="562"/>
                    <a:pt x="396" y="561"/>
                  </a:cubicBezTo>
                  <a:cubicBezTo>
                    <a:pt x="395" y="560"/>
                    <a:pt x="394" y="560"/>
                    <a:pt x="393" y="559"/>
                  </a:cubicBezTo>
                  <a:cubicBezTo>
                    <a:pt x="393" y="559"/>
                    <a:pt x="392" y="559"/>
                    <a:pt x="392" y="558"/>
                  </a:cubicBezTo>
                  <a:cubicBezTo>
                    <a:pt x="392" y="558"/>
                    <a:pt x="391" y="557"/>
                    <a:pt x="391" y="556"/>
                  </a:cubicBezTo>
                  <a:cubicBezTo>
                    <a:pt x="392" y="555"/>
                    <a:pt x="392" y="555"/>
                    <a:pt x="392" y="554"/>
                  </a:cubicBezTo>
                  <a:cubicBezTo>
                    <a:pt x="392" y="554"/>
                    <a:pt x="393" y="553"/>
                    <a:pt x="394" y="552"/>
                  </a:cubicBezTo>
                  <a:cubicBezTo>
                    <a:pt x="395" y="551"/>
                    <a:pt x="396" y="550"/>
                    <a:pt x="398" y="549"/>
                  </a:cubicBezTo>
                  <a:cubicBezTo>
                    <a:pt x="399" y="548"/>
                    <a:pt x="401" y="547"/>
                    <a:pt x="401" y="547"/>
                  </a:cubicBezTo>
                  <a:cubicBezTo>
                    <a:pt x="401" y="546"/>
                    <a:pt x="402" y="545"/>
                    <a:pt x="402" y="544"/>
                  </a:cubicBezTo>
                  <a:cubicBezTo>
                    <a:pt x="402" y="543"/>
                    <a:pt x="402" y="543"/>
                    <a:pt x="403" y="542"/>
                  </a:cubicBezTo>
                  <a:cubicBezTo>
                    <a:pt x="402" y="541"/>
                    <a:pt x="402" y="541"/>
                    <a:pt x="401" y="541"/>
                  </a:cubicBezTo>
                  <a:cubicBezTo>
                    <a:pt x="403" y="540"/>
                    <a:pt x="404" y="540"/>
                    <a:pt x="405" y="540"/>
                  </a:cubicBezTo>
                  <a:cubicBezTo>
                    <a:pt x="406" y="539"/>
                    <a:pt x="407" y="539"/>
                    <a:pt x="408" y="539"/>
                  </a:cubicBezTo>
                  <a:cubicBezTo>
                    <a:pt x="409" y="538"/>
                    <a:pt x="409" y="538"/>
                    <a:pt x="410" y="537"/>
                  </a:cubicBezTo>
                  <a:cubicBezTo>
                    <a:pt x="410" y="537"/>
                    <a:pt x="411" y="536"/>
                    <a:pt x="412" y="535"/>
                  </a:cubicBezTo>
                  <a:cubicBezTo>
                    <a:pt x="413" y="533"/>
                    <a:pt x="413" y="532"/>
                    <a:pt x="413" y="532"/>
                  </a:cubicBezTo>
                  <a:cubicBezTo>
                    <a:pt x="413" y="532"/>
                    <a:pt x="414" y="532"/>
                    <a:pt x="415" y="531"/>
                  </a:cubicBezTo>
                  <a:cubicBezTo>
                    <a:pt x="416" y="531"/>
                    <a:pt x="416" y="530"/>
                    <a:pt x="417" y="529"/>
                  </a:cubicBezTo>
                  <a:cubicBezTo>
                    <a:pt x="419" y="527"/>
                    <a:pt x="419" y="527"/>
                    <a:pt x="419" y="527"/>
                  </a:cubicBezTo>
                  <a:cubicBezTo>
                    <a:pt x="420" y="526"/>
                    <a:pt x="420" y="526"/>
                    <a:pt x="421" y="526"/>
                  </a:cubicBezTo>
                  <a:cubicBezTo>
                    <a:pt x="421" y="526"/>
                    <a:pt x="423" y="525"/>
                    <a:pt x="424" y="525"/>
                  </a:cubicBezTo>
                  <a:cubicBezTo>
                    <a:pt x="426" y="525"/>
                    <a:pt x="427" y="525"/>
                    <a:pt x="428" y="525"/>
                  </a:cubicBezTo>
                  <a:cubicBezTo>
                    <a:pt x="429" y="524"/>
                    <a:pt x="431" y="523"/>
                    <a:pt x="431" y="523"/>
                  </a:cubicBezTo>
                  <a:cubicBezTo>
                    <a:pt x="432" y="522"/>
                    <a:pt x="432" y="521"/>
                    <a:pt x="433" y="519"/>
                  </a:cubicBezTo>
                  <a:cubicBezTo>
                    <a:pt x="434" y="519"/>
                    <a:pt x="434" y="519"/>
                    <a:pt x="435" y="518"/>
                  </a:cubicBezTo>
                  <a:cubicBezTo>
                    <a:pt x="436" y="517"/>
                    <a:pt x="436" y="517"/>
                    <a:pt x="437" y="516"/>
                  </a:cubicBezTo>
                  <a:cubicBezTo>
                    <a:pt x="438" y="515"/>
                    <a:pt x="438" y="514"/>
                    <a:pt x="439" y="513"/>
                  </a:cubicBezTo>
                  <a:cubicBezTo>
                    <a:pt x="439" y="512"/>
                    <a:pt x="439" y="512"/>
                    <a:pt x="438" y="512"/>
                  </a:cubicBezTo>
                  <a:cubicBezTo>
                    <a:pt x="438" y="512"/>
                    <a:pt x="439" y="512"/>
                    <a:pt x="437" y="511"/>
                  </a:cubicBezTo>
                  <a:cubicBezTo>
                    <a:pt x="436" y="510"/>
                    <a:pt x="436" y="510"/>
                    <a:pt x="436" y="510"/>
                  </a:cubicBezTo>
                  <a:cubicBezTo>
                    <a:pt x="435" y="510"/>
                    <a:pt x="435" y="509"/>
                    <a:pt x="434" y="509"/>
                  </a:cubicBezTo>
                  <a:cubicBezTo>
                    <a:pt x="434" y="508"/>
                    <a:pt x="434" y="508"/>
                    <a:pt x="433" y="507"/>
                  </a:cubicBezTo>
                  <a:cubicBezTo>
                    <a:pt x="433" y="507"/>
                    <a:pt x="429" y="505"/>
                    <a:pt x="434" y="506"/>
                  </a:cubicBezTo>
                  <a:cubicBezTo>
                    <a:pt x="438" y="507"/>
                    <a:pt x="437" y="505"/>
                    <a:pt x="438" y="507"/>
                  </a:cubicBezTo>
                  <a:cubicBezTo>
                    <a:pt x="439" y="508"/>
                    <a:pt x="439" y="508"/>
                    <a:pt x="440" y="509"/>
                  </a:cubicBezTo>
                  <a:cubicBezTo>
                    <a:pt x="442" y="509"/>
                    <a:pt x="444" y="509"/>
                    <a:pt x="444" y="509"/>
                  </a:cubicBezTo>
                  <a:cubicBezTo>
                    <a:pt x="445" y="508"/>
                    <a:pt x="446" y="508"/>
                    <a:pt x="447" y="507"/>
                  </a:cubicBezTo>
                  <a:cubicBezTo>
                    <a:pt x="447" y="507"/>
                    <a:pt x="449" y="506"/>
                    <a:pt x="450" y="505"/>
                  </a:cubicBezTo>
                  <a:cubicBezTo>
                    <a:pt x="450" y="504"/>
                    <a:pt x="450" y="502"/>
                    <a:pt x="451" y="502"/>
                  </a:cubicBezTo>
                  <a:cubicBezTo>
                    <a:pt x="452" y="502"/>
                    <a:pt x="452" y="502"/>
                    <a:pt x="452" y="502"/>
                  </a:cubicBezTo>
                  <a:cubicBezTo>
                    <a:pt x="452" y="502"/>
                    <a:pt x="454" y="500"/>
                    <a:pt x="455" y="498"/>
                  </a:cubicBezTo>
                  <a:cubicBezTo>
                    <a:pt x="455" y="497"/>
                    <a:pt x="455" y="496"/>
                    <a:pt x="455" y="496"/>
                  </a:cubicBezTo>
                  <a:cubicBezTo>
                    <a:pt x="456" y="495"/>
                    <a:pt x="456" y="495"/>
                    <a:pt x="457" y="494"/>
                  </a:cubicBezTo>
                  <a:cubicBezTo>
                    <a:pt x="459" y="494"/>
                    <a:pt x="459" y="494"/>
                    <a:pt x="461" y="493"/>
                  </a:cubicBezTo>
                  <a:cubicBezTo>
                    <a:pt x="463" y="491"/>
                    <a:pt x="464" y="490"/>
                    <a:pt x="467" y="488"/>
                  </a:cubicBezTo>
                  <a:cubicBezTo>
                    <a:pt x="467" y="488"/>
                    <a:pt x="469" y="487"/>
                    <a:pt x="470" y="486"/>
                  </a:cubicBezTo>
                  <a:cubicBezTo>
                    <a:pt x="471" y="486"/>
                    <a:pt x="473" y="484"/>
                    <a:pt x="473" y="484"/>
                  </a:cubicBezTo>
                  <a:cubicBezTo>
                    <a:pt x="473" y="483"/>
                    <a:pt x="473" y="482"/>
                    <a:pt x="474" y="482"/>
                  </a:cubicBezTo>
                  <a:cubicBezTo>
                    <a:pt x="474" y="481"/>
                    <a:pt x="474" y="481"/>
                    <a:pt x="475" y="480"/>
                  </a:cubicBezTo>
                  <a:cubicBezTo>
                    <a:pt x="475" y="480"/>
                    <a:pt x="475" y="479"/>
                    <a:pt x="475" y="478"/>
                  </a:cubicBezTo>
                  <a:cubicBezTo>
                    <a:pt x="475" y="477"/>
                    <a:pt x="475" y="474"/>
                    <a:pt x="475" y="474"/>
                  </a:cubicBezTo>
                  <a:cubicBezTo>
                    <a:pt x="475" y="474"/>
                    <a:pt x="475" y="473"/>
                    <a:pt x="475" y="472"/>
                  </a:cubicBezTo>
                  <a:cubicBezTo>
                    <a:pt x="477" y="471"/>
                    <a:pt x="478" y="471"/>
                    <a:pt x="480" y="470"/>
                  </a:cubicBezTo>
                  <a:cubicBezTo>
                    <a:pt x="481" y="469"/>
                    <a:pt x="482" y="468"/>
                    <a:pt x="483" y="467"/>
                  </a:cubicBezTo>
                  <a:cubicBezTo>
                    <a:pt x="485" y="467"/>
                    <a:pt x="485" y="466"/>
                    <a:pt x="487" y="466"/>
                  </a:cubicBezTo>
                  <a:cubicBezTo>
                    <a:pt x="487" y="466"/>
                    <a:pt x="489" y="464"/>
                    <a:pt x="490" y="464"/>
                  </a:cubicBezTo>
                  <a:cubicBezTo>
                    <a:pt x="491" y="463"/>
                    <a:pt x="493" y="463"/>
                    <a:pt x="493" y="463"/>
                  </a:cubicBezTo>
                  <a:cubicBezTo>
                    <a:pt x="494" y="462"/>
                    <a:pt x="495" y="462"/>
                    <a:pt x="496" y="462"/>
                  </a:cubicBezTo>
                  <a:cubicBezTo>
                    <a:pt x="498" y="460"/>
                    <a:pt x="499" y="460"/>
                    <a:pt x="501" y="459"/>
                  </a:cubicBezTo>
                  <a:cubicBezTo>
                    <a:pt x="502" y="458"/>
                    <a:pt x="503" y="458"/>
                    <a:pt x="504" y="458"/>
                  </a:cubicBezTo>
                  <a:cubicBezTo>
                    <a:pt x="505" y="457"/>
                    <a:pt x="505" y="457"/>
                    <a:pt x="506" y="457"/>
                  </a:cubicBezTo>
                  <a:cubicBezTo>
                    <a:pt x="507" y="456"/>
                    <a:pt x="507" y="456"/>
                    <a:pt x="508" y="455"/>
                  </a:cubicBezTo>
                  <a:cubicBezTo>
                    <a:pt x="508" y="454"/>
                    <a:pt x="509" y="453"/>
                    <a:pt x="509" y="452"/>
                  </a:cubicBezTo>
                  <a:cubicBezTo>
                    <a:pt x="510" y="451"/>
                    <a:pt x="511" y="451"/>
                    <a:pt x="512" y="451"/>
                  </a:cubicBezTo>
                  <a:cubicBezTo>
                    <a:pt x="515" y="448"/>
                    <a:pt x="516" y="447"/>
                    <a:pt x="518" y="445"/>
                  </a:cubicBezTo>
                  <a:cubicBezTo>
                    <a:pt x="520" y="444"/>
                    <a:pt x="520" y="443"/>
                    <a:pt x="522" y="442"/>
                  </a:cubicBezTo>
                  <a:cubicBezTo>
                    <a:pt x="522" y="441"/>
                    <a:pt x="522" y="440"/>
                    <a:pt x="522" y="439"/>
                  </a:cubicBezTo>
                  <a:cubicBezTo>
                    <a:pt x="523" y="438"/>
                    <a:pt x="523" y="437"/>
                    <a:pt x="523" y="436"/>
                  </a:cubicBezTo>
                  <a:cubicBezTo>
                    <a:pt x="524" y="435"/>
                    <a:pt x="524" y="435"/>
                    <a:pt x="524" y="434"/>
                  </a:cubicBezTo>
                  <a:cubicBezTo>
                    <a:pt x="525" y="432"/>
                    <a:pt x="526" y="432"/>
                    <a:pt x="527" y="430"/>
                  </a:cubicBezTo>
                  <a:cubicBezTo>
                    <a:pt x="527" y="429"/>
                    <a:pt x="527" y="429"/>
                    <a:pt x="526" y="428"/>
                  </a:cubicBezTo>
                  <a:cubicBezTo>
                    <a:pt x="527" y="427"/>
                    <a:pt x="527" y="427"/>
                    <a:pt x="527" y="426"/>
                  </a:cubicBezTo>
                  <a:cubicBezTo>
                    <a:pt x="527" y="425"/>
                    <a:pt x="527" y="424"/>
                    <a:pt x="527" y="424"/>
                  </a:cubicBezTo>
                  <a:cubicBezTo>
                    <a:pt x="527" y="424"/>
                    <a:pt x="527" y="421"/>
                    <a:pt x="528" y="421"/>
                  </a:cubicBezTo>
                  <a:cubicBezTo>
                    <a:pt x="529" y="420"/>
                    <a:pt x="529" y="419"/>
                    <a:pt x="531" y="418"/>
                  </a:cubicBezTo>
                  <a:cubicBezTo>
                    <a:pt x="532" y="418"/>
                    <a:pt x="534" y="417"/>
                    <a:pt x="534" y="417"/>
                  </a:cubicBezTo>
                  <a:cubicBezTo>
                    <a:pt x="534" y="417"/>
                    <a:pt x="538" y="413"/>
                    <a:pt x="539" y="412"/>
                  </a:cubicBezTo>
                  <a:cubicBezTo>
                    <a:pt x="539" y="411"/>
                    <a:pt x="541" y="410"/>
                    <a:pt x="541" y="410"/>
                  </a:cubicBezTo>
                  <a:cubicBezTo>
                    <a:pt x="541" y="410"/>
                    <a:pt x="543" y="409"/>
                    <a:pt x="544" y="408"/>
                  </a:cubicBezTo>
                  <a:cubicBezTo>
                    <a:pt x="545" y="408"/>
                    <a:pt x="546" y="406"/>
                    <a:pt x="546" y="406"/>
                  </a:cubicBezTo>
                  <a:cubicBezTo>
                    <a:pt x="548" y="404"/>
                    <a:pt x="549" y="403"/>
                    <a:pt x="551" y="400"/>
                  </a:cubicBezTo>
                  <a:cubicBezTo>
                    <a:pt x="551" y="399"/>
                    <a:pt x="551" y="398"/>
                    <a:pt x="550" y="397"/>
                  </a:cubicBezTo>
                  <a:cubicBezTo>
                    <a:pt x="549" y="396"/>
                    <a:pt x="548" y="395"/>
                    <a:pt x="547" y="394"/>
                  </a:cubicBezTo>
                  <a:cubicBezTo>
                    <a:pt x="547" y="393"/>
                    <a:pt x="549" y="394"/>
                    <a:pt x="547" y="393"/>
                  </a:cubicBezTo>
                  <a:cubicBezTo>
                    <a:pt x="545" y="392"/>
                    <a:pt x="547" y="392"/>
                    <a:pt x="545" y="392"/>
                  </a:cubicBezTo>
                  <a:cubicBezTo>
                    <a:pt x="543" y="392"/>
                    <a:pt x="541" y="392"/>
                    <a:pt x="541" y="392"/>
                  </a:cubicBezTo>
                  <a:cubicBezTo>
                    <a:pt x="541" y="392"/>
                    <a:pt x="542" y="393"/>
                    <a:pt x="539" y="392"/>
                  </a:cubicBezTo>
                  <a:cubicBezTo>
                    <a:pt x="537" y="391"/>
                    <a:pt x="537" y="391"/>
                    <a:pt x="537" y="391"/>
                  </a:cubicBezTo>
                  <a:cubicBezTo>
                    <a:pt x="536" y="391"/>
                    <a:pt x="535" y="391"/>
                    <a:pt x="534" y="390"/>
                  </a:cubicBezTo>
                  <a:cubicBezTo>
                    <a:pt x="534" y="390"/>
                    <a:pt x="533" y="389"/>
                    <a:pt x="532" y="389"/>
                  </a:cubicBezTo>
                  <a:cubicBezTo>
                    <a:pt x="532" y="389"/>
                    <a:pt x="533" y="388"/>
                    <a:pt x="533" y="388"/>
                  </a:cubicBezTo>
                  <a:cubicBezTo>
                    <a:pt x="532" y="387"/>
                    <a:pt x="537" y="385"/>
                    <a:pt x="532" y="387"/>
                  </a:cubicBezTo>
                  <a:cubicBezTo>
                    <a:pt x="528" y="389"/>
                    <a:pt x="531" y="387"/>
                    <a:pt x="528" y="389"/>
                  </a:cubicBezTo>
                  <a:cubicBezTo>
                    <a:pt x="525" y="390"/>
                    <a:pt x="527" y="389"/>
                    <a:pt x="525" y="390"/>
                  </a:cubicBezTo>
                  <a:cubicBezTo>
                    <a:pt x="522" y="391"/>
                    <a:pt x="522" y="391"/>
                    <a:pt x="522" y="391"/>
                  </a:cubicBezTo>
                  <a:cubicBezTo>
                    <a:pt x="522" y="391"/>
                    <a:pt x="519" y="388"/>
                    <a:pt x="517" y="388"/>
                  </a:cubicBezTo>
                  <a:cubicBezTo>
                    <a:pt x="516" y="389"/>
                    <a:pt x="516" y="389"/>
                    <a:pt x="516" y="389"/>
                  </a:cubicBezTo>
                  <a:cubicBezTo>
                    <a:pt x="516" y="389"/>
                    <a:pt x="519" y="388"/>
                    <a:pt x="516" y="389"/>
                  </a:cubicBezTo>
                  <a:cubicBezTo>
                    <a:pt x="512" y="389"/>
                    <a:pt x="512" y="389"/>
                    <a:pt x="512" y="389"/>
                  </a:cubicBezTo>
                  <a:cubicBezTo>
                    <a:pt x="512" y="389"/>
                    <a:pt x="514" y="390"/>
                    <a:pt x="510" y="390"/>
                  </a:cubicBezTo>
                  <a:cubicBezTo>
                    <a:pt x="507" y="390"/>
                    <a:pt x="506" y="389"/>
                    <a:pt x="506" y="388"/>
                  </a:cubicBezTo>
                  <a:cubicBezTo>
                    <a:pt x="506" y="388"/>
                    <a:pt x="507" y="385"/>
                    <a:pt x="507" y="385"/>
                  </a:cubicBezTo>
                  <a:cubicBezTo>
                    <a:pt x="507" y="384"/>
                    <a:pt x="508" y="383"/>
                    <a:pt x="505" y="385"/>
                  </a:cubicBezTo>
                  <a:cubicBezTo>
                    <a:pt x="503" y="386"/>
                    <a:pt x="505" y="385"/>
                    <a:pt x="503" y="386"/>
                  </a:cubicBezTo>
                  <a:cubicBezTo>
                    <a:pt x="502" y="386"/>
                    <a:pt x="503" y="386"/>
                    <a:pt x="502" y="386"/>
                  </a:cubicBezTo>
                  <a:cubicBezTo>
                    <a:pt x="500" y="387"/>
                    <a:pt x="499" y="385"/>
                    <a:pt x="498" y="385"/>
                  </a:cubicBezTo>
                  <a:cubicBezTo>
                    <a:pt x="497" y="385"/>
                    <a:pt x="497" y="385"/>
                    <a:pt x="497" y="385"/>
                  </a:cubicBezTo>
                  <a:cubicBezTo>
                    <a:pt x="497" y="385"/>
                    <a:pt x="498" y="383"/>
                    <a:pt x="495" y="384"/>
                  </a:cubicBezTo>
                  <a:cubicBezTo>
                    <a:pt x="493" y="384"/>
                    <a:pt x="493" y="384"/>
                    <a:pt x="492" y="384"/>
                  </a:cubicBezTo>
                  <a:cubicBezTo>
                    <a:pt x="491" y="384"/>
                    <a:pt x="493" y="384"/>
                    <a:pt x="491" y="384"/>
                  </a:cubicBezTo>
                  <a:cubicBezTo>
                    <a:pt x="488" y="384"/>
                    <a:pt x="486" y="384"/>
                    <a:pt x="486" y="384"/>
                  </a:cubicBezTo>
                  <a:cubicBezTo>
                    <a:pt x="486" y="384"/>
                    <a:pt x="486" y="382"/>
                    <a:pt x="485" y="384"/>
                  </a:cubicBezTo>
                  <a:cubicBezTo>
                    <a:pt x="483" y="385"/>
                    <a:pt x="484" y="383"/>
                    <a:pt x="483" y="385"/>
                  </a:cubicBezTo>
                  <a:cubicBezTo>
                    <a:pt x="482" y="388"/>
                    <a:pt x="485" y="386"/>
                    <a:pt x="481" y="388"/>
                  </a:cubicBezTo>
                  <a:cubicBezTo>
                    <a:pt x="478" y="390"/>
                    <a:pt x="478" y="390"/>
                    <a:pt x="478" y="390"/>
                  </a:cubicBezTo>
                  <a:cubicBezTo>
                    <a:pt x="478" y="388"/>
                    <a:pt x="478" y="388"/>
                    <a:pt x="478" y="386"/>
                  </a:cubicBezTo>
                  <a:cubicBezTo>
                    <a:pt x="479" y="385"/>
                    <a:pt x="479" y="385"/>
                    <a:pt x="479" y="384"/>
                  </a:cubicBezTo>
                  <a:cubicBezTo>
                    <a:pt x="479" y="384"/>
                    <a:pt x="481" y="382"/>
                    <a:pt x="482" y="382"/>
                  </a:cubicBezTo>
                  <a:cubicBezTo>
                    <a:pt x="483" y="382"/>
                    <a:pt x="486" y="380"/>
                    <a:pt x="486" y="380"/>
                  </a:cubicBezTo>
                  <a:cubicBezTo>
                    <a:pt x="486" y="380"/>
                    <a:pt x="487" y="379"/>
                    <a:pt x="487" y="379"/>
                  </a:cubicBezTo>
                  <a:cubicBezTo>
                    <a:pt x="487" y="377"/>
                    <a:pt x="488" y="377"/>
                    <a:pt x="488" y="375"/>
                  </a:cubicBezTo>
                  <a:cubicBezTo>
                    <a:pt x="487" y="374"/>
                    <a:pt x="487" y="374"/>
                    <a:pt x="486" y="373"/>
                  </a:cubicBezTo>
                  <a:cubicBezTo>
                    <a:pt x="486" y="373"/>
                    <a:pt x="481" y="371"/>
                    <a:pt x="481" y="370"/>
                  </a:cubicBezTo>
                  <a:cubicBezTo>
                    <a:pt x="480" y="368"/>
                    <a:pt x="480" y="368"/>
                    <a:pt x="480" y="368"/>
                  </a:cubicBezTo>
                  <a:cubicBezTo>
                    <a:pt x="480" y="368"/>
                    <a:pt x="478" y="367"/>
                    <a:pt x="477" y="367"/>
                  </a:cubicBezTo>
                  <a:cubicBezTo>
                    <a:pt x="476" y="366"/>
                    <a:pt x="475" y="365"/>
                    <a:pt x="475" y="365"/>
                  </a:cubicBezTo>
                  <a:cubicBezTo>
                    <a:pt x="475" y="365"/>
                    <a:pt x="475" y="365"/>
                    <a:pt x="472" y="365"/>
                  </a:cubicBezTo>
                  <a:cubicBezTo>
                    <a:pt x="469" y="364"/>
                    <a:pt x="470" y="365"/>
                    <a:pt x="468" y="364"/>
                  </a:cubicBezTo>
                  <a:cubicBezTo>
                    <a:pt x="465" y="364"/>
                    <a:pt x="470" y="363"/>
                    <a:pt x="462" y="363"/>
                  </a:cubicBezTo>
                  <a:cubicBezTo>
                    <a:pt x="454" y="363"/>
                    <a:pt x="454" y="363"/>
                    <a:pt x="454" y="363"/>
                  </a:cubicBezTo>
                  <a:cubicBezTo>
                    <a:pt x="454" y="363"/>
                    <a:pt x="456" y="363"/>
                    <a:pt x="452" y="363"/>
                  </a:cubicBezTo>
                  <a:cubicBezTo>
                    <a:pt x="448" y="363"/>
                    <a:pt x="447" y="361"/>
                    <a:pt x="447" y="361"/>
                  </a:cubicBezTo>
                  <a:cubicBezTo>
                    <a:pt x="446" y="360"/>
                    <a:pt x="445" y="360"/>
                    <a:pt x="445" y="358"/>
                  </a:cubicBezTo>
                  <a:cubicBezTo>
                    <a:pt x="444" y="358"/>
                    <a:pt x="444" y="358"/>
                    <a:pt x="444" y="357"/>
                  </a:cubicBezTo>
                  <a:cubicBezTo>
                    <a:pt x="443" y="357"/>
                    <a:pt x="443" y="356"/>
                    <a:pt x="443" y="356"/>
                  </a:cubicBezTo>
                  <a:cubicBezTo>
                    <a:pt x="442" y="355"/>
                    <a:pt x="441" y="355"/>
                    <a:pt x="439" y="354"/>
                  </a:cubicBezTo>
                  <a:close/>
                  <a:moveTo>
                    <a:pt x="388" y="10"/>
                  </a:moveTo>
                  <a:cubicBezTo>
                    <a:pt x="387" y="10"/>
                    <a:pt x="387" y="9"/>
                    <a:pt x="386" y="9"/>
                  </a:cubicBezTo>
                  <a:cubicBezTo>
                    <a:pt x="386" y="9"/>
                    <a:pt x="386" y="9"/>
                    <a:pt x="384" y="7"/>
                  </a:cubicBezTo>
                  <a:cubicBezTo>
                    <a:pt x="383" y="6"/>
                    <a:pt x="382" y="7"/>
                    <a:pt x="381" y="6"/>
                  </a:cubicBezTo>
                  <a:cubicBezTo>
                    <a:pt x="379" y="5"/>
                    <a:pt x="379" y="6"/>
                    <a:pt x="379" y="6"/>
                  </a:cubicBezTo>
                  <a:cubicBezTo>
                    <a:pt x="379" y="6"/>
                    <a:pt x="378" y="6"/>
                    <a:pt x="378" y="7"/>
                  </a:cubicBezTo>
                  <a:cubicBezTo>
                    <a:pt x="377" y="7"/>
                    <a:pt x="376" y="7"/>
                    <a:pt x="375" y="8"/>
                  </a:cubicBezTo>
                  <a:cubicBezTo>
                    <a:pt x="375" y="8"/>
                    <a:pt x="374" y="8"/>
                    <a:pt x="374" y="8"/>
                  </a:cubicBezTo>
                  <a:cubicBezTo>
                    <a:pt x="374" y="8"/>
                    <a:pt x="374" y="8"/>
                    <a:pt x="374" y="7"/>
                  </a:cubicBezTo>
                  <a:cubicBezTo>
                    <a:pt x="374" y="5"/>
                    <a:pt x="372" y="4"/>
                    <a:pt x="372" y="4"/>
                  </a:cubicBezTo>
                  <a:cubicBezTo>
                    <a:pt x="370" y="5"/>
                    <a:pt x="370" y="5"/>
                    <a:pt x="369" y="5"/>
                  </a:cubicBezTo>
                  <a:cubicBezTo>
                    <a:pt x="366" y="5"/>
                    <a:pt x="365" y="5"/>
                    <a:pt x="362" y="5"/>
                  </a:cubicBezTo>
                  <a:cubicBezTo>
                    <a:pt x="362" y="5"/>
                    <a:pt x="362" y="5"/>
                    <a:pt x="360" y="4"/>
                  </a:cubicBezTo>
                  <a:cubicBezTo>
                    <a:pt x="358" y="3"/>
                    <a:pt x="359" y="3"/>
                    <a:pt x="357" y="3"/>
                  </a:cubicBezTo>
                  <a:cubicBezTo>
                    <a:pt x="356" y="3"/>
                    <a:pt x="357" y="3"/>
                    <a:pt x="357" y="3"/>
                  </a:cubicBezTo>
                  <a:cubicBezTo>
                    <a:pt x="355" y="3"/>
                    <a:pt x="355" y="3"/>
                    <a:pt x="353" y="3"/>
                  </a:cubicBezTo>
                  <a:cubicBezTo>
                    <a:pt x="353" y="3"/>
                    <a:pt x="351" y="5"/>
                    <a:pt x="350" y="5"/>
                  </a:cubicBezTo>
                  <a:cubicBezTo>
                    <a:pt x="349" y="6"/>
                    <a:pt x="347" y="7"/>
                    <a:pt x="347" y="7"/>
                  </a:cubicBezTo>
                  <a:cubicBezTo>
                    <a:pt x="347" y="7"/>
                    <a:pt x="343" y="6"/>
                    <a:pt x="337" y="3"/>
                  </a:cubicBezTo>
                  <a:cubicBezTo>
                    <a:pt x="332" y="0"/>
                    <a:pt x="337" y="3"/>
                    <a:pt x="335" y="4"/>
                  </a:cubicBezTo>
                  <a:cubicBezTo>
                    <a:pt x="333" y="5"/>
                    <a:pt x="335" y="4"/>
                    <a:pt x="333" y="4"/>
                  </a:cubicBezTo>
                  <a:cubicBezTo>
                    <a:pt x="332" y="4"/>
                    <a:pt x="331" y="5"/>
                    <a:pt x="330" y="5"/>
                  </a:cubicBezTo>
                  <a:cubicBezTo>
                    <a:pt x="329" y="5"/>
                    <a:pt x="328" y="4"/>
                    <a:pt x="326" y="4"/>
                  </a:cubicBezTo>
                  <a:cubicBezTo>
                    <a:pt x="325" y="4"/>
                    <a:pt x="324" y="4"/>
                    <a:pt x="322" y="2"/>
                  </a:cubicBezTo>
                  <a:cubicBezTo>
                    <a:pt x="320" y="1"/>
                    <a:pt x="322" y="2"/>
                    <a:pt x="320" y="3"/>
                  </a:cubicBezTo>
                  <a:cubicBezTo>
                    <a:pt x="319" y="4"/>
                    <a:pt x="320" y="4"/>
                    <a:pt x="320" y="4"/>
                  </a:cubicBezTo>
                  <a:cubicBezTo>
                    <a:pt x="319" y="5"/>
                    <a:pt x="319" y="6"/>
                    <a:pt x="318" y="7"/>
                  </a:cubicBezTo>
                  <a:cubicBezTo>
                    <a:pt x="318" y="7"/>
                    <a:pt x="313" y="7"/>
                    <a:pt x="312" y="7"/>
                  </a:cubicBezTo>
                  <a:cubicBezTo>
                    <a:pt x="310" y="8"/>
                    <a:pt x="308" y="7"/>
                    <a:pt x="307" y="5"/>
                  </a:cubicBezTo>
                  <a:cubicBezTo>
                    <a:pt x="306" y="3"/>
                    <a:pt x="304" y="6"/>
                    <a:pt x="301" y="7"/>
                  </a:cubicBezTo>
                  <a:cubicBezTo>
                    <a:pt x="298" y="9"/>
                    <a:pt x="300" y="8"/>
                    <a:pt x="300" y="8"/>
                  </a:cubicBezTo>
                  <a:cubicBezTo>
                    <a:pt x="301" y="8"/>
                    <a:pt x="302" y="9"/>
                    <a:pt x="303" y="9"/>
                  </a:cubicBezTo>
                  <a:cubicBezTo>
                    <a:pt x="304" y="10"/>
                    <a:pt x="304" y="10"/>
                    <a:pt x="305" y="11"/>
                  </a:cubicBezTo>
                  <a:cubicBezTo>
                    <a:pt x="306" y="12"/>
                    <a:pt x="306" y="12"/>
                    <a:pt x="307" y="13"/>
                  </a:cubicBezTo>
                  <a:cubicBezTo>
                    <a:pt x="307" y="14"/>
                    <a:pt x="307" y="14"/>
                    <a:pt x="306" y="15"/>
                  </a:cubicBezTo>
                  <a:cubicBezTo>
                    <a:pt x="306" y="16"/>
                    <a:pt x="305" y="16"/>
                    <a:pt x="304" y="17"/>
                  </a:cubicBezTo>
                  <a:cubicBezTo>
                    <a:pt x="304" y="17"/>
                    <a:pt x="303" y="17"/>
                    <a:pt x="301" y="15"/>
                  </a:cubicBezTo>
                  <a:cubicBezTo>
                    <a:pt x="299" y="14"/>
                    <a:pt x="297" y="13"/>
                    <a:pt x="297" y="13"/>
                  </a:cubicBezTo>
                  <a:cubicBezTo>
                    <a:pt x="297" y="13"/>
                    <a:pt x="297" y="13"/>
                    <a:pt x="296" y="11"/>
                  </a:cubicBezTo>
                  <a:cubicBezTo>
                    <a:pt x="295" y="9"/>
                    <a:pt x="297" y="8"/>
                    <a:pt x="294" y="7"/>
                  </a:cubicBezTo>
                  <a:cubicBezTo>
                    <a:pt x="291" y="6"/>
                    <a:pt x="287" y="10"/>
                    <a:pt x="287" y="10"/>
                  </a:cubicBezTo>
                  <a:cubicBezTo>
                    <a:pt x="286" y="10"/>
                    <a:pt x="285" y="10"/>
                    <a:pt x="284" y="11"/>
                  </a:cubicBezTo>
                  <a:cubicBezTo>
                    <a:pt x="285" y="11"/>
                    <a:pt x="285" y="11"/>
                    <a:pt x="286" y="12"/>
                  </a:cubicBezTo>
                  <a:cubicBezTo>
                    <a:pt x="286" y="13"/>
                    <a:pt x="287" y="13"/>
                    <a:pt x="287" y="14"/>
                  </a:cubicBezTo>
                  <a:cubicBezTo>
                    <a:pt x="288" y="15"/>
                    <a:pt x="288" y="15"/>
                    <a:pt x="289" y="16"/>
                  </a:cubicBezTo>
                  <a:cubicBezTo>
                    <a:pt x="289" y="16"/>
                    <a:pt x="289" y="16"/>
                    <a:pt x="287" y="17"/>
                  </a:cubicBezTo>
                  <a:cubicBezTo>
                    <a:pt x="286" y="17"/>
                    <a:pt x="289" y="19"/>
                    <a:pt x="289" y="19"/>
                  </a:cubicBezTo>
                  <a:cubicBezTo>
                    <a:pt x="289" y="19"/>
                    <a:pt x="289" y="19"/>
                    <a:pt x="291" y="20"/>
                  </a:cubicBezTo>
                  <a:cubicBezTo>
                    <a:pt x="293" y="21"/>
                    <a:pt x="292" y="21"/>
                    <a:pt x="292" y="21"/>
                  </a:cubicBezTo>
                  <a:cubicBezTo>
                    <a:pt x="291" y="22"/>
                    <a:pt x="291" y="22"/>
                    <a:pt x="290" y="23"/>
                  </a:cubicBezTo>
                  <a:cubicBezTo>
                    <a:pt x="290" y="23"/>
                    <a:pt x="291" y="25"/>
                    <a:pt x="293" y="27"/>
                  </a:cubicBezTo>
                  <a:cubicBezTo>
                    <a:pt x="294" y="28"/>
                    <a:pt x="295" y="28"/>
                    <a:pt x="295" y="28"/>
                  </a:cubicBezTo>
                  <a:cubicBezTo>
                    <a:pt x="295" y="28"/>
                    <a:pt x="297" y="29"/>
                    <a:pt x="300" y="30"/>
                  </a:cubicBezTo>
                  <a:cubicBezTo>
                    <a:pt x="304" y="31"/>
                    <a:pt x="302" y="34"/>
                    <a:pt x="302" y="34"/>
                  </a:cubicBezTo>
                  <a:cubicBezTo>
                    <a:pt x="301" y="35"/>
                    <a:pt x="301" y="35"/>
                    <a:pt x="300" y="36"/>
                  </a:cubicBezTo>
                  <a:cubicBezTo>
                    <a:pt x="300" y="37"/>
                    <a:pt x="300" y="38"/>
                    <a:pt x="300" y="39"/>
                  </a:cubicBezTo>
                  <a:cubicBezTo>
                    <a:pt x="299" y="40"/>
                    <a:pt x="299" y="40"/>
                    <a:pt x="298" y="41"/>
                  </a:cubicBezTo>
                  <a:cubicBezTo>
                    <a:pt x="297" y="42"/>
                    <a:pt x="297" y="42"/>
                    <a:pt x="295" y="43"/>
                  </a:cubicBezTo>
                  <a:cubicBezTo>
                    <a:pt x="293" y="44"/>
                    <a:pt x="292" y="45"/>
                    <a:pt x="290" y="47"/>
                  </a:cubicBezTo>
                  <a:cubicBezTo>
                    <a:pt x="288" y="48"/>
                    <a:pt x="287" y="48"/>
                    <a:pt x="285" y="49"/>
                  </a:cubicBezTo>
                  <a:cubicBezTo>
                    <a:pt x="284" y="50"/>
                    <a:pt x="283" y="51"/>
                    <a:pt x="282" y="52"/>
                  </a:cubicBezTo>
                  <a:cubicBezTo>
                    <a:pt x="282" y="53"/>
                    <a:pt x="282" y="53"/>
                    <a:pt x="282" y="54"/>
                  </a:cubicBezTo>
                  <a:cubicBezTo>
                    <a:pt x="282" y="54"/>
                    <a:pt x="285" y="57"/>
                    <a:pt x="287" y="57"/>
                  </a:cubicBezTo>
                  <a:cubicBezTo>
                    <a:pt x="290" y="57"/>
                    <a:pt x="289" y="58"/>
                    <a:pt x="292" y="58"/>
                  </a:cubicBezTo>
                  <a:cubicBezTo>
                    <a:pt x="295" y="57"/>
                    <a:pt x="296" y="57"/>
                    <a:pt x="299" y="56"/>
                  </a:cubicBezTo>
                  <a:cubicBezTo>
                    <a:pt x="302" y="55"/>
                    <a:pt x="301" y="56"/>
                    <a:pt x="301" y="51"/>
                  </a:cubicBezTo>
                  <a:cubicBezTo>
                    <a:pt x="301" y="47"/>
                    <a:pt x="298" y="49"/>
                    <a:pt x="301" y="47"/>
                  </a:cubicBezTo>
                  <a:cubicBezTo>
                    <a:pt x="303" y="45"/>
                    <a:pt x="301" y="47"/>
                    <a:pt x="301" y="47"/>
                  </a:cubicBezTo>
                  <a:cubicBezTo>
                    <a:pt x="301" y="47"/>
                    <a:pt x="301" y="47"/>
                    <a:pt x="302" y="47"/>
                  </a:cubicBezTo>
                  <a:cubicBezTo>
                    <a:pt x="303" y="47"/>
                    <a:pt x="311" y="48"/>
                    <a:pt x="314" y="48"/>
                  </a:cubicBezTo>
                  <a:cubicBezTo>
                    <a:pt x="317" y="48"/>
                    <a:pt x="316" y="49"/>
                    <a:pt x="320" y="48"/>
                  </a:cubicBezTo>
                  <a:cubicBezTo>
                    <a:pt x="325" y="48"/>
                    <a:pt x="326" y="48"/>
                    <a:pt x="329" y="48"/>
                  </a:cubicBezTo>
                  <a:cubicBezTo>
                    <a:pt x="331" y="48"/>
                    <a:pt x="333" y="48"/>
                    <a:pt x="335" y="47"/>
                  </a:cubicBezTo>
                  <a:cubicBezTo>
                    <a:pt x="338" y="47"/>
                    <a:pt x="339" y="47"/>
                    <a:pt x="345" y="46"/>
                  </a:cubicBezTo>
                  <a:cubicBezTo>
                    <a:pt x="351" y="44"/>
                    <a:pt x="345" y="44"/>
                    <a:pt x="345" y="44"/>
                  </a:cubicBezTo>
                  <a:cubicBezTo>
                    <a:pt x="345" y="44"/>
                    <a:pt x="339" y="43"/>
                    <a:pt x="338" y="43"/>
                  </a:cubicBezTo>
                  <a:cubicBezTo>
                    <a:pt x="336" y="42"/>
                    <a:pt x="336" y="42"/>
                    <a:pt x="336" y="42"/>
                  </a:cubicBezTo>
                  <a:cubicBezTo>
                    <a:pt x="336" y="42"/>
                    <a:pt x="331" y="42"/>
                    <a:pt x="326" y="41"/>
                  </a:cubicBezTo>
                  <a:cubicBezTo>
                    <a:pt x="320" y="41"/>
                    <a:pt x="325" y="41"/>
                    <a:pt x="311" y="38"/>
                  </a:cubicBezTo>
                  <a:cubicBezTo>
                    <a:pt x="296" y="36"/>
                    <a:pt x="312" y="38"/>
                    <a:pt x="312" y="38"/>
                  </a:cubicBezTo>
                  <a:cubicBezTo>
                    <a:pt x="312" y="38"/>
                    <a:pt x="313" y="38"/>
                    <a:pt x="321" y="38"/>
                  </a:cubicBezTo>
                  <a:cubicBezTo>
                    <a:pt x="329" y="37"/>
                    <a:pt x="324" y="38"/>
                    <a:pt x="324" y="36"/>
                  </a:cubicBezTo>
                  <a:cubicBezTo>
                    <a:pt x="324" y="35"/>
                    <a:pt x="324" y="36"/>
                    <a:pt x="324" y="35"/>
                  </a:cubicBezTo>
                  <a:cubicBezTo>
                    <a:pt x="325" y="33"/>
                    <a:pt x="324" y="35"/>
                    <a:pt x="326" y="35"/>
                  </a:cubicBezTo>
                  <a:cubicBezTo>
                    <a:pt x="328" y="35"/>
                    <a:pt x="336" y="38"/>
                    <a:pt x="336" y="38"/>
                  </a:cubicBezTo>
                  <a:cubicBezTo>
                    <a:pt x="336" y="38"/>
                    <a:pt x="336" y="38"/>
                    <a:pt x="341" y="38"/>
                  </a:cubicBezTo>
                  <a:cubicBezTo>
                    <a:pt x="345" y="39"/>
                    <a:pt x="341" y="37"/>
                    <a:pt x="343" y="38"/>
                  </a:cubicBezTo>
                  <a:cubicBezTo>
                    <a:pt x="345" y="38"/>
                    <a:pt x="345" y="38"/>
                    <a:pt x="347" y="38"/>
                  </a:cubicBezTo>
                  <a:cubicBezTo>
                    <a:pt x="348" y="38"/>
                    <a:pt x="351" y="38"/>
                    <a:pt x="351" y="38"/>
                  </a:cubicBezTo>
                  <a:cubicBezTo>
                    <a:pt x="351" y="38"/>
                    <a:pt x="351" y="38"/>
                    <a:pt x="347" y="34"/>
                  </a:cubicBezTo>
                  <a:cubicBezTo>
                    <a:pt x="343" y="30"/>
                    <a:pt x="347" y="34"/>
                    <a:pt x="350" y="34"/>
                  </a:cubicBezTo>
                  <a:cubicBezTo>
                    <a:pt x="352" y="33"/>
                    <a:pt x="351" y="33"/>
                    <a:pt x="351" y="33"/>
                  </a:cubicBezTo>
                  <a:cubicBezTo>
                    <a:pt x="351" y="31"/>
                    <a:pt x="351" y="31"/>
                    <a:pt x="351" y="30"/>
                  </a:cubicBezTo>
                  <a:cubicBezTo>
                    <a:pt x="354" y="30"/>
                    <a:pt x="355" y="30"/>
                    <a:pt x="357" y="30"/>
                  </a:cubicBezTo>
                  <a:cubicBezTo>
                    <a:pt x="357" y="30"/>
                    <a:pt x="359" y="31"/>
                    <a:pt x="360" y="32"/>
                  </a:cubicBezTo>
                  <a:cubicBezTo>
                    <a:pt x="361" y="33"/>
                    <a:pt x="362" y="30"/>
                    <a:pt x="362" y="30"/>
                  </a:cubicBezTo>
                  <a:cubicBezTo>
                    <a:pt x="362" y="30"/>
                    <a:pt x="362" y="30"/>
                    <a:pt x="365" y="28"/>
                  </a:cubicBezTo>
                  <a:cubicBezTo>
                    <a:pt x="368" y="26"/>
                    <a:pt x="365" y="28"/>
                    <a:pt x="365" y="27"/>
                  </a:cubicBezTo>
                  <a:cubicBezTo>
                    <a:pt x="365" y="26"/>
                    <a:pt x="364" y="27"/>
                    <a:pt x="361" y="25"/>
                  </a:cubicBezTo>
                  <a:cubicBezTo>
                    <a:pt x="358" y="24"/>
                    <a:pt x="361" y="25"/>
                    <a:pt x="358" y="25"/>
                  </a:cubicBezTo>
                  <a:cubicBezTo>
                    <a:pt x="356" y="25"/>
                    <a:pt x="356" y="24"/>
                    <a:pt x="355" y="22"/>
                  </a:cubicBezTo>
                  <a:cubicBezTo>
                    <a:pt x="354" y="19"/>
                    <a:pt x="355" y="21"/>
                    <a:pt x="356" y="22"/>
                  </a:cubicBezTo>
                  <a:cubicBezTo>
                    <a:pt x="357" y="22"/>
                    <a:pt x="360" y="22"/>
                    <a:pt x="363" y="22"/>
                  </a:cubicBezTo>
                  <a:cubicBezTo>
                    <a:pt x="365" y="22"/>
                    <a:pt x="367" y="24"/>
                    <a:pt x="367" y="24"/>
                  </a:cubicBezTo>
                  <a:cubicBezTo>
                    <a:pt x="369" y="24"/>
                    <a:pt x="369" y="24"/>
                    <a:pt x="370" y="24"/>
                  </a:cubicBezTo>
                  <a:cubicBezTo>
                    <a:pt x="370" y="24"/>
                    <a:pt x="370" y="22"/>
                    <a:pt x="373" y="22"/>
                  </a:cubicBezTo>
                  <a:cubicBezTo>
                    <a:pt x="375" y="21"/>
                    <a:pt x="376" y="23"/>
                    <a:pt x="376" y="23"/>
                  </a:cubicBezTo>
                  <a:cubicBezTo>
                    <a:pt x="376" y="23"/>
                    <a:pt x="376" y="22"/>
                    <a:pt x="377" y="21"/>
                  </a:cubicBezTo>
                  <a:cubicBezTo>
                    <a:pt x="378" y="20"/>
                    <a:pt x="379" y="21"/>
                    <a:pt x="379" y="19"/>
                  </a:cubicBezTo>
                  <a:cubicBezTo>
                    <a:pt x="380" y="18"/>
                    <a:pt x="382" y="20"/>
                    <a:pt x="382" y="20"/>
                  </a:cubicBezTo>
                  <a:cubicBezTo>
                    <a:pt x="383" y="20"/>
                    <a:pt x="383" y="20"/>
                    <a:pt x="384" y="19"/>
                  </a:cubicBezTo>
                  <a:cubicBezTo>
                    <a:pt x="384" y="18"/>
                    <a:pt x="384" y="18"/>
                    <a:pt x="384" y="17"/>
                  </a:cubicBezTo>
                  <a:cubicBezTo>
                    <a:pt x="384" y="17"/>
                    <a:pt x="389" y="18"/>
                    <a:pt x="390" y="18"/>
                  </a:cubicBezTo>
                  <a:cubicBezTo>
                    <a:pt x="391" y="18"/>
                    <a:pt x="392" y="17"/>
                    <a:pt x="396" y="18"/>
                  </a:cubicBezTo>
                  <a:cubicBezTo>
                    <a:pt x="399" y="18"/>
                    <a:pt x="397" y="16"/>
                    <a:pt x="397" y="16"/>
                  </a:cubicBezTo>
                  <a:cubicBezTo>
                    <a:pt x="398" y="16"/>
                    <a:pt x="398" y="16"/>
                    <a:pt x="400" y="16"/>
                  </a:cubicBezTo>
                  <a:cubicBezTo>
                    <a:pt x="399" y="14"/>
                    <a:pt x="399" y="14"/>
                    <a:pt x="399" y="12"/>
                  </a:cubicBezTo>
                  <a:cubicBezTo>
                    <a:pt x="395" y="11"/>
                    <a:pt x="393" y="11"/>
                    <a:pt x="388" y="10"/>
                  </a:cubicBezTo>
                  <a:close/>
                  <a:moveTo>
                    <a:pt x="228" y="31"/>
                  </a:moveTo>
                  <a:cubicBezTo>
                    <a:pt x="227" y="32"/>
                    <a:pt x="226" y="33"/>
                    <a:pt x="225" y="34"/>
                  </a:cubicBezTo>
                  <a:cubicBezTo>
                    <a:pt x="223" y="35"/>
                    <a:pt x="223" y="36"/>
                    <a:pt x="221" y="37"/>
                  </a:cubicBezTo>
                  <a:cubicBezTo>
                    <a:pt x="220" y="38"/>
                    <a:pt x="219" y="38"/>
                    <a:pt x="218" y="39"/>
                  </a:cubicBezTo>
                  <a:cubicBezTo>
                    <a:pt x="220" y="39"/>
                    <a:pt x="221" y="39"/>
                    <a:pt x="222" y="40"/>
                  </a:cubicBezTo>
                  <a:cubicBezTo>
                    <a:pt x="222" y="40"/>
                    <a:pt x="222" y="40"/>
                    <a:pt x="223" y="39"/>
                  </a:cubicBezTo>
                  <a:cubicBezTo>
                    <a:pt x="225" y="39"/>
                    <a:pt x="227" y="39"/>
                    <a:pt x="230" y="37"/>
                  </a:cubicBezTo>
                  <a:cubicBezTo>
                    <a:pt x="234" y="35"/>
                    <a:pt x="230" y="37"/>
                    <a:pt x="230" y="34"/>
                  </a:cubicBezTo>
                  <a:cubicBezTo>
                    <a:pt x="230" y="32"/>
                    <a:pt x="230" y="34"/>
                    <a:pt x="232" y="32"/>
                  </a:cubicBezTo>
                  <a:cubicBezTo>
                    <a:pt x="235" y="30"/>
                    <a:pt x="236" y="29"/>
                    <a:pt x="236" y="29"/>
                  </a:cubicBezTo>
                  <a:cubicBezTo>
                    <a:pt x="233" y="30"/>
                    <a:pt x="231" y="31"/>
                    <a:pt x="228" y="31"/>
                  </a:cubicBezTo>
                  <a:close/>
                  <a:moveTo>
                    <a:pt x="284" y="26"/>
                  </a:moveTo>
                  <a:cubicBezTo>
                    <a:pt x="282" y="26"/>
                    <a:pt x="282" y="26"/>
                    <a:pt x="280" y="26"/>
                  </a:cubicBezTo>
                  <a:cubicBezTo>
                    <a:pt x="278" y="27"/>
                    <a:pt x="277" y="27"/>
                    <a:pt x="275" y="27"/>
                  </a:cubicBezTo>
                  <a:cubicBezTo>
                    <a:pt x="274" y="27"/>
                    <a:pt x="274" y="27"/>
                    <a:pt x="272" y="27"/>
                  </a:cubicBezTo>
                  <a:cubicBezTo>
                    <a:pt x="273" y="28"/>
                    <a:pt x="273" y="29"/>
                    <a:pt x="274" y="30"/>
                  </a:cubicBezTo>
                  <a:cubicBezTo>
                    <a:pt x="274" y="30"/>
                    <a:pt x="274" y="30"/>
                    <a:pt x="275" y="30"/>
                  </a:cubicBezTo>
                  <a:cubicBezTo>
                    <a:pt x="276" y="31"/>
                    <a:pt x="277" y="32"/>
                    <a:pt x="281" y="32"/>
                  </a:cubicBezTo>
                  <a:cubicBezTo>
                    <a:pt x="284" y="33"/>
                    <a:pt x="281" y="32"/>
                    <a:pt x="283" y="30"/>
                  </a:cubicBezTo>
                  <a:cubicBezTo>
                    <a:pt x="285" y="28"/>
                    <a:pt x="283" y="30"/>
                    <a:pt x="286" y="30"/>
                  </a:cubicBezTo>
                  <a:cubicBezTo>
                    <a:pt x="289" y="29"/>
                    <a:pt x="290" y="29"/>
                    <a:pt x="290" y="29"/>
                  </a:cubicBezTo>
                  <a:cubicBezTo>
                    <a:pt x="288" y="28"/>
                    <a:pt x="287" y="27"/>
                    <a:pt x="284" y="26"/>
                  </a:cubicBezTo>
                  <a:close/>
                  <a:moveTo>
                    <a:pt x="229" y="45"/>
                  </a:moveTo>
                  <a:cubicBezTo>
                    <a:pt x="228" y="46"/>
                    <a:pt x="227" y="47"/>
                    <a:pt x="226" y="49"/>
                  </a:cubicBezTo>
                  <a:cubicBezTo>
                    <a:pt x="226" y="50"/>
                    <a:pt x="227" y="51"/>
                    <a:pt x="227" y="52"/>
                  </a:cubicBezTo>
                  <a:cubicBezTo>
                    <a:pt x="227" y="52"/>
                    <a:pt x="227" y="52"/>
                    <a:pt x="230" y="51"/>
                  </a:cubicBezTo>
                  <a:cubicBezTo>
                    <a:pt x="233" y="51"/>
                    <a:pt x="233" y="51"/>
                    <a:pt x="235" y="51"/>
                  </a:cubicBezTo>
                  <a:cubicBezTo>
                    <a:pt x="236" y="50"/>
                    <a:pt x="239" y="51"/>
                    <a:pt x="242" y="50"/>
                  </a:cubicBezTo>
                  <a:cubicBezTo>
                    <a:pt x="245" y="49"/>
                    <a:pt x="244" y="48"/>
                    <a:pt x="244" y="48"/>
                  </a:cubicBezTo>
                  <a:cubicBezTo>
                    <a:pt x="244" y="48"/>
                    <a:pt x="244" y="48"/>
                    <a:pt x="245" y="46"/>
                  </a:cubicBezTo>
                  <a:cubicBezTo>
                    <a:pt x="247" y="44"/>
                    <a:pt x="245" y="46"/>
                    <a:pt x="248" y="42"/>
                  </a:cubicBezTo>
                  <a:cubicBezTo>
                    <a:pt x="252" y="38"/>
                    <a:pt x="246" y="42"/>
                    <a:pt x="246" y="42"/>
                  </a:cubicBezTo>
                  <a:cubicBezTo>
                    <a:pt x="246" y="42"/>
                    <a:pt x="243" y="43"/>
                    <a:pt x="243" y="43"/>
                  </a:cubicBezTo>
                  <a:cubicBezTo>
                    <a:pt x="244" y="42"/>
                    <a:pt x="241" y="43"/>
                    <a:pt x="241" y="43"/>
                  </a:cubicBezTo>
                  <a:cubicBezTo>
                    <a:pt x="239" y="43"/>
                    <a:pt x="238" y="43"/>
                    <a:pt x="236" y="42"/>
                  </a:cubicBezTo>
                  <a:cubicBezTo>
                    <a:pt x="236" y="41"/>
                    <a:pt x="235" y="41"/>
                    <a:pt x="235" y="40"/>
                  </a:cubicBezTo>
                  <a:cubicBezTo>
                    <a:pt x="233" y="42"/>
                    <a:pt x="231" y="43"/>
                    <a:pt x="229" y="45"/>
                  </a:cubicBezTo>
                  <a:close/>
                  <a:moveTo>
                    <a:pt x="272" y="37"/>
                  </a:moveTo>
                  <a:cubicBezTo>
                    <a:pt x="269" y="37"/>
                    <a:pt x="268" y="37"/>
                    <a:pt x="266" y="37"/>
                  </a:cubicBezTo>
                  <a:cubicBezTo>
                    <a:pt x="265" y="38"/>
                    <a:pt x="264" y="38"/>
                    <a:pt x="263" y="39"/>
                  </a:cubicBezTo>
                  <a:cubicBezTo>
                    <a:pt x="263" y="39"/>
                    <a:pt x="262" y="39"/>
                    <a:pt x="263" y="41"/>
                  </a:cubicBezTo>
                  <a:cubicBezTo>
                    <a:pt x="264" y="43"/>
                    <a:pt x="264" y="43"/>
                    <a:pt x="265" y="44"/>
                  </a:cubicBezTo>
                  <a:cubicBezTo>
                    <a:pt x="265" y="45"/>
                    <a:pt x="265" y="47"/>
                    <a:pt x="266" y="49"/>
                  </a:cubicBezTo>
                  <a:cubicBezTo>
                    <a:pt x="268" y="51"/>
                    <a:pt x="270" y="49"/>
                    <a:pt x="270" y="49"/>
                  </a:cubicBezTo>
                  <a:cubicBezTo>
                    <a:pt x="270" y="49"/>
                    <a:pt x="270" y="49"/>
                    <a:pt x="272" y="49"/>
                  </a:cubicBezTo>
                  <a:cubicBezTo>
                    <a:pt x="275" y="49"/>
                    <a:pt x="272" y="49"/>
                    <a:pt x="278" y="50"/>
                  </a:cubicBezTo>
                  <a:cubicBezTo>
                    <a:pt x="284" y="51"/>
                    <a:pt x="277" y="49"/>
                    <a:pt x="277" y="49"/>
                  </a:cubicBezTo>
                  <a:cubicBezTo>
                    <a:pt x="277" y="49"/>
                    <a:pt x="275" y="46"/>
                    <a:pt x="276" y="46"/>
                  </a:cubicBezTo>
                  <a:cubicBezTo>
                    <a:pt x="277" y="46"/>
                    <a:pt x="276" y="44"/>
                    <a:pt x="276" y="44"/>
                  </a:cubicBezTo>
                  <a:cubicBezTo>
                    <a:pt x="276" y="43"/>
                    <a:pt x="276" y="42"/>
                    <a:pt x="275" y="41"/>
                  </a:cubicBezTo>
                  <a:cubicBezTo>
                    <a:pt x="277" y="40"/>
                    <a:pt x="277" y="40"/>
                    <a:pt x="279" y="39"/>
                  </a:cubicBezTo>
                  <a:cubicBezTo>
                    <a:pt x="276" y="38"/>
                    <a:pt x="274" y="37"/>
                    <a:pt x="272" y="37"/>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39" name="Freeform 63">
              <a:extLst>
                <a:ext uri="{FF2B5EF4-FFF2-40B4-BE49-F238E27FC236}">
                  <a16:creationId xmlns:a16="http://schemas.microsoft.com/office/drawing/2014/main" id="{75EF7022-DFAD-4DBC-914C-5EAE5B396C31}"/>
                </a:ext>
              </a:extLst>
            </p:cNvPr>
            <p:cNvSpPr>
              <a:spLocks noEditPoints="1"/>
            </p:cNvSpPr>
            <p:nvPr/>
          </p:nvSpPr>
          <p:spPr bwMode="auto">
            <a:xfrm>
              <a:off x="4927768" y="2997905"/>
              <a:ext cx="1001281" cy="1067577"/>
            </a:xfrm>
            <a:custGeom>
              <a:avLst/>
              <a:gdLst>
                <a:gd name="T0" fmla="*/ 46583 w 558"/>
                <a:gd name="T1" fmla="*/ 43187 h 595"/>
                <a:gd name="T2" fmla="*/ 6113 w 558"/>
                <a:gd name="T3" fmla="*/ 60434 h 595"/>
                <a:gd name="T4" fmla="*/ 7526 w 558"/>
                <a:gd name="T5" fmla="*/ 65789 h 595"/>
                <a:gd name="T6" fmla="*/ 9086 w 558"/>
                <a:gd name="T7" fmla="*/ 71188 h 595"/>
                <a:gd name="T8" fmla="*/ 22664 w 558"/>
                <a:gd name="T9" fmla="*/ 66158 h 595"/>
                <a:gd name="T10" fmla="*/ 45394 w 558"/>
                <a:gd name="T11" fmla="*/ 64919 h 595"/>
                <a:gd name="T12" fmla="*/ 56887 w 558"/>
                <a:gd name="T13" fmla="*/ 73679 h 595"/>
                <a:gd name="T14" fmla="*/ 63475 w 558"/>
                <a:gd name="T15" fmla="*/ 99897 h 595"/>
                <a:gd name="T16" fmla="*/ 85321 w 558"/>
                <a:gd name="T17" fmla="*/ 115613 h 595"/>
                <a:gd name="T18" fmla="*/ 131883 w 558"/>
                <a:gd name="T19" fmla="*/ 146382 h 595"/>
                <a:gd name="T20" fmla="*/ 130307 w 558"/>
                <a:gd name="T21" fmla="*/ 129517 h 595"/>
                <a:gd name="T22" fmla="*/ 131883 w 558"/>
                <a:gd name="T23" fmla="*/ 111405 h 595"/>
                <a:gd name="T24" fmla="*/ 150546 w 558"/>
                <a:gd name="T25" fmla="*/ 95941 h 595"/>
                <a:gd name="T26" fmla="*/ 181393 w 558"/>
                <a:gd name="T27" fmla="*/ 79419 h 595"/>
                <a:gd name="T28" fmla="*/ 167437 w 558"/>
                <a:gd name="T29" fmla="*/ 54309 h 595"/>
                <a:gd name="T30" fmla="*/ 145182 w 558"/>
                <a:gd name="T31" fmla="*/ 68218 h 595"/>
                <a:gd name="T32" fmla="*/ 140968 w 558"/>
                <a:gd name="T33" fmla="*/ 37792 h 595"/>
                <a:gd name="T34" fmla="*/ 117578 w 558"/>
                <a:gd name="T35" fmla="*/ 34491 h 595"/>
                <a:gd name="T36" fmla="*/ 77488 w 558"/>
                <a:gd name="T37" fmla="*/ 37076 h 595"/>
                <a:gd name="T38" fmla="*/ 99788 w 558"/>
                <a:gd name="T39" fmla="*/ 25944 h 595"/>
                <a:gd name="T40" fmla="*/ 88255 w 558"/>
                <a:gd name="T41" fmla="*/ 26312 h 595"/>
                <a:gd name="T42" fmla="*/ 82891 w 558"/>
                <a:gd name="T43" fmla="*/ 32553 h 595"/>
                <a:gd name="T44" fmla="*/ 129435 w 558"/>
                <a:gd name="T45" fmla="*/ 21733 h 595"/>
                <a:gd name="T46" fmla="*/ 154545 w 558"/>
                <a:gd name="T47" fmla="*/ 36261 h 595"/>
                <a:gd name="T48" fmla="*/ 162944 w 558"/>
                <a:gd name="T49" fmla="*/ 46485 h 595"/>
                <a:gd name="T50" fmla="*/ 166934 w 558"/>
                <a:gd name="T51" fmla="*/ 37792 h 595"/>
                <a:gd name="T52" fmla="*/ 145182 w 558"/>
                <a:gd name="T53" fmla="*/ 21454 h 595"/>
                <a:gd name="T54" fmla="*/ 152987 w 558"/>
                <a:gd name="T55" fmla="*/ 1557 h 595"/>
                <a:gd name="T56" fmla="*/ 132408 w 558"/>
                <a:gd name="T57" fmla="*/ 872 h 595"/>
                <a:gd name="T58" fmla="*/ 135710 w 558"/>
                <a:gd name="T59" fmla="*/ 15187 h 595"/>
                <a:gd name="T60" fmla="*/ 155942 w 558"/>
                <a:gd name="T61" fmla="*/ 7800 h 595"/>
                <a:gd name="T62" fmla="*/ 174091 w 558"/>
                <a:gd name="T63" fmla="*/ 8169 h 595"/>
                <a:gd name="T64" fmla="*/ 161693 w 558"/>
                <a:gd name="T65" fmla="*/ 15187 h 595"/>
                <a:gd name="T66" fmla="*/ 178082 w 558"/>
                <a:gd name="T67" fmla="*/ 25575 h 595"/>
                <a:gd name="T68" fmla="*/ 182641 w 558"/>
                <a:gd name="T69" fmla="*/ 34106 h 595"/>
                <a:gd name="T70" fmla="*/ 186362 w 558"/>
                <a:gd name="T71" fmla="*/ 39505 h 595"/>
                <a:gd name="T72" fmla="*/ 196219 w 558"/>
                <a:gd name="T73" fmla="*/ 54309 h 595"/>
                <a:gd name="T74" fmla="*/ 207745 w 558"/>
                <a:gd name="T75" fmla="*/ 54309 h 595"/>
                <a:gd name="T76" fmla="*/ 219765 w 558"/>
                <a:gd name="T77" fmla="*/ 48043 h 595"/>
                <a:gd name="T78" fmla="*/ 225904 w 558"/>
                <a:gd name="T79" fmla="*/ 45247 h 595"/>
                <a:gd name="T80" fmla="*/ 224731 w 558"/>
                <a:gd name="T81" fmla="*/ 38702 h 595"/>
                <a:gd name="T82" fmla="*/ 225535 w 558"/>
                <a:gd name="T83" fmla="*/ 35887 h 595"/>
                <a:gd name="T84" fmla="*/ 214891 w 558"/>
                <a:gd name="T85" fmla="*/ 27473 h 595"/>
                <a:gd name="T86" fmla="*/ 192917 w 558"/>
                <a:gd name="T87" fmla="*/ 14433 h 595"/>
                <a:gd name="T88" fmla="*/ 188038 w 558"/>
                <a:gd name="T89" fmla="*/ 14802 h 595"/>
                <a:gd name="T90" fmla="*/ 163632 w 558"/>
                <a:gd name="T91" fmla="*/ 141897 h 595"/>
                <a:gd name="T92" fmla="*/ 149673 w 558"/>
                <a:gd name="T93" fmla="*/ 151848 h 595"/>
                <a:gd name="T94" fmla="*/ 146333 w 558"/>
                <a:gd name="T95" fmla="*/ 174765 h 595"/>
                <a:gd name="T96" fmla="*/ 159998 w 558"/>
                <a:gd name="T97" fmla="*/ 197464 h 595"/>
                <a:gd name="T98" fmla="*/ 152987 w 558"/>
                <a:gd name="T99" fmla="*/ 218821 h 595"/>
                <a:gd name="T100" fmla="*/ 148116 w 558"/>
                <a:gd name="T101" fmla="*/ 238219 h 595"/>
                <a:gd name="T102" fmla="*/ 160821 w 558"/>
                <a:gd name="T103" fmla="*/ 233630 h 595"/>
                <a:gd name="T104" fmla="*/ 178951 w 558"/>
                <a:gd name="T105" fmla="*/ 213081 h 595"/>
                <a:gd name="T106" fmla="*/ 198001 w 558"/>
                <a:gd name="T107" fmla="*/ 193409 h 595"/>
                <a:gd name="T108" fmla="*/ 226792 w 558"/>
                <a:gd name="T109" fmla="*/ 165027 h 595"/>
                <a:gd name="T110" fmla="*/ 202504 w 558"/>
                <a:gd name="T111" fmla="*/ 157890 h 595"/>
                <a:gd name="T112" fmla="*/ 159998 w 558"/>
                <a:gd name="T113" fmla="*/ 4211 h 595"/>
                <a:gd name="T114" fmla="*/ 126132 w 558"/>
                <a:gd name="T115" fmla="*/ 2061 h 595"/>
                <a:gd name="T116" fmla="*/ 122452 w 558"/>
                <a:gd name="T117" fmla="*/ 17243 h 595"/>
                <a:gd name="T118" fmla="*/ 138152 w 558"/>
                <a:gd name="T119" fmla="*/ 15690 h 595"/>
                <a:gd name="T120" fmla="*/ 160502 w 558"/>
                <a:gd name="T121" fmla="*/ 7510 h 595"/>
                <a:gd name="T122" fmla="*/ 93999 w 558"/>
                <a:gd name="T123" fmla="*/ 18432 h 595"/>
                <a:gd name="T124" fmla="*/ 114618 w 558"/>
                <a:gd name="T125" fmla="*/ 15993 h 595"/>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58" h="595">
                  <a:moveTo>
                    <a:pt x="166" y="82"/>
                  </a:moveTo>
                  <a:cubicBezTo>
                    <a:pt x="166" y="82"/>
                    <a:pt x="166" y="82"/>
                    <a:pt x="166" y="82"/>
                  </a:cubicBezTo>
                  <a:moveTo>
                    <a:pt x="168" y="91"/>
                  </a:moveTo>
                  <a:cubicBezTo>
                    <a:pt x="166" y="92"/>
                    <a:pt x="165" y="92"/>
                    <a:pt x="163" y="93"/>
                  </a:cubicBezTo>
                  <a:cubicBezTo>
                    <a:pt x="163" y="92"/>
                    <a:pt x="163" y="91"/>
                    <a:pt x="163" y="90"/>
                  </a:cubicBezTo>
                  <a:cubicBezTo>
                    <a:pt x="162" y="90"/>
                    <a:pt x="162" y="90"/>
                    <a:pt x="161" y="90"/>
                  </a:cubicBezTo>
                  <a:cubicBezTo>
                    <a:pt x="161" y="90"/>
                    <a:pt x="161" y="90"/>
                    <a:pt x="161" y="90"/>
                  </a:cubicBezTo>
                  <a:cubicBezTo>
                    <a:pt x="160" y="90"/>
                    <a:pt x="160" y="90"/>
                    <a:pt x="159" y="90"/>
                  </a:cubicBezTo>
                  <a:cubicBezTo>
                    <a:pt x="159" y="90"/>
                    <a:pt x="159" y="89"/>
                    <a:pt x="160" y="88"/>
                  </a:cubicBezTo>
                  <a:cubicBezTo>
                    <a:pt x="159" y="88"/>
                    <a:pt x="158" y="88"/>
                    <a:pt x="156" y="89"/>
                  </a:cubicBezTo>
                  <a:cubicBezTo>
                    <a:pt x="156" y="88"/>
                    <a:pt x="155" y="87"/>
                    <a:pt x="155" y="86"/>
                  </a:cubicBezTo>
                  <a:cubicBezTo>
                    <a:pt x="153" y="87"/>
                    <a:pt x="153" y="87"/>
                    <a:pt x="151" y="87"/>
                  </a:cubicBezTo>
                  <a:cubicBezTo>
                    <a:pt x="151" y="88"/>
                    <a:pt x="150" y="88"/>
                    <a:pt x="150" y="89"/>
                  </a:cubicBezTo>
                  <a:cubicBezTo>
                    <a:pt x="149" y="90"/>
                    <a:pt x="149" y="90"/>
                    <a:pt x="149" y="91"/>
                  </a:cubicBezTo>
                  <a:cubicBezTo>
                    <a:pt x="148" y="92"/>
                    <a:pt x="148" y="92"/>
                    <a:pt x="148" y="92"/>
                  </a:cubicBezTo>
                  <a:cubicBezTo>
                    <a:pt x="146" y="93"/>
                    <a:pt x="146" y="93"/>
                    <a:pt x="144" y="94"/>
                  </a:cubicBezTo>
                  <a:cubicBezTo>
                    <a:pt x="144" y="93"/>
                    <a:pt x="144" y="93"/>
                    <a:pt x="144" y="93"/>
                  </a:cubicBezTo>
                  <a:cubicBezTo>
                    <a:pt x="144" y="92"/>
                    <a:pt x="144" y="92"/>
                    <a:pt x="143" y="92"/>
                  </a:cubicBezTo>
                  <a:cubicBezTo>
                    <a:pt x="142" y="92"/>
                    <a:pt x="141" y="93"/>
                    <a:pt x="140" y="93"/>
                  </a:cubicBezTo>
                  <a:cubicBezTo>
                    <a:pt x="139" y="94"/>
                    <a:pt x="138" y="95"/>
                    <a:pt x="137" y="96"/>
                  </a:cubicBezTo>
                  <a:cubicBezTo>
                    <a:pt x="135" y="97"/>
                    <a:pt x="134" y="97"/>
                    <a:pt x="133" y="97"/>
                  </a:cubicBezTo>
                  <a:cubicBezTo>
                    <a:pt x="132" y="98"/>
                    <a:pt x="131" y="98"/>
                    <a:pt x="131" y="99"/>
                  </a:cubicBezTo>
                  <a:cubicBezTo>
                    <a:pt x="129" y="100"/>
                    <a:pt x="128" y="100"/>
                    <a:pt x="127" y="101"/>
                  </a:cubicBezTo>
                  <a:cubicBezTo>
                    <a:pt x="125" y="102"/>
                    <a:pt x="124" y="102"/>
                    <a:pt x="122" y="103"/>
                  </a:cubicBezTo>
                  <a:cubicBezTo>
                    <a:pt x="122" y="104"/>
                    <a:pt x="121" y="104"/>
                    <a:pt x="120" y="105"/>
                  </a:cubicBezTo>
                  <a:cubicBezTo>
                    <a:pt x="119" y="105"/>
                    <a:pt x="118" y="106"/>
                    <a:pt x="117" y="106"/>
                  </a:cubicBezTo>
                  <a:cubicBezTo>
                    <a:pt x="117" y="105"/>
                    <a:pt x="117" y="105"/>
                    <a:pt x="117" y="104"/>
                  </a:cubicBezTo>
                  <a:cubicBezTo>
                    <a:pt x="116" y="104"/>
                    <a:pt x="115" y="104"/>
                    <a:pt x="113" y="105"/>
                  </a:cubicBezTo>
                  <a:cubicBezTo>
                    <a:pt x="112" y="105"/>
                    <a:pt x="111" y="105"/>
                    <a:pt x="110" y="105"/>
                  </a:cubicBezTo>
                  <a:cubicBezTo>
                    <a:pt x="108" y="105"/>
                    <a:pt x="108" y="105"/>
                    <a:pt x="107" y="104"/>
                  </a:cubicBezTo>
                  <a:cubicBezTo>
                    <a:pt x="104" y="105"/>
                    <a:pt x="102" y="106"/>
                    <a:pt x="100" y="107"/>
                  </a:cubicBezTo>
                  <a:cubicBezTo>
                    <a:pt x="96" y="107"/>
                    <a:pt x="95" y="108"/>
                    <a:pt x="91" y="108"/>
                  </a:cubicBezTo>
                  <a:cubicBezTo>
                    <a:pt x="90" y="109"/>
                    <a:pt x="89" y="109"/>
                    <a:pt x="87" y="109"/>
                  </a:cubicBezTo>
                  <a:cubicBezTo>
                    <a:pt x="86" y="110"/>
                    <a:pt x="85" y="110"/>
                    <a:pt x="84" y="110"/>
                  </a:cubicBezTo>
                  <a:cubicBezTo>
                    <a:pt x="83" y="111"/>
                    <a:pt x="82" y="112"/>
                    <a:pt x="81" y="113"/>
                  </a:cubicBezTo>
                  <a:cubicBezTo>
                    <a:pt x="80" y="113"/>
                    <a:pt x="79" y="113"/>
                    <a:pt x="78" y="113"/>
                  </a:cubicBezTo>
                  <a:cubicBezTo>
                    <a:pt x="78" y="113"/>
                    <a:pt x="78" y="113"/>
                    <a:pt x="77" y="113"/>
                  </a:cubicBezTo>
                  <a:cubicBezTo>
                    <a:pt x="76" y="113"/>
                    <a:pt x="75" y="113"/>
                    <a:pt x="74" y="114"/>
                  </a:cubicBezTo>
                  <a:cubicBezTo>
                    <a:pt x="73" y="115"/>
                    <a:pt x="72" y="115"/>
                    <a:pt x="71" y="116"/>
                  </a:cubicBezTo>
                  <a:cubicBezTo>
                    <a:pt x="70" y="116"/>
                    <a:pt x="70" y="115"/>
                    <a:pt x="69" y="115"/>
                  </a:cubicBezTo>
                  <a:cubicBezTo>
                    <a:pt x="67" y="116"/>
                    <a:pt x="66" y="116"/>
                    <a:pt x="64" y="117"/>
                  </a:cubicBezTo>
                  <a:cubicBezTo>
                    <a:pt x="63" y="118"/>
                    <a:pt x="62" y="118"/>
                    <a:pt x="60" y="119"/>
                  </a:cubicBezTo>
                  <a:cubicBezTo>
                    <a:pt x="60" y="119"/>
                    <a:pt x="60" y="118"/>
                    <a:pt x="59" y="118"/>
                  </a:cubicBezTo>
                  <a:cubicBezTo>
                    <a:pt x="57" y="119"/>
                    <a:pt x="56" y="120"/>
                    <a:pt x="54" y="121"/>
                  </a:cubicBezTo>
                  <a:cubicBezTo>
                    <a:pt x="53" y="121"/>
                    <a:pt x="52" y="121"/>
                    <a:pt x="51" y="120"/>
                  </a:cubicBezTo>
                  <a:cubicBezTo>
                    <a:pt x="50" y="121"/>
                    <a:pt x="50" y="122"/>
                    <a:pt x="49" y="122"/>
                  </a:cubicBezTo>
                  <a:cubicBezTo>
                    <a:pt x="47" y="124"/>
                    <a:pt x="46" y="124"/>
                    <a:pt x="43" y="126"/>
                  </a:cubicBezTo>
                  <a:cubicBezTo>
                    <a:pt x="43" y="126"/>
                    <a:pt x="42" y="126"/>
                    <a:pt x="41" y="127"/>
                  </a:cubicBezTo>
                  <a:cubicBezTo>
                    <a:pt x="39" y="128"/>
                    <a:pt x="38" y="129"/>
                    <a:pt x="36" y="131"/>
                  </a:cubicBezTo>
                  <a:cubicBezTo>
                    <a:pt x="35" y="131"/>
                    <a:pt x="34" y="132"/>
                    <a:pt x="33" y="132"/>
                  </a:cubicBezTo>
                  <a:cubicBezTo>
                    <a:pt x="32" y="133"/>
                    <a:pt x="32" y="133"/>
                    <a:pt x="31" y="134"/>
                  </a:cubicBezTo>
                  <a:cubicBezTo>
                    <a:pt x="31" y="135"/>
                    <a:pt x="30" y="135"/>
                    <a:pt x="30" y="135"/>
                  </a:cubicBezTo>
                  <a:cubicBezTo>
                    <a:pt x="28" y="137"/>
                    <a:pt x="28" y="137"/>
                    <a:pt x="26" y="139"/>
                  </a:cubicBezTo>
                  <a:cubicBezTo>
                    <a:pt x="23" y="141"/>
                    <a:pt x="22" y="141"/>
                    <a:pt x="20" y="143"/>
                  </a:cubicBezTo>
                  <a:cubicBezTo>
                    <a:pt x="19" y="144"/>
                    <a:pt x="18" y="144"/>
                    <a:pt x="16" y="145"/>
                  </a:cubicBezTo>
                  <a:cubicBezTo>
                    <a:pt x="16" y="146"/>
                    <a:pt x="16" y="146"/>
                    <a:pt x="15" y="147"/>
                  </a:cubicBezTo>
                  <a:cubicBezTo>
                    <a:pt x="16" y="147"/>
                    <a:pt x="17" y="147"/>
                    <a:pt x="17" y="147"/>
                  </a:cubicBezTo>
                  <a:cubicBezTo>
                    <a:pt x="18" y="147"/>
                    <a:pt x="18" y="148"/>
                    <a:pt x="18" y="148"/>
                  </a:cubicBezTo>
                  <a:cubicBezTo>
                    <a:pt x="17" y="149"/>
                    <a:pt x="17" y="149"/>
                    <a:pt x="17" y="149"/>
                  </a:cubicBezTo>
                  <a:cubicBezTo>
                    <a:pt x="18" y="149"/>
                    <a:pt x="19" y="149"/>
                    <a:pt x="20" y="148"/>
                  </a:cubicBezTo>
                  <a:cubicBezTo>
                    <a:pt x="22" y="147"/>
                    <a:pt x="23" y="147"/>
                    <a:pt x="25" y="146"/>
                  </a:cubicBezTo>
                  <a:cubicBezTo>
                    <a:pt x="26" y="147"/>
                    <a:pt x="26" y="147"/>
                    <a:pt x="26" y="147"/>
                  </a:cubicBezTo>
                  <a:cubicBezTo>
                    <a:pt x="25" y="148"/>
                    <a:pt x="25" y="149"/>
                    <a:pt x="24" y="150"/>
                  </a:cubicBezTo>
                  <a:cubicBezTo>
                    <a:pt x="22" y="150"/>
                    <a:pt x="22" y="150"/>
                    <a:pt x="20" y="151"/>
                  </a:cubicBezTo>
                  <a:cubicBezTo>
                    <a:pt x="19" y="151"/>
                    <a:pt x="19" y="151"/>
                    <a:pt x="19" y="150"/>
                  </a:cubicBezTo>
                  <a:cubicBezTo>
                    <a:pt x="18" y="151"/>
                    <a:pt x="17" y="151"/>
                    <a:pt x="16" y="151"/>
                  </a:cubicBezTo>
                  <a:cubicBezTo>
                    <a:pt x="15" y="152"/>
                    <a:pt x="14" y="152"/>
                    <a:pt x="12" y="153"/>
                  </a:cubicBezTo>
                  <a:cubicBezTo>
                    <a:pt x="11" y="155"/>
                    <a:pt x="10" y="155"/>
                    <a:pt x="9" y="156"/>
                  </a:cubicBezTo>
                  <a:cubicBezTo>
                    <a:pt x="8" y="157"/>
                    <a:pt x="8" y="157"/>
                    <a:pt x="7" y="157"/>
                  </a:cubicBezTo>
                  <a:cubicBezTo>
                    <a:pt x="5" y="158"/>
                    <a:pt x="5" y="159"/>
                    <a:pt x="3" y="159"/>
                  </a:cubicBezTo>
                  <a:cubicBezTo>
                    <a:pt x="3" y="160"/>
                    <a:pt x="3" y="160"/>
                    <a:pt x="3" y="160"/>
                  </a:cubicBezTo>
                  <a:cubicBezTo>
                    <a:pt x="4" y="160"/>
                    <a:pt x="4" y="160"/>
                    <a:pt x="5" y="160"/>
                  </a:cubicBezTo>
                  <a:cubicBezTo>
                    <a:pt x="6" y="160"/>
                    <a:pt x="6" y="160"/>
                    <a:pt x="6" y="161"/>
                  </a:cubicBezTo>
                  <a:cubicBezTo>
                    <a:pt x="6" y="161"/>
                    <a:pt x="5" y="162"/>
                    <a:pt x="5" y="162"/>
                  </a:cubicBezTo>
                  <a:cubicBezTo>
                    <a:pt x="6" y="162"/>
                    <a:pt x="7" y="161"/>
                    <a:pt x="9" y="161"/>
                  </a:cubicBezTo>
                  <a:cubicBezTo>
                    <a:pt x="11" y="160"/>
                    <a:pt x="12" y="159"/>
                    <a:pt x="15" y="158"/>
                  </a:cubicBezTo>
                  <a:cubicBezTo>
                    <a:pt x="15" y="158"/>
                    <a:pt x="15" y="158"/>
                    <a:pt x="16" y="158"/>
                  </a:cubicBezTo>
                  <a:cubicBezTo>
                    <a:pt x="17" y="158"/>
                    <a:pt x="17" y="157"/>
                    <a:pt x="18" y="156"/>
                  </a:cubicBezTo>
                  <a:cubicBezTo>
                    <a:pt x="20" y="155"/>
                    <a:pt x="21" y="155"/>
                    <a:pt x="23" y="154"/>
                  </a:cubicBezTo>
                  <a:cubicBezTo>
                    <a:pt x="23" y="154"/>
                    <a:pt x="23" y="154"/>
                    <a:pt x="23" y="155"/>
                  </a:cubicBezTo>
                  <a:cubicBezTo>
                    <a:pt x="22" y="156"/>
                    <a:pt x="21" y="157"/>
                    <a:pt x="20" y="158"/>
                  </a:cubicBezTo>
                  <a:cubicBezTo>
                    <a:pt x="21" y="158"/>
                    <a:pt x="21" y="158"/>
                    <a:pt x="22" y="158"/>
                  </a:cubicBezTo>
                  <a:cubicBezTo>
                    <a:pt x="21" y="158"/>
                    <a:pt x="21" y="159"/>
                    <a:pt x="20" y="159"/>
                  </a:cubicBezTo>
                  <a:cubicBezTo>
                    <a:pt x="19" y="159"/>
                    <a:pt x="18" y="160"/>
                    <a:pt x="18" y="160"/>
                  </a:cubicBezTo>
                  <a:cubicBezTo>
                    <a:pt x="17" y="161"/>
                    <a:pt x="17" y="161"/>
                    <a:pt x="16" y="161"/>
                  </a:cubicBezTo>
                  <a:cubicBezTo>
                    <a:pt x="15" y="162"/>
                    <a:pt x="14" y="162"/>
                    <a:pt x="13" y="163"/>
                  </a:cubicBezTo>
                  <a:cubicBezTo>
                    <a:pt x="12" y="163"/>
                    <a:pt x="12" y="163"/>
                    <a:pt x="12" y="162"/>
                  </a:cubicBezTo>
                  <a:cubicBezTo>
                    <a:pt x="11" y="162"/>
                    <a:pt x="11" y="162"/>
                    <a:pt x="11" y="163"/>
                  </a:cubicBezTo>
                  <a:cubicBezTo>
                    <a:pt x="10" y="163"/>
                    <a:pt x="10" y="163"/>
                    <a:pt x="10" y="164"/>
                  </a:cubicBezTo>
                  <a:cubicBezTo>
                    <a:pt x="9" y="165"/>
                    <a:pt x="9" y="165"/>
                    <a:pt x="8" y="165"/>
                  </a:cubicBezTo>
                  <a:cubicBezTo>
                    <a:pt x="8" y="166"/>
                    <a:pt x="7" y="166"/>
                    <a:pt x="7" y="166"/>
                  </a:cubicBezTo>
                  <a:cubicBezTo>
                    <a:pt x="7" y="166"/>
                    <a:pt x="7" y="166"/>
                    <a:pt x="8" y="167"/>
                  </a:cubicBezTo>
                  <a:cubicBezTo>
                    <a:pt x="7" y="167"/>
                    <a:pt x="7" y="168"/>
                    <a:pt x="6" y="168"/>
                  </a:cubicBezTo>
                  <a:cubicBezTo>
                    <a:pt x="5" y="168"/>
                    <a:pt x="5" y="168"/>
                    <a:pt x="5" y="169"/>
                  </a:cubicBezTo>
                  <a:cubicBezTo>
                    <a:pt x="4" y="169"/>
                    <a:pt x="4" y="169"/>
                    <a:pt x="3" y="170"/>
                  </a:cubicBezTo>
                  <a:cubicBezTo>
                    <a:pt x="3" y="170"/>
                    <a:pt x="3" y="170"/>
                    <a:pt x="2" y="171"/>
                  </a:cubicBezTo>
                  <a:cubicBezTo>
                    <a:pt x="1" y="171"/>
                    <a:pt x="1" y="172"/>
                    <a:pt x="0" y="172"/>
                  </a:cubicBezTo>
                  <a:cubicBezTo>
                    <a:pt x="0" y="172"/>
                    <a:pt x="0" y="172"/>
                    <a:pt x="1" y="173"/>
                  </a:cubicBezTo>
                  <a:cubicBezTo>
                    <a:pt x="1" y="173"/>
                    <a:pt x="1" y="173"/>
                    <a:pt x="1" y="173"/>
                  </a:cubicBezTo>
                  <a:cubicBezTo>
                    <a:pt x="1" y="173"/>
                    <a:pt x="2" y="173"/>
                    <a:pt x="2" y="173"/>
                  </a:cubicBezTo>
                  <a:cubicBezTo>
                    <a:pt x="2" y="173"/>
                    <a:pt x="4" y="172"/>
                    <a:pt x="4" y="173"/>
                  </a:cubicBezTo>
                  <a:cubicBezTo>
                    <a:pt x="4" y="173"/>
                    <a:pt x="3" y="174"/>
                    <a:pt x="3" y="174"/>
                  </a:cubicBezTo>
                  <a:cubicBezTo>
                    <a:pt x="3" y="174"/>
                    <a:pt x="3" y="174"/>
                    <a:pt x="4" y="175"/>
                  </a:cubicBezTo>
                  <a:cubicBezTo>
                    <a:pt x="4" y="175"/>
                    <a:pt x="4" y="174"/>
                    <a:pt x="4" y="175"/>
                  </a:cubicBezTo>
                  <a:cubicBezTo>
                    <a:pt x="4" y="176"/>
                    <a:pt x="5" y="176"/>
                    <a:pt x="5" y="176"/>
                  </a:cubicBezTo>
                  <a:cubicBezTo>
                    <a:pt x="5" y="176"/>
                    <a:pt x="6" y="176"/>
                    <a:pt x="6" y="176"/>
                  </a:cubicBezTo>
                  <a:cubicBezTo>
                    <a:pt x="7" y="175"/>
                    <a:pt x="8" y="175"/>
                    <a:pt x="9" y="175"/>
                  </a:cubicBezTo>
                  <a:cubicBezTo>
                    <a:pt x="10" y="174"/>
                    <a:pt x="11" y="174"/>
                    <a:pt x="12" y="173"/>
                  </a:cubicBezTo>
                  <a:cubicBezTo>
                    <a:pt x="12" y="173"/>
                    <a:pt x="12" y="173"/>
                    <a:pt x="12" y="174"/>
                  </a:cubicBezTo>
                  <a:cubicBezTo>
                    <a:pt x="11" y="174"/>
                    <a:pt x="16" y="176"/>
                    <a:pt x="17" y="175"/>
                  </a:cubicBezTo>
                  <a:cubicBezTo>
                    <a:pt x="18" y="175"/>
                    <a:pt x="18" y="175"/>
                    <a:pt x="19" y="174"/>
                  </a:cubicBezTo>
                  <a:cubicBezTo>
                    <a:pt x="20" y="174"/>
                    <a:pt x="21" y="174"/>
                    <a:pt x="22" y="173"/>
                  </a:cubicBezTo>
                  <a:cubicBezTo>
                    <a:pt x="22" y="174"/>
                    <a:pt x="22" y="174"/>
                    <a:pt x="21" y="175"/>
                  </a:cubicBezTo>
                  <a:cubicBezTo>
                    <a:pt x="22" y="175"/>
                    <a:pt x="23" y="175"/>
                    <a:pt x="24" y="175"/>
                  </a:cubicBezTo>
                  <a:cubicBezTo>
                    <a:pt x="24" y="175"/>
                    <a:pt x="24" y="175"/>
                    <a:pt x="24" y="175"/>
                  </a:cubicBezTo>
                  <a:cubicBezTo>
                    <a:pt x="24" y="176"/>
                    <a:pt x="24" y="176"/>
                    <a:pt x="23" y="177"/>
                  </a:cubicBezTo>
                  <a:cubicBezTo>
                    <a:pt x="22" y="177"/>
                    <a:pt x="22" y="178"/>
                    <a:pt x="21" y="178"/>
                  </a:cubicBezTo>
                  <a:cubicBezTo>
                    <a:pt x="20" y="179"/>
                    <a:pt x="20" y="179"/>
                    <a:pt x="20" y="180"/>
                  </a:cubicBezTo>
                  <a:cubicBezTo>
                    <a:pt x="19" y="181"/>
                    <a:pt x="22" y="182"/>
                    <a:pt x="23" y="181"/>
                  </a:cubicBezTo>
                  <a:cubicBezTo>
                    <a:pt x="24" y="180"/>
                    <a:pt x="25" y="180"/>
                    <a:pt x="26" y="179"/>
                  </a:cubicBezTo>
                  <a:cubicBezTo>
                    <a:pt x="27" y="179"/>
                    <a:pt x="27" y="178"/>
                    <a:pt x="28" y="178"/>
                  </a:cubicBezTo>
                  <a:cubicBezTo>
                    <a:pt x="29" y="177"/>
                    <a:pt x="29" y="177"/>
                    <a:pt x="30" y="177"/>
                  </a:cubicBezTo>
                  <a:cubicBezTo>
                    <a:pt x="30" y="176"/>
                    <a:pt x="30" y="175"/>
                    <a:pt x="30" y="175"/>
                  </a:cubicBezTo>
                  <a:cubicBezTo>
                    <a:pt x="31" y="175"/>
                    <a:pt x="31" y="174"/>
                    <a:pt x="32" y="174"/>
                  </a:cubicBezTo>
                  <a:cubicBezTo>
                    <a:pt x="33" y="174"/>
                    <a:pt x="33" y="173"/>
                    <a:pt x="34" y="173"/>
                  </a:cubicBezTo>
                  <a:cubicBezTo>
                    <a:pt x="35" y="172"/>
                    <a:pt x="35" y="172"/>
                    <a:pt x="36" y="171"/>
                  </a:cubicBezTo>
                  <a:cubicBezTo>
                    <a:pt x="36" y="171"/>
                    <a:pt x="36" y="171"/>
                    <a:pt x="37" y="171"/>
                  </a:cubicBezTo>
                  <a:cubicBezTo>
                    <a:pt x="37" y="170"/>
                    <a:pt x="38" y="170"/>
                    <a:pt x="38" y="170"/>
                  </a:cubicBezTo>
                  <a:cubicBezTo>
                    <a:pt x="39" y="169"/>
                    <a:pt x="39" y="168"/>
                    <a:pt x="39" y="167"/>
                  </a:cubicBezTo>
                  <a:cubicBezTo>
                    <a:pt x="41" y="167"/>
                    <a:pt x="41" y="167"/>
                    <a:pt x="42" y="167"/>
                  </a:cubicBezTo>
                  <a:cubicBezTo>
                    <a:pt x="42" y="166"/>
                    <a:pt x="42" y="165"/>
                    <a:pt x="42" y="164"/>
                  </a:cubicBezTo>
                  <a:cubicBezTo>
                    <a:pt x="43" y="164"/>
                    <a:pt x="43" y="163"/>
                    <a:pt x="44" y="163"/>
                  </a:cubicBezTo>
                  <a:cubicBezTo>
                    <a:pt x="46" y="162"/>
                    <a:pt x="46" y="162"/>
                    <a:pt x="47" y="162"/>
                  </a:cubicBezTo>
                  <a:cubicBezTo>
                    <a:pt x="48" y="161"/>
                    <a:pt x="48" y="160"/>
                    <a:pt x="49" y="160"/>
                  </a:cubicBezTo>
                  <a:cubicBezTo>
                    <a:pt x="49" y="160"/>
                    <a:pt x="50" y="160"/>
                    <a:pt x="50" y="160"/>
                  </a:cubicBezTo>
                  <a:cubicBezTo>
                    <a:pt x="50" y="161"/>
                    <a:pt x="49" y="162"/>
                    <a:pt x="48" y="163"/>
                  </a:cubicBezTo>
                  <a:cubicBezTo>
                    <a:pt x="48" y="163"/>
                    <a:pt x="48" y="164"/>
                    <a:pt x="48" y="164"/>
                  </a:cubicBezTo>
                  <a:cubicBezTo>
                    <a:pt x="49" y="164"/>
                    <a:pt x="49" y="164"/>
                    <a:pt x="50" y="164"/>
                  </a:cubicBezTo>
                  <a:cubicBezTo>
                    <a:pt x="51" y="163"/>
                    <a:pt x="51" y="163"/>
                    <a:pt x="52" y="163"/>
                  </a:cubicBezTo>
                  <a:cubicBezTo>
                    <a:pt x="53" y="162"/>
                    <a:pt x="54" y="161"/>
                    <a:pt x="55" y="161"/>
                  </a:cubicBezTo>
                  <a:cubicBezTo>
                    <a:pt x="56" y="160"/>
                    <a:pt x="57" y="160"/>
                    <a:pt x="58" y="159"/>
                  </a:cubicBezTo>
                  <a:cubicBezTo>
                    <a:pt x="59" y="158"/>
                    <a:pt x="59" y="158"/>
                    <a:pt x="60" y="157"/>
                  </a:cubicBezTo>
                  <a:cubicBezTo>
                    <a:pt x="61" y="156"/>
                    <a:pt x="61" y="156"/>
                    <a:pt x="62" y="155"/>
                  </a:cubicBezTo>
                  <a:cubicBezTo>
                    <a:pt x="63" y="155"/>
                    <a:pt x="64" y="155"/>
                    <a:pt x="64" y="155"/>
                  </a:cubicBezTo>
                  <a:cubicBezTo>
                    <a:pt x="65" y="154"/>
                    <a:pt x="65" y="154"/>
                    <a:pt x="66" y="154"/>
                  </a:cubicBezTo>
                  <a:cubicBezTo>
                    <a:pt x="66" y="153"/>
                    <a:pt x="67" y="153"/>
                    <a:pt x="67" y="153"/>
                  </a:cubicBezTo>
                  <a:cubicBezTo>
                    <a:pt x="67" y="154"/>
                    <a:pt x="68" y="154"/>
                    <a:pt x="68" y="155"/>
                  </a:cubicBezTo>
                  <a:cubicBezTo>
                    <a:pt x="69" y="155"/>
                    <a:pt x="70" y="155"/>
                    <a:pt x="71" y="156"/>
                  </a:cubicBezTo>
                  <a:cubicBezTo>
                    <a:pt x="72" y="155"/>
                    <a:pt x="72" y="155"/>
                    <a:pt x="73" y="155"/>
                  </a:cubicBezTo>
                  <a:cubicBezTo>
                    <a:pt x="75" y="154"/>
                    <a:pt x="75" y="154"/>
                    <a:pt x="77" y="154"/>
                  </a:cubicBezTo>
                  <a:cubicBezTo>
                    <a:pt x="78" y="154"/>
                    <a:pt x="78" y="154"/>
                    <a:pt x="79" y="154"/>
                  </a:cubicBezTo>
                  <a:cubicBezTo>
                    <a:pt x="81" y="154"/>
                    <a:pt x="82" y="154"/>
                    <a:pt x="83" y="154"/>
                  </a:cubicBezTo>
                  <a:cubicBezTo>
                    <a:pt x="84" y="154"/>
                    <a:pt x="84" y="154"/>
                    <a:pt x="85" y="154"/>
                  </a:cubicBezTo>
                  <a:cubicBezTo>
                    <a:pt x="86" y="153"/>
                    <a:pt x="86" y="153"/>
                    <a:pt x="87" y="153"/>
                  </a:cubicBezTo>
                  <a:cubicBezTo>
                    <a:pt x="89" y="152"/>
                    <a:pt x="89" y="152"/>
                    <a:pt x="91" y="152"/>
                  </a:cubicBezTo>
                  <a:cubicBezTo>
                    <a:pt x="92" y="152"/>
                    <a:pt x="92" y="152"/>
                    <a:pt x="93" y="152"/>
                  </a:cubicBezTo>
                  <a:cubicBezTo>
                    <a:pt x="94" y="153"/>
                    <a:pt x="94" y="153"/>
                    <a:pt x="94" y="154"/>
                  </a:cubicBezTo>
                  <a:cubicBezTo>
                    <a:pt x="95" y="154"/>
                    <a:pt x="95" y="154"/>
                    <a:pt x="95" y="154"/>
                  </a:cubicBezTo>
                  <a:cubicBezTo>
                    <a:pt x="96" y="154"/>
                    <a:pt x="97" y="154"/>
                    <a:pt x="98" y="155"/>
                  </a:cubicBezTo>
                  <a:cubicBezTo>
                    <a:pt x="99" y="154"/>
                    <a:pt x="100" y="154"/>
                    <a:pt x="101" y="154"/>
                  </a:cubicBezTo>
                  <a:cubicBezTo>
                    <a:pt x="101" y="154"/>
                    <a:pt x="101" y="154"/>
                    <a:pt x="101" y="154"/>
                  </a:cubicBezTo>
                  <a:cubicBezTo>
                    <a:pt x="101" y="155"/>
                    <a:pt x="101" y="155"/>
                    <a:pt x="101" y="156"/>
                  </a:cubicBezTo>
                  <a:cubicBezTo>
                    <a:pt x="101" y="156"/>
                    <a:pt x="101" y="157"/>
                    <a:pt x="101" y="157"/>
                  </a:cubicBezTo>
                  <a:cubicBezTo>
                    <a:pt x="101" y="157"/>
                    <a:pt x="101" y="157"/>
                    <a:pt x="101" y="158"/>
                  </a:cubicBezTo>
                  <a:cubicBezTo>
                    <a:pt x="101" y="158"/>
                    <a:pt x="103" y="158"/>
                    <a:pt x="103" y="158"/>
                  </a:cubicBezTo>
                  <a:cubicBezTo>
                    <a:pt x="103" y="159"/>
                    <a:pt x="105" y="159"/>
                    <a:pt x="105" y="159"/>
                  </a:cubicBezTo>
                  <a:cubicBezTo>
                    <a:pt x="106" y="159"/>
                    <a:pt x="107" y="159"/>
                    <a:pt x="108" y="159"/>
                  </a:cubicBezTo>
                  <a:cubicBezTo>
                    <a:pt x="109" y="159"/>
                    <a:pt x="109" y="158"/>
                    <a:pt x="110" y="158"/>
                  </a:cubicBezTo>
                  <a:cubicBezTo>
                    <a:pt x="110" y="158"/>
                    <a:pt x="110" y="159"/>
                    <a:pt x="110" y="159"/>
                  </a:cubicBezTo>
                  <a:cubicBezTo>
                    <a:pt x="110" y="160"/>
                    <a:pt x="110" y="161"/>
                    <a:pt x="110" y="161"/>
                  </a:cubicBezTo>
                  <a:cubicBezTo>
                    <a:pt x="110" y="161"/>
                    <a:pt x="110" y="162"/>
                    <a:pt x="110" y="162"/>
                  </a:cubicBezTo>
                  <a:cubicBezTo>
                    <a:pt x="110" y="162"/>
                    <a:pt x="110" y="162"/>
                    <a:pt x="111" y="163"/>
                  </a:cubicBezTo>
                  <a:cubicBezTo>
                    <a:pt x="111" y="162"/>
                    <a:pt x="111" y="162"/>
                    <a:pt x="112" y="162"/>
                  </a:cubicBezTo>
                  <a:cubicBezTo>
                    <a:pt x="113" y="162"/>
                    <a:pt x="113" y="162"/>
                    <a:pt x="115" y="162"/>
                  </a:cubicBezTo>
                  <a:cubicBezTo>
                    <a:pt x="115" y="162"/>
                    <a:pt x="118" y="162"/>
                    <a:pt x="117" y="163"/>
                  </a:cubicBezTo>
                  <a:cubicBezTo>
                    <a:pt x="116" y="164"/>
                    <a:pt x="116" y="164"/>
                    <a:pt x="115" y="165"/>
                  </a:cubicBezTo>
                  <a:cubicBezTo>
                    <a:pt x="114" y="166"/>
                    <a:pt x="114" y="166"/>
                    <a:pt x="114" y="166"/>
                  </a:cubicBezTo>
                  <a:cubicBezTo>
                    <a:pt x="116" y="166"/>
                    <a:pt x="116" y="166"/>
                    <a:pt x="117" y="165"/>
                  </a:cubicBezTo>
                  <a:cubicBezTo>
                    <a:pt x="118" y="165"/>
                    <a:pt x="119" y="165"/>
                    <a:pt x="119" y="165"/>
                  </a:cubicBezTo>
                  <a:cubicBezTo>
                    <a:pt x="119" y="165"/>
                    <a:pt x="121" y="166"/>
                    <a:pt x="120" y="166"/>
                  </a:cubicBezTo>
                  <a:cubicBezTo>
                    <a:pt x="120" y="167"/>
                    <a:pt x="120" y="167"/>
                    <a:pt x="120" y="167"/>
                  </a:cubicBezTo>
                  <a:cubicBezTo>
                    <a:pt x="120" y="167"/>
                    <a:pt x="120" y="167"/>
                    <a:pt x="120" y="167"/>
                  </a:cubicBezTo>
                  <a:cubicBezTo>
                    <a:pt x="120" y="167"/>
                    <a:pt x="122" y="167"/>
                    <a:pt x="122" y="167"/>
                  </a:cubicBezTo>
                  <a:cubicBezTo>
                    <a:pt x="122" y="168"/>
                    <a:pt x="123" y="168"/>
                    <a:pt x="123" y="168"/>
                  </a:cubicBezTo>
                  <a:cubicBezTo>
                    <a:pt x="123" y="168"/>
                    <a:pt x="123" y="167"/>
                    <a:pt x="124" y="169"/>
                  </a:cubicBezTo>
                  <a:cubicBezTo>
                    <a:pt x="124" y="170"/>
                    <a:pt x="124" y="171"/>
                    <a:pt x="124" y="171"/>
                  </a:cubicBezTo>
                  <a:cubicBezTo>
                    <a:pt x="125" y="171"/>
                    <a:pt x="126" y="171"/>
                    <a:pt x="127" y="171"/>
                  </a:cubicBezTo>
                  <a:cubicBezTo>
                    <a:pt x="127" y="171"/>
                    <a:pt x="129" y="169"/>
                    <a:pt x="129" y="170"/>
                  </a:cubicBezTo>
                  <a:cubicBezTo>
                    <a:pt x="129" y="170"/>
                    <a:pt x="129" y="171"/>
                    <a:pt x="129" y="172"/>
                  </a:cubicBezTo>
                  <a:cubicBezTo>
                    <a:pt x="128" y="173"/>
                    <a:pt x="128" y="173"/>
                    <a:pt x="128" y="174"/>
                  </a:cubicBezTo>
                  <a:cubicBezTo>
                    <a:pt x="128" y="175"/>
                    <a:pt x="130" y="175"/>
                    <a:pt x="130" y="175"/>
                  </a:cubicBezTo>
                  <a:cubicBezTo>
                    <a:pt x="130" y="175"/>
                    <a:pt x="130" y="175"/>
                    <a:pt x="131" y="175"/>
                  </a:cubicBezTo>
                  <a:cubicBezTo>
                    <a:pt x="132" y="175"/>
                    <a:pt x="133" y="175"/>
                    <a:pt x="134" y="175"/>
                  </a:cubicBezTo>
                  <a:cubicBezTo>
                    <a:pt x="134" y="176"/>
                    <a:pt x="134" y="176"/>
                    <a:pt x="134" y="176"/>
                  </a:cubicBezTo>
                  <a:cubicBezTo>
                    <a:pt x="134" y="176"/>
                    <a:pt x="132" y="178"/>
                    <a:pt x="133" y="178"/>
                  </a:cubicBezTo>
                  <a:cubicBezTo>
                    <a:pt x="134" y="178"/>
                    <a:pt x="138" y="179"/>
                    <a:pt x="138" y="179"/>
                  </a:cubicBezTo>
                  <a:cubicBezTo>
                    <a:pt x="138" y="179"/>
                    <a:pt x="137" y="181"/>
                    <a:pt x="137" y="181"/>
                  </a:cubicBezTo>
                  <a:cubicBezTo>
                    <a:pt x="136" y="182"/>
                    <a:pt x="135" y="182"/>
                    <a:pt x="134" y="183"/>
                  </a:cubicBezTo>
                  <a:cubicBezTo>
                    <a:pt x="134" y="184"/>
                    <a:pt x="133" y="185"/>
                    <a:pt x="133" y="185"/>
                  </a:cubicBezTo>
                  <a:cubicBezTo>
                    <a:pt x="133" y="185"/>
                    <a:pt x="129" y="185"/>
                    <a:pt x="130" y="186"/>
                  </a:cubicBezTo>
                  <a:cubicBezTo>
                    <a:pt x="130" y="187"/>
                    <a:pt x="133" y="188"/>
                    <a:pt x="134" y="188"/>
                  </a:cubicBezTo>
                  <a:cubicBezTo>
                    <a:pt x="134" y="187"/>
                    <a:pt x="136" y="188"/>
                    <a:pt x="136" y="188"/>
                  </a:cubicBezTo>
                  <a:cubicBezTo>
                    <a:pt x="136" y="188"/>
                    <a:pt x="137" y="188"/>
                    <a:pt x="137" y="188"/>
                  </a:cubicBezTo>
                  <a:cubicBezTo>
                    <a:pt x="138" y="188"/>
                    <a:pt x="138" y="188"/>
                    <a:pt x="139" y="189"/>
                  </a:cubicBezTo>
                  <a:cubicBezTo>
                    <a:pt x="140" y="188"/>
                    <a:pt x="141" y="188"/>
                    <a:pt x="143" y="188"/>
                  </a:cubicBezTo>
                  <a:cubicBezTo>
                    <a:pt x="143" y="188"/>
                    <a:pt x="144" y="188"/>
                    <a:pt x="144" y="187"/>
                  </a:cubicBezTo>
                  <a:cubicBezTo>
                    <a:pt x="144" y="187"/>
                    <a:pt x="149" y="188"/>
                    <a:pt x="149" y="188"/>
                  </a:cubicBezTo>
                  <a:cubicBezTo>
                    <a:pt x="148" y="189"/>
                    <a:pt x="146" y="192"/>
                    <a:pt x="146" y="192"/>
                  </a:cubicBezTo>
                  <a:cubicBezTo>
                    <a:pt x="146" y="192"/>
                    <a:pt x="146" y="193"/>
                    <a:pt x="146" y="194"/>
                  </a:cubicBezTo>
                  <a:cubicBezTo>
                    <a:pt x="147" y="194"/>
                    <a:pt x="152" y="195"/>
                    <a:pt x="152" y="195"/>
                  </a:cubicBezTo>
                  <a:cubicBezTo>
                    <a:pt x="152" y="195"/>
                    <a:pt x="153" y="195"/>
                    <a:pt x="153" y="196"/>
                  </a:cubicBezTo>
                  <a:cubicBezTo>
                    <a:pt x="152" y="196"/>
                    <a:pt x="152" y="197"/>
                    <a:pt x="151" y="197"/>
                  </a:cubicBezTo>
                  <a:cubicBezTo>
                    <a:pt x="151" y="198"/>
                    <a:pt x="154" y="203"/>
                    <a:pt x="154" y="203"/>
                  </a:cubicBezTo>
                  <a:cubicBezTo>
                    <a:pt x="152" y="204"/>
                    <a:pt x="151" y="205"/>
                    <a:pt x="149" y="206"/>
                  </a:cubicBezTo>
                  <a:cubicBezTo>
                    <a:pt x="149" y="206"/>
                    <a:pt x="146" y="205"/>
                    <a:pt x="146" y="209"/>
                  </a:cubicBezTo>
                  <a:cubicBezTo>
                    <a:pt x="147" y="213"/>
                    <a:pt x="145" y="212"/>
                    <a:pt x="147" y="213"/>
                  </a:cubicBezTo>
                  <a:cubicBezTo>
                    <a:pt x="149" y="215"/>
                    <a:pt x="150" y="217"/>
                    <a:pt x="150" y="217"/>
                  </a:cubicBezTo>
                  <a:cubicBezTo>
                    <a:pt x="150" y="217"/>
                    <a:pt x="151" y="219"/>
                    <a:pt x="150" y="221"/>
                  </a:cubicBezTo>
                  <a:cubicBezTo>
                    <a:pt x="149" y="222"/>
                    <a:pt x="151" y="220"/>
                    <a:pt x="149" y="222"/>
                  </a:cubicBezTo>
                  <a:cubicBezTo>
                    <a:pt x="147" y="225"/>
                    <a:pt x="144" y="224"/>
                    <a:pt x="146" y="227"/>
                  </a:cubicBezTo>
                  <a:cubicBezTo>
                    <a:pt x="147" y="229"/>
                    <a:pt x="152" y="232"/>
                    <a:pt x="152" y="232"/>
                  </a:cubicBezTo>
                  <a:cubicBezTo>
                    <a:pt x="152" y="234"/>
                    <a:pt x="152" y="235"/>
                    <a:pt x="152" y="237"/>
                  </a:cubicBezTo>
                  <a:cubicBezTo>
                    <a:pt x="153" y="239"/>
                    <a:pt x="153" y="239"/>
                    <a:pt x="153" y="240"/>
                  </a:cubicBezTo>
                  <a:cubicBezTo>
                    <a:pt x="153" y="241"/>
                    <a:pt x="153" y="241"/>
                    <a:pt x="154" y="243"/>
                  </a:cubicBezTo>
                  <a:cubicBezTo>
                    <a:pt x="154" y="244"/>
                    <a:pt x="155" y="244"/>
                    <a:pt x="157" y="246"/>
                  </a:cubicBezTo>
                  <a:cubicBezTo>
                    <a:pt x="158" y="248"/>
                    <a:pt x="158" y="248"/>
                    <a:pt x="158" y="248"/>
                  </a:cubicBezTo>
                  <a:cubicBezTo>
                    <a:pt x="158" y="248"/>
                    <a:pt x="163" y="250"/>
                    <a:pt x="163" y="251"/>
                  </a:cubicBezTo>
                  <a:cubicBezTo>
                    <a:pt x="164" y="252"/>
                    <a:pt x="164" y="252"/>
                    <a:pt x="165" y="254"/>
                  </a:cubicBezTo>
                  <a:cubicBezTo>
                    <a:pt x="167" y="255"/>
                    <a:pt x="169" y="254"/>
                    <a:pt x="170" y="257"/>
                  </a:cubicBezTo>
                  <a:cubicBezTo>
                    <a:pt x="170" y="259"/>
                    <a:pt x="170" y="258"/>
                    <a:pt x="171" y="261"/>
                  </a:cubicBezTo>
                  <a:cubicBezTo>
                    <a:pt x="172" y="263"/>
                    <a:pt x="172" y="263"/>
                    <a:pt x="172" y="263"/>
                  </a:cubicBezTo>
                  <a:cubicBezTo>
                    <a:pt x="172" y="263"/>
                    <a:pt x="173" y="262"/>
                    <a:pt x="173" y="265"/>
                  </a:cubicBezTo>
                  <a:cubicBezTo>
                    <a:pt x="174" y="268"/>
                    <a:pt x="176" y="267"/>
                    <a:pt x="177" y="269"/>
                  </a:cubicBezTo>
                  <a:cubicBezTo>
                    <a:pt x="179" y="272"/>
                    <a:pt x="177" y="269"/>
                    <a:pt x="179" y="272"/>
                  </a:cubicBezTo>
                  <a:cubicBezTo>
                    <a:pt x="181" y="275"/>
                    <a:pt x="187" y="275"/>
                    <a:pt x="187" y="275"/>
                  </a:cubicBezTo>
                  <a:cubicBezTo>
                    <a:pt x="189" y="277"/>
                    <a:pt x="189" y="273"/>
                    <a:pt x="189" y="277"/>
                  </a:cubicBezTo>
                  <a:cubicBezTo>
                    <a:pt x="188" y="280"/>
                    <a:pt x="187" y="280"/>
                    <a:pt x="188" y="280"/>
                  </a:cubicBezTo>
                  <a:cubicBezTo>
                    <a:pt x="190" y="280"/>
                    <a:pt x="190" y="279"/>
                    <a:pt x="190" y="282"/>
                  </a:cubicBezTo>
                  <a:cubicBezTo>
                    <a:pt x="191" y="285"/>
                    <a:pt x="193" y="285"/>
                    <a:pt x="193" y="287"/>
                  </a:cubicBezTo>
                  <a:cubicBezTo>
                    <a:pt x="193" y="290"/>
                    <a:pt x="203" y="295"/>
                    <a:pt x="203" y="295"/>
                  </a:cubicBezTo>
                  <a:cubicBezTo>
                    <a:pt x="204" y="296"/>
                    <a:pt x="204" y="292"/>
                    <a:pt x="204" y="292"/>
                  </a:cubicBezTo>
                  <a:cubicBezTo>
                    <a:pt x="203" y="291"/>
                    <a:pt x="203" y="290"/>
                    <a:pt x="202" y="288"/>
                  </a:cubicBezTo>
                  <a:cubicBezTo>
                    <a:pt x="201" y="287"/>
                    <a:pt x="201" y="287"/>
                    <a:pt x="200" y="286"/>
                  </a:cubicBezTo>
                  <a:cubicBezTo>
                    <a:pt x="199" y="285"/>
                    <a:pt x="199" y="284"/>
                    <a:pt x="199" y="283"/>
                  </a:cubicBezTo>
                  <a:cubicBezTo>
                    <a:pt x="199" y="283"/>
                    <a:pt x="198" y="280"/>
                    <a:pt x="197" y="279"/>
                  </a:cubicBezTo>
                  <a:cubicBezTo>
                    <a:pt x="197" y="278"/>
                    <a:pt x="196" y="277"/>
                    <a:pt x="196" y="277"/>
                  </a:cubicBezTo>
                  <a:cubicBezTo>
                    <a:pt x="195" y="274"/>
                    <a:pt x="194" y="273"/>
                    <a:pt x="194" y="271"/>
                  </a:cubicBezTo>
                  <a:cubicBezTo>
                    <a:pt x="193" y="270"/>
                    <a:pt x="193" y="270"/>
                    <a:pt x="193" y="269"/>
                  </a:cubicBezTo>
                  <a:cubicBezTo>
                    <a:pt x="193" y="269"/>
                    <a:pt x="193" y="267"/>
                    <a:pt x="195" y="269"/>
                  </a:cubicBezTo>
                  <a:cubicBezTo>
                    <a:pt x="198" y="271"/>
                    <a:pt x="203" y="270"/>
                    <a:pt x="203" y="273"/>
                  </a:cubicBezTo>
                  <a:cubicBezTo>
                    <a:pt x="203" y="277"/>
                    <a:pt x="203" y="276"/>
                    <a:pt x="204" y="279"/>
                  </a:cubicBezTo>
                  <a:cubicBezTo>
                    <a:pt x="204" y="281"/>
                    <a:pt x="207" y="280"/>
                    <a:pt x="207" y="281"/>
                  </a:cubicBezTo>
                  <a:cubicBezTo>
                    <a:pt x="208" y="283"/>
                    <a:pt x="210" y="283"/>
                    <a:pt x="211" y="284"/>
                  </a:cubicBezTo>
                  <a:cubicBezTo>
                    <a:pt x="212" y="286"/>
                    <a:pt x="215" y="288"/>
                    <a:pt x="215" y="288"/>
                  </a:cubicBezTo>
                  <a:cubicBezTo>
                    <a:pt x="216" y="289"/>
                    <a:pt x="217" y="289"/>
                    <a:pt x="218" y="290"/>
                  </a:cubicBezTo>
                  <a:cubicBezTo>
                    <a:pt x="218" y="290"/>
                    <a:pt x="220" y="292"/>
                    <a:pt x="220" y="293"/>
                  </a:cubicBezTo>
                  <a:cubicBezTo>
                    <a:pt x="219" y="294"/>
                    <a:pt x="220" y="294"/>
                    <a:pt x="220" y="296"/>
                  </a:cubicBezTo>
                  <a:cubicBezTo>
                    <a:pt x="220" y="297"/>
                    <a:pt x="221" y="297"/>
                    <a:pt x="222" y="298"/>
                  </a:cubicBezTo>
                  <a:cubicBezTo>
                    <a:pt x="222" y="299"/>
                    <a:pt x="224" y="299"/>
                    <a:pt x="226" y="302"/>
                  </a:cubicBezTo>
                  <a:cubicBezTo>
                    <a:pt x="228" y="305"/>
                    <a:pt x="234" y="307"/>
                    <a:pt x="234" y="307"/>
                  </a:cubicBezTo>
                  <a:cubicBezTo>
                    <a:pt x="231" y="309"/>
                    <a:pt x="229" y="310"/>
                    <a:pt x="226" y="312"/>
                  </a:cubicBezTo>
                  <a:cubicBezTo>
                    <a:pt x="226" y="312"/>
                    <a:pt x="222" y="315"/>
                    <a:pt x="226" y="316"/>
                  </a:cubicBezTo>
                  <a:cubicBezTo>
                    <a:pt x="230" y="316"/>
                    <a:pt x="240" y="319"/>
                    <a:pt x="240" y="319"/>
                  </a:cubicBezTo>
                  <a:cubicBezTo>
                    <a:pt x="240" y="320"/>
                    <a:pt x="240" y="320"/>
                    <a:pt x="240" y="321"/>
                  </a:cubicBezTo>
                  <a:cubicBezTo>
                    <a:pt x="240" y="321"/>
                    <a:pt x="245" y="324"/>
                    <a:pt x="249" y="325"/>
                  </a:cubicBezTo>
                  <a:cubicBezTo>
                    <a:pt x="253" y="327"/>
                    <a:pt x="258" y="327"/>
                    <a:pt x="258" y="327"/>
                  </a:cubicBezTo>
                  <a:cubicBezTo>
                    <a:pt x="258" y="327"/>
                    <a:pt x="265" y="327"/>
                    <a:pt x="265" y="329"/>
                  </a:cubicBezTo>
                  <a:cubicBezTo>
                    <a:pt x="265" y="331"/>
                    <a:pt x="266" y="332"/>
                    <a:pt x="269" y="332"/>
                  </a:cubicBezTo>
                  <a:cubicBezTo>
                    <a:pt x="272" y="332"/>
                    <a:pt x="279" y="332"/>
                    <a:pt x="279" y="332"/>
                  </a:cubicBezTo>
                  <a:cubicBezTo>
                    <a:pt x="280" y="331"/>
                    <a:pt x="281" y="331"/>
                    <a:pt x="282" y="331"/>
                  </a:cubicBezTo>
                  <a:cubicBezTo>
                    <a:pt x="282" y="331"/>
                    <a:pt x="287" y="332"/>
                    <a:pt x="287" y="333"/>
                  </a:cubicBezTo>
                  <a:cubicBezTo>
                    <a:pt x="287" y="334"/>
                    <a:pt x="285" y="336"/>
                    <a:pt x="288" y="337"/>
                  </a:cubicBezTo>
                  <a:cubicBezTo>
                    <a:pt x="291" y="338"/>
                    <a:pt x="294" y="339"/>
                    <a:pt x="294" y="339"/>
                  </a:cubicBezTo>
                  <a:cubicBezTo>
                    <a:pt x="297" y="340"/>
                    <a:pt x="299" y="340"/>
                    <a:pt x="302" y="341"/>
                  </a:cubicBezTo>
                  <a:cubicBezTo>
                    <a:pt x="302" y="341"/>
                    <a:pt x="303" y="342"/>
                    <a:pt x="303" y="343"/>
                  </a:cubicBezTo>
                  <a:cubicBezTo>
                    <a:pt x="303" y="345"/>
                    <a:pt x="312" y="343"/>
                    <a:pt x="312" y="343"/>
                  </a:cubicBezTo>
                  <a:cubicBezTo>
                    <a:pt x="312" y="343"/>
                    <a:pt x="318" y="345"/>
                    <a:pt x="317" y="347"/>
                  </a:cubicBezTo>
                  <a:cubicBezTo>
                    <a:pt x="315" y="349"/>
                    <a:pt x="316" y="349"/>
                    <a:pt x="316" y="351"/>
                  </a:cubicBezTo>
                  <a:cubicBezTo>
                    <a:pt x="315" y="353"/>
                    <a:pt x="314" y="351"/>
                    <a:pt x="315" y="353"/>
                  </a:cubicBezTo>
                  <a:cubicBezTo>
                    <a:pt x="316" y="355"/>
                    <a:pt x="317" y="356"/>
                    <a:pt x="320" y="356"/>
                  </a:cubicBezTo>
                  <a:cubicBezTo>
                    <a:pt x="322" y="357"/>
                    <a:pt x="328" y="357"/>
                    <a:pt x="328" y="357"/>
                  </a:cubicBezTo>
                  <a:cubicBezTo>
                    <a:pt x="328" y="357"/>
                    <a:pt x="326" y="358"/>
                    <a:pt x="330" y="359"/>
                  </a:cubicBezTo>
                  <a:cubicBezTo>
                    <a:pt x="334" y="361"/>
                    <a:pt x="340" y="362"/>
                    <a:pt x="340" y="362"/>
                  </a:cubicBezTo>
                  <a:cubicBezTo>
                    <a:pt x="340" y="362"/>
                    <a:pt x="339" y="363"/>
                    <a:pt x="340" y="364"/>
                  </a:cubicBezTo>
                  <a:cubicBezTo>
                    <a:pt x="340" y="365"/>
                    <a:pt x="344" y="366"/>
                    <a:pt x="344" y="366"/>
                  </a:cubicBezTo>
                  <a:cubicBezTo>
                    <a:pt x="344" y="365"/>
                    <a:pt x="345" y="364"/>
                    <a:pt x="345" y="363"/>
                  </a:cubicBezTo>
                  <a:cubicBezTo>
                    <a:pt x="346" y="362"/>
                    <a:pt x="346" y="362"/>
                    <a:pt x="347" y="361"/>
                  </a:cubicBezTo>
                  <a:cubicBezTo>
                    <a:pt x="349" y="361"/>
                    <a:pt x="350" y="360"/>
                    <a:pt x="351" y="359"/>
                  </a:cubicBezTo>
                  <a:cubicBezTo>
                    <a:pt x="353" y="359"/>
                    <a:pt x="354" y="359"/>
                    <a:pt x="355" y="358"/>
                  </a:cubicBezTo>
                  <a:cubicBezTo>
                    <a:pt x="355" y="358"/>
                    <a:pt x="357" y="355"/>
                    <a:pt x="354" y="356"/>
                  </a:cubicBezTo>
                  <a:cubicBezTo>
                    <a:pt x="350" y="358"/>
                    <a:pt x="354" y="356"/>
                    <a:pt x="350" y="358"/>
                  </a:cubicBezTo>
                  <a:cubicBezTo>
                    <a:pt x="346" y="359"/>
                    <a:pt x="341" y="359"/>
                    <a:pt x="341" y="359"/>
                  </a:cubicBezTo>
                  <a:cubicBezTo>
                    <a:pt x="339" y="359"/>
                    <a:pt x="337" y="359"/>
                    <a:pt x="335" y="359"/>
                  </a:cubicBezTo>
                  <a:cubicBezTo>
                    <a:pt x="335" y="357"/>
                    <a:pt x="335" y="356"/>
                    <a:pt x="335" y="355"/>
                  </a:cubicBezTo>
                  <a:cubicBezTo>
                    <a:pt x="335" y="353"/>
                    <a:pt x="336" y="352"/>
                    <a:pt x="336" y="350"/>
                  </a:cubicBezTo>
                  <a:cubicBezTo>
                    <a:pt x="336" y="348"/>
                    <a:pt x="336" y="347"/>
                    <a:pt x="336" y="345"/>
                  </a:cubicBezTo>
                  <a:cubicBezTo>
                    <a:pt x="336" y="343"/>
                    <a:pt x="336" y="342"/>
                    <a:pt x="335" y="341"/>
                  </a:cubicBezTo>
                  <a:cubicBezTo>
                    <a:pt x="334" y="338"/>
                    <a:pt x="333" y="337"/>
                    <a:pt x="332" y="335"/>
                  </a:cubicBezTo>
                  <a:cubicBezTo>
                    <a:pt x="332" y="335"/>
                    <a:pt x="330" y="334"/>
                    <a:pt x="328" y="334"/>
                  </a:cubicBezTo>
                  <a:cubicBezTo>
                    <a:pt x="327" y="333"/>
                    <a:pt x="321" y="332"/>
                    <a:pt x="321" y="332"/>
                  </a:cubicBezTo>
                  <a:cubicBezTo>
                    <a:pt x="321" y="332"/>
                    <a:pt x="319" y="333"/>
                    <a:pt x="317" y="333"/>
                  </a:cubicBezTo>
                  <a:cubicBezTo>
                    <a:pt x="314" y="333"/>
                    <a:pt x="314" y="333"/>
                    <a:pt x="314" y="333"/>
                  </a:cubicBezTo>
                  <a:cubicBezTo>
                    <a:pt x="313" y="332"/>
                    <a:pt x="312" y="332"/>
                    <a:pt x="311" y="331"/>
                  </a:cubicBezTo>
                  <a:cubicBezTo>
                    <a:pt x="311" y="331"/>
                    <a:pt x="309" y="330"/>
                    <a:pt x="311" y="329"/>
                  </a:cubicBezTo>
                  <a:cubicBezTo>
                    <a:pt x="313" y="329"/>
                    <a:pt x="314" y="326"/>
                    <a:pt x="314" y="326"/>
                  </a:cubicBezTo>
                  <a:cubicBezTo>
                    <a:pt x="314" y="325"/>
                    <a:pt x="314" y="325"/>
                    <a:pt x="314" y="324"/>
                  </a:cubicBezTo>
                  <a:cubicBezTo>
                    <a:pt x="314" y="324"/>
                    <a:pt x="316" y="324"/>
                    <a:pt x="316" y="322"/>
                  </a:cubicBezTo>
                  <a:cubicBezTo>
                    <a:pt x="317" y="320"/>
                    <a:pt x="316" y="315"/>
                    <a:pt x="316" y="315"/>
                  </a:cubicBezTo>
                  <a:cubicBezTo>
                    <a:pt x="316" y="314"/>
                    <a:pt x="316" y="314"/>
                    <a:pt x="315" y="313"/>
                  </a:cubicBezTo>
                  <a:cubicBezTo>
                    <a:pt x="316" y="312"/>
                    <a:pt x="316" y="311"/>
                    <a:pt x="316" y="310"/>
                  </a:cubicBezTo>
                  <a:cubicBezTo>
                    <a:pt x="316" y="310"/>
                    <a:pt x="314" y="307"/>
                    <a:pt x="311" y="308"/>
                  </a:cubicBezTo>
                  <a:cubicBezTo>
                    <a:pt x="309" y="308"/>
                    <a:pt x="309" y="308"/>
                    <a:pt x="307" y="309"/>
                  </a:cubicBezTo>
                  <a:cubicBezTo>
                    <a:pt x="304" y="310"/>
                    <a:pt x="302" y="310"/>
                    <a:pt x="302" y="310"/>
                  </a:cubicBezTo>
                  <a:cubicBezTo>
                    <a:pt x="302" y="310"/>
                    <a:pt x="298" y="315"/>
                    <a:pt x="298" y="316"/>
                  </a:cubicBezTo>
                  <a:cubicBezTo>
                    <a:pt x="298" y="318"/>
                    <a:pt x="299" y="316"/>
                    <a:pt x="298" y="318"/>
                  </a:cubicBezTo>
                  <a:cubicBezTo>
                    <a:pt x="297" y="319"/>
                    <a:pt x="301" y="319"/>
                    <a:pt x="297" y="319"/>
                  </a:cubicBezTo>
                  <a:cubicBezTo>
                    <a:pt x="294" y="320"/>
                    <a:pt x="295" y="320"/>
                    <a:pt x="291" y="320"/>
                  </a:cubicBezTo>
                  <a:cubicBezTo>
                    <a:pt x="288" y="320"/>
                    <a:pt x="288" y="321"/>
                    <a:pt x="286" y="321"/>
                  </a:cubicBezTo>
                  <a:cubicBezTo>
                    <a:pt x="284" y="321"/>
                    <a:pt x="281" y="321"/>
                    <a:pt x="281" y="321"/>
                  </a:cubicBezTo>
                  <a:cubicBezTo>
                    <a:pt x="281" y="321"/>
                    <a:pt x="281" y="318"/>
                    <a:pt x="277" y="317"/>
                  </a:cubicBezTo>
                  <a:cubicBezTo>
                    <a:pt x="274" y="316"/>
                    <a:pt x="270" y="311"/>
                    <a:pt x="270" y="311"/>
                  </a:cubicBezTo>
                  <a:cubicBezTo>
                    <a:pt x="269" y="309"/>
                    <a:pt x="269" y="308"/>
                    <a:pt x="268" y="306"/>
                  </a:cubicBezTo>
                  <a:cubicBezTo>
                    <a:pt x="268" y="303"/>
                    <a:pt x="268" y="302"/>
                    <a:pt x="268" y="300"/>
                  </a:cubicBezTo>
                  <a:cubicBezTo>
                    <a:pt x="267" y="297"/>
                    <a:pt x="267" y="296"/>
                    <a:pt x="266" y="293"/>
                  </a:cubicBezTo>
                  <a:cubicBezTo>
                    <a:pt x="267" y="290"/>
                    <a:pt x="267" y="289"/>
                    <a:pt x="268" y="287"/>
                  </a:cubicBezTo>
                  <a:cubicBezTo>
                    <a:pt x="268" y="287"/>
                    <a:pt x="269" y="285"/>
                    <a:pt x="271" y="284"/>
                  </a:cubicBezTo>
                  <a:cubicBezTo>
                    <a:pt x="272" y="283"/>
                    <a:pt x="272" y="279"/>
                    <a:pt x="272" y="279"/>
                  </a:cubicBezTo>
                  <a:cubicBezTo>
                    <a:pt x="273" y="278"/>
                    <a:pt x="274" y="277"/>
                    <a:pt x="276" y="277"/>
                  </a:cubicBezTo>
                  <a:cubicBezTo>
                    <a:pt x="276" y="277"/>
                    <a:pt x="283" y="276"/>
                    <a:pt x="285" y="275"/>
                  </a:cubicBezTo>
                  <a:cubicBezTo>
                    <a:pt x="287" y="276"/>
                    <a:pt x="287" y="275"/>
                    <a:pt x="287" y="275"/>
                  </a:cubicBezTo>
                  <a:cubicBezTo>
                    <a:pt x="290" y="275"/>
                    <a:pt x="292" y="275"/>
                    <a:pt x="295" y="274"/>
                  </a:cubicBezTo>
                  <a:cubicBezTo>
                    <a:pt x="298" y="274"/>
                    <a:pt x="307" y="274"/>
                    <a:pt x="307" y="274"/>
                  </a:cubicBezTo>
                  <a:cubicBezTo>
                    <a:pt x="308" y="274"/>
                    <a:pt x="309" y="273"/>
                    <a:pt x="309" y="272"/>
                  </a:cubicBezTo>
                  <a:cubicBezTo>
                    <a:pt x="310" y="271"/>
                    <a:pt x="311" y="271"/>
                    <a:pt x="312" y="270"/>
                  </a:cubicBezTo>
                  <a:cubicBezTo>
                    <a:pt x="312" y="270"/>
                    <a:pt x="310" y="268"/>
                    <a:pt x="314" y="269"/>
                  </a:cubicBezTo>
                  <a:cubicBezTo>
                    <a:pt x="318" y="271"/>
                    <a:pt x="318" y="270"/>
                    <a:pt x="320" y="271"/>
                  </a:cubicBezTo>
                  <a:cubicBezTo>
                    <a:pt x="323" y="272"/>
                    <a:pt x="323" y="271"/>
                    <a:pt x="326" y="273"/>
                  </a:cubicBezTo>
                  <a:cubicBezTo>
                    <a:pt x="328" y="275"/>
                    <a:pt x="327" y="273"/>
                    <a:pt x="329" y="275"/>
                  </a:cubicBezTo>
                  <a:cubicBezTo>
                    <a:pt x="330" y="276"/>
                    <a:pt x="328" y="273"/>
                    <a:pt x="330" y="276"/>
                  </a:cubicBezTo>
                  <a:cubicBezTo>
                    <a:pt x="333" y="280"/>
                    <a:pt x="330" y="279"/>
                    <a:pt x="333" y="280"/>
                  </a:cubicBezTo>
                  <a:cubicBezTo>
                    <a:pt x="335" y="281"/>
                    <a:pt x="337" y="279"/>
                    <a:pt x="338" y="282"/>
                  </a:cubicBezTo>
                  <a:cubicBezTo>
                    <a:pt x="340" y="285"/>
                    <a:pt x="338" y="280"/>
                    <a:pt x="340" y="285"/>
                  </a:cubicBezTo>
                  <a:cubicBezTo>
                    <a:pt x="342" y="289"/>
                    <a:pt x="339" y="287"/>
                    <a:pt x="342" y="289"/>
                  </a:cubicBezTo>
                  <a:cubicBezTo>
                    <a:pt x="344" y="292"/>
                    <a:pt x="344" y="292"/>
                    <a:pt x="344" y="292"/>
                  </a:cubicBezTo>
                  <a:cubicBezTo>
                    <a:pt x="345" y="292"/>
                    <a:pt x="345" y="292"/>
                    <a:pt x="346" y="292"/>
                  </a:cubicBezTo>
                  <a:cubicBezTo>
                    <a:pt x="346" y="292"/>
                    <a:pt x="349" y="292"/>
                    <a:pt x="350" y="291"/>
                  </a:cubicBezTo>
                  <a:cubicBezTo>
                    <a:pt x="351" y="290"/>
                    <a:pt x="350" y="287"/>
                    <a:pt x="351" y="285"/>
                  </a:cubicBezTo>
                  <a:cubicBezTo>
                    <a:pt x="351" y="283"/>
                    <a:pt x="349" y="279"/>
                    <a:pt x="349" y="279"/>
                  </a:cubicBezTo>
                  <a:cubicBezTo>
                    <a:pt x="349" y="279"/>
                    <a:pt x="349" y="279"/>
                    <a:pt x="348" y="278"/>
                  </a:cubicBezTo>
                  <a:cubicBezTo>
                    <a:pt x="348" y="277"/>
                    <a:pt x="344" y="275"/>
                    <a:pt x="344" y="272"/>
                  </a:cubicBezTo>
                  <a:cubicBezTo>
                    <a:pt x="343" y="268"/>
                    <a:pt x="345" y="266"/>
                    <a:pt x="345" y="266"/>
                  </a:cubicBezTo>
                  <a:cubicBezTo>
                    <a:pt x="345" y="266"/>
                    <a:pt x="347" y="265"/>
                    <a:pt x="348" y="265"/>
                  </a:cubicBezTo>
                  <a:cubicBezTo>
                    <a:pt x="350" y="264"/>
                    <a:pt x="352" y="262"/>
                    <a:pt x="352" y="262"/>
                  </a:cubicBezTo>
                  <a:cubicBezTo>
                    <a:pt x="354" y="262"/>
                    <a:pt x="354" y="261"/>
                    <a:pt x="355" y="261"/>
                  </a:cubicBezTo>
                  <a:cubicBezTo>
                    <a:pt x="356" y="260"/>
                    <a:pt x="357" y="260"/>
                    <a:pt x="358" y="259"/>
                  </a:cubicBezTo>
                  <a:cubicBezTo>
                    <a:pt x="360" y="257"/>
                    <a:pt x="361" y="256"/>
                    <a:pt x="363" y="255"/>
                  </a:cubicBezTo>
                  <a:cubicBezTo>
                    <a:pt x="365" y="254"/>
                    <a:pt x="366" y="253"/>
                    <a:pt x="368" y="252"/>
                  </a:cubicBezTo>
                  <a:cubicBezTo>
                    <a:pt x="368" y="251"/>
                    <a:pt x="368" y="250"/>
                    <a:pt x="368" y="249"/>
                  </a:cubicBezTo>
                  <a:cubicBezTo>
                    <a:pt x="368" y="249"/>
                    <a:pt x="368" y="248"/>
                    <a:pt x="368" y="247"/>
                  </a:cubicBezTo>
                  <a:cubicBezTo>
                    <a:pt x="368" y="246"/>
                    <a:pt x="368" y="244"/>
                    <a:pt x="368" y="244"/>
                  </a:cubicBezTo>
                  <a:cubicBezTo>
                    <a:pt x="368" y="244"/>
                    <a:pt x="370" y="249"/>
                    <a:pt x="368" y="246"/>
                  </a:cubicBezTo>
                  <a:cubicBezTo>
                    <a:pt x="366" y="244"/>
                    <a:pt x="366" y="242"/>
                    <a:pt x="366" y="241"/>
                  </a:cubicBezTo>
                  <a:cubicBezTo>
                    <a:pt x="366" y="239"/>
                    <a:pt x="363" y="234"/>
                    <a:pt x="363" y="234"/>
                  </a:cubicBezTo>
                  <a:cubicBezTo>
                    <a:pt x="364" y="234"/>
                    <a:pt x="364" y="233"/>
                    <a:pt x="365" y="233"/>
                  </a:cubicBezTo>
                  <a:cubicBezTo>
                    <a:pt x="365" y="233"/>
                    <a:pt x="367" y="230"/>
                    <a:pt x="369" y="233"/>
                  </a:cubicBezTo>
                  <a:cubicBezTo>
                    <a:pt x="370" y="237"/>
                    <a:pt x="371" y="237"/>
                    <a:pt x="371" y="237"/>
                  </a:cubicBezTo>
                  <a:cubicBezTo>
                    <a:pt x="375" y="235"/>
                    <a:pt x="378" y="234"/>
                    <a:pt x="382" y="232"/>
                  </a:cubicBezTo>
                  <a:cubicBezTo>
                    <a:pt x="382" y="232"/>
                    <a:pt x="384" y="226"/>
                    <a:pt x="386" y="226"/>
                  </a:cubicBezTo>
                  <a:cubicBezTo>
                    <a:pt x="387" y="226"/>
                    <a:pt x="390" y="222"/>
                    <a:pt x="390" y="222"/>
                  </a:cubicBezTo>
                  <a:cubicBezTo>
                    <a:pt x="390" y="221"/>
                    <a:pt x="389" y="220"/>
                    <a:pt x="389" y="219"/>
                  </a:cubicBezTo>
                  <a:cubicBezTo>
                    <a:pt x="389" y="218"/>
                    <a:pt x="390" y="217"/>
                    <a:pt x="390" y="216"/>
                  </a:cubicBezTo>
                  <a:cubicBezTo>
                    <a:pt x="391" y="216"/>
                    <a:pt x="392" y="215"/>
                    <a:pt x="393" y="215"/>
                  </a:cubicBezTo>
                  <a:cubicBezTo>
                    <a:pt x="394" y="214"/>
                    <a:pt x="395" y="214"/>
                    <a:pt x="396" y="214"/>
                  </a:cubicBezTo>
                  <a:cubicBezTo>
                    <a:pt x="396" y="214"/>
                    <a:pt x="395" y="212"/>
                    <a:pt x="400" y="213"/>
                  </a:cubicBezTo>
                  <a:cubicBezTo>
                    <a:pt x="404" y="214"/>
                    <a:pt x="406" y="214"/>
                    <a:pt x="407" y="214"/>
                  </a:cubicBezTo>
                  <a:cubicBezTo>
                    <a:pt x="409" y="214"/>
                    <a:pt x="406" y="213"/>
                    <a:pt x="409" y="214"/>
                  </a:cubicBezTo>
                  <a:cubicBezTo>
                    <a:pt x="411" y="214"/>
                    <a:pt x="414" y="214"/>
                    <a:pt x="414" y="214"/>
                  </a:cubicBezTo>
                  <a:cubicBezTo>
                    <a:pt x="416" y="214"/>
                    <a:pt x="417" y="213"/>
                    <a:pt x="419" y="213"/>
                  </a:cubicBezTo>
                  <a:cubicBezTo>
                    <a:pt x="419" y="213"/>
                    <a:pt x="420" y="210"/>
                    <a:pt x="421" y="209"/>
                  </a:cubicBezTo>
                  <a:cubicBezTo>
                    <a:pt x="422" y="208"/>
                    <a:pt x="421" y="204"/>
                    <a:pt x="421" y="204"/>
                  </a:cubicBezTo>
                  <a:cubicBezTo>
                    <a:pt x="421" y="204"/>
                    <a:pt x="421" y="203"/>
                    <a:pt x="419" y="201"/>
                  </a:cubicBezTo>
                  <a:cubicBezTo>
                    <a:pt x="417" y="198"/>
                    <a:pt x="415" y="196"/>
                    <a:pt x="415" y="196"/>
                  </a:cubicBezTo>
                  <a:cubicBezTo>
                    <a:pt x="415" y="196"/>
                    <a:pt x="413" y="191"/>
                    <a:pt x="414" y="190"/>
                  </a:cubicBezTo>
                  <a:cubicBezTo>
                    <a:pt x="416" y="188"/>
                    <a:pt x="417" y="186"/>
                    <a:pt x="417" y="186"/>
                  </a:cubicBezTo>
                  <a:cubicBezTo>
                    <a:pt x="419" y="186"/>
                    <a:pt x="421" y="186"/>
                    <a:pt x="424" y="185"/>
                  </a:cubicBezTo>
                  <a:cubicBezTo>
                    <a:pt x="424" y="185"/>
                    <a:pt x="426" y="183"/>
                    <a:pt x="429" y="182"/>
                  </a:cubicBezTo>
                  <a:cubicBezTo>
                    <a:pt x="433" y="182"/>
                    <a:pt x="429" y="181"/>
                    <a:pt x="433" y="182"/>
                  </a:cubicBezTo>
                  <a:cubicBezTo>
                    <a:pt x="437" y="182"/>
                    <a:pt x="438" y="183"/>
                    <a:pt x="439" y="183"/>
                  </a:cubicBezTo>
                  <a:cubicBezTo>
                    <a:pt x="440" y="183"/>
                    <a:pt x="442" y="182"/>
                    <a:pt x="442" y="182"/>
                  </a:cubicBezTo>
                  <a:cubicBezTo>
                    <a:pt x="442" y="182"/>
                    <a:pt x="448" y="179"/>
                    <a:pt x="444" y="184"/>
                  </a:cubicBezTo>
                  <a:cubicBezTo>
                    <a:pt x="441" y="189"/>
                    <a:pt x="442" y="185"/>
                    <a:pt x="441" y="189"/>
                  </a:cubicBezTo>
                  <a:cubicBezTo>
                    <a:pt x="440" y="193"/>
                    <a:pt x="439" y="191"/>
                    <a:pt x="440" y="193"/>
                  </a:cubicBezTo>
                  <a:cubicBezTo>
                    <a:pt x="441" y="194"/>
                    <a:pt x="446" y="194"/>
                    <a:pt x="446" y="194"/>
                  </a:cubicBezTo>
                  <a:cubicBezTo>
                    <a:pt x="447" y="194"/>
                    <a:pt x="447" y="194"/>
                    <a:pt x="449" y="193"/>
                  </a:cubicBezTo>
                  <a:cubicBezTo>
                    <a:pt x="451" y="193"/>
                    <a:pt x="452" y="193"/>
                    <a:pt x="453" y="193"/>
                  </a:cubicBezTo>
                  <a:cubicBezTo>
                    <a:pt x="459" y="198"/>
                    <a:pt x="462" y="199"/>
                    <a:pt x="462" y="199"/>
                  </a:cubicBezTo>
                  <a:cubicBezTo>
                    <a:pt x="464" y="199"/>
                    <a:pt x="464" y="199"/>
                    <a:pt x="466" y="199"/>
                  </a:cubicBezTo>
                  <a:cubicBezTo>
                    <a:pt x="467" y="199"/>
                    <a:pt x="468" y="198"/>
                    <a:pt x="468" y="198"/>
                  </a:cubicBezTo>
                  <a:cubicBezTo>
                    <a:pt x="469" y="198"/>
                    <a:pt x="470" y="198"/>
                    <a:pt x="470" y="197"/>
                  </a:cubicBezTo>
                  <a:cubicBezTo>
                    <a:pt x="471" y="197"/>
                    <a:pt x="471" y="194"/>
                    <a:pt x="471" y="194"/>
                  </a:cubicBezTo>
                  <a:cubicBezTo>
                    <a:pt x="471" y="194"/>
                    <a:pt x="470" y="192"/>
                    <a:pt x="466" y="192"/>
                  </a:cubicBezTo>
                  <a:cubicBezTo>
                    <a:pt x="461" y="192"/>
                    <a:pt x="461" y="192"/>
                    <a:pt x="461" y="192"/>
                  </a:cubicBezTo>
                  <a:cubicBezTo>
                    <a:pt x="460" y="191"/>
                    <a:pt x="460" y="190"/>
                    <a:pt x="458" y="189"/>
                  </a:cubicBezTo>
                  <a:cubicBezTo>
                    <a:pt x="458" y="189"/>
                    <a:pt x="458" y="188"/>
                    <a:pt x="457" y="187"/>
                  </a:cubicBezTo>
                  <a:cubicBezTo>
                    <a:pt x="455" y="186"/>
                    <a:pt x="453" y="185"/>
                    <a:pt x="453" y="185"/>
                  </a:cubicBezTo>
                  <a:cubicBezTo>
                    <a:pt x="452" y="185"/>
                    <a:pt x="452" y="184"/>
                    <a:pt x="451" y="184"/>
                  </a:cubicBezTo>
                  <a:cubicBezTo>
                    <a:pt x="451" y="182"/>
                    <a:pt x="452" y="182"/>
                    <a:pt x="452" y="180"/>
                  </a:cubicBezTo>
                  <a:cubicBezTo>
                    <a:pt x="453" y="180"/>
                    <a:pt x="453" y="180"/>
                    <a:pt x="454" y="180"/>
                  </a:cubicBezTo>
                  <a:cubicBezTo>
                    <a:pt x="452" y="178"/>
                    <a:pt x="452" y="178"/>
                    <a:pt x="450" y="177"/>
                  </a:cubicBezTo>
                  <a:cubicBezTo>
                    <a:pt x="450" y="176"/>
                    <a:pt x="449" y="175"/>
                    <a:pt x="449" y="174"/>
                  </a:cubicBezTo>
                  <a:cubicBezTo>
                    <a:pt x="450" y="174"/>
                    <a:pt x="451" y="174"/>
                    <a:pt x="452" y="173"/>
                  </a:cubicBezTo>
                  <a:cubicBezTo>
                    <a:pt x="450" y="170"/>
                    <a:pt x="449" y="168"/>
                    <a:pt x="448" y="165"/>
                  </a:cubicBezTo>
                  <a:cubicBezTo>
                    <a:pt x="445" y="163"/>
                    <a:pt x="443" y="162"/>
                    <a:pt x="440" y="159"/>
                  </a:cubicBezTo>
                  <a:cubicBezTo>
                    <a:pt x="437" y="158"/>
                    <a:pt x="435" y="158"/>
                    <a:pt x="432" y="156"/>
                  </a:cubicBezTo>
                  <a:cubicBezTo>
                    <a:pt x="429" y="154"/>
                    <a:pt x="427" y="152"/>
                    <a:pt x="423" y="149"/>
                  </a:cubicBezTo>
                  <a:cubicBezTo>
                    <a:pt x="423" y="149"/>
                    <a:pt x="424" y="144"/>
                    <a:pt x="422" y="142"/>
                  </a:cubicBezTo>
                  <a:cubicBezTo>
                    <a:pt x="420" y="141"/>
                    <a:pt x="413" y="137"/>
                    <a:pt x="413" y="137"/>
                  </a:cubicBezTo>
                  <a:cubicBezTo>
                    <a:pt x="412" y="135"/>
                    <a:pt x="412" y="134"/>
                    <a:pt x="411" y="132"/>
                  </a:cubicBezTo>
                  <a:cubicBezTo>
                    <a:pt x="411" y="130"/>
                    <a:pt x="411" y="129"/>
                    <a:pt x="411" y="126"/>
                  </a:cubicBezTo>
                  <a:cubicBezTo>
                    <a:pt x="411" y="126"/>
                    <a:pt x="407" y="131"/>
                    <a:pt x="406" y="132"/>
                  </a:cubicBezTo>
                  <a:cubicBezTo>
                    <a:pt x="405" y="134"/>
                    <a:pt x="405" y="135"/>
                    <a:pt x="404" y="137"/>
                  </a:cubicBezTo>
                  <a:cubicBezTo>
                    <a:pt x="402" y="138"/>
                    <a:pt x="401" y="140"/>
                    <a:pt x="401" y="140"/>
                  </a:cubicBezTo>
                  <a:cubicBezTo>
                    <a:pt x="399" y="139"/>
                    <a:pt x="398" y="139"/>
                    <a:pt x="396" y="138"/>
                  </a:cubicBezTo>
                  <a:cubicBezTo>
                    <a:pt x="396" y="138"/>
                    <a:pt x="392" y="136"/>
                    <a:pt x="391" y="135"/>
                  </a:cubicBezTo>
                  <a:cubicBezTo>
                    <a:pt x="390" y="134"/>
                    <a:pt x="388" y="132"/>
                    <a:pt x="388" y="132"/>
                  </a:cubicBezTo>
                  <a:cubicBezTo>
                    <a:pt x="388" y="129"/>
                    <a:pt x="387" y="128"/>
                    <a:pt x="387" y="125"/>
                  </a:cubicBezTo>
                  <a:cubicBezTo>
                    <a:pt x="387" y="125"/>
                    <a:pt x="384" y="124"/>
                    <a:pt x="381" y="123"/>
                  </a:cubicBezTo>
                  <a:cubicBezTo>
                    <a:pt x="377" y="122"/>
                    <a:pt x="377" y="122"/>
                    <a:pt x="377" y="122"/>
                  </a:cubicBezTo>
                  <a:cubicBezTo>
                    <a:pt x="376" y="120"/>
                    <a:pt x="375" y="119"/>
                    <a:pt x="374" y="118"/>
                  </a:cubicBezTo>
                  <a:cubicBezTo>
                    <a:pt x="374" y="118"/>
                    <a:pt x="374" y="116"/>
                    <a:pt x="371" y="117"/>
                  </a:cubicBezTo>
                  <a:cubicBezTo>
                    <a:pt x="369" y="118"/>
                    <a:pt x="365" y="117"/>
                    <a:pt x="365" y="117"/>
                  </a:cubicBezTo>
                  <a:cubicBezTo>
                    <a:pt x="362" y="117"/>
                    <a:pt x="361" y="117"/>
                    <a:pt x="358" y="117"/>
                  </a:cubicBezTo>
                  <a:cubicBezTo>
                    <a:pt x="355" y="118"/>
                    <a:pt x="354" y="117"/>
                    <a:pt x="354" y="120"/>
                  </a:cubicBezTo>
                  <a:cubicBezTo>
                    <a:pt x="354" y="123"/>
                    <a:pt x="354" y="123"/>
                    <a:pt x="354" y="125"/>
                  </a:cubicBezTo>
                  <a:cubicBezTo>
                    <a:pt x="354" y="127"/>
                    <a:pt x="356" y="125"/>
                    <a:pt x="354" y="127"/>
                  </a:cubicBezTo>
                  <a:cubicBezTo>
                    <a:pt x="352" y="130"/>
                    <a:pt x="352" y="126"/>
                    <a:pt x="352" y="130"/>
                  </a:cubicBezTo>
                  <a:cubicBezTo>
                    <a:pt x="352" y="134"/>
                    <a:pt x="350" y="132"/>
                    <a:pt x="352" y="135"/>
                  </a:cubicBezTo>
                  <a:cubicBezTo>
                    <a:pt x="354" y="138"/>
                    <a:pt x="355" y="140"/>
                    <a:pt x="355" y="140"/>
                  </a:cubicBezTo>
                  <a:cubicBezTo>
                    <a:pt x="355" y="140"/>
                    <a:pt x="356" y="140"/>
                    <a:pt x="358" y="142"/>
                  </a:cubicBezTo>
                  <a:cubicBezTo>
                    <a:pt x="361" y="145"/>
                    <a:pt x="360" y="143"/>
                    <a:pt x="361" y="145"/>
                  </a:cubicBezTo>
                  <a:cubicBezTo>
                    <a:pt x="361" y="147"/>
                    <a:pt x="364" y="147"/>
                    <a:pt x="361" y="148"/>
                  </a:cubicBezTo>
                  <a:cubicBezTo>
                    <a:pt x="358" y="150"/>
                    <a:pt x="359" y="150"/>
                    <a:pt x="356" y="150"/>
                  </a:cubicBezTo>
                  <a:cubicBezTo>
                    <a:pt x="353" y="151"/>
                    <a:pt x="357" y="149"/>
                    <a:pt x="353" y="151"/>
                  </a:cubicBezTo>
                  <a:cubicBezTo>
                    <a:pt x="350" y="153"/>
                    <a:pt x="349" y="152"/>
                    <a:pt x="351" y="155"/>
                  </a:cubicBezTo>
                  <a:cubicBezTo>
                    <a:pt x="353" y="157"/>
                    <a:pt x="351" y="154"/>
                    <a:pt x="353" y="157"/>
                  </a:cubicBezTo>
                  <a:cubicBezTo>
                    <a:pt x="355" y="160"/>
                    <a:pt x="357" y="157"/>
                    <a:pt x="355" y="160"/>
                  </a:cubicBezTo>
                  <a:cubicBezTo>
                    <a:pt x="353" y="164"/>
                    <a:pt x="353" y="161"/>
                    <a:pt x="352" y="164"/>
                  </a:cubicBezTo>
                  <a:cubicBezTo>
                    <a:pt x="352" y="166"/>
                    <a:pt x="353" y="164"/>
                    <a:pt x="352" y="166"/>
                  </a:cubicBezTo>
                  <a:cubicBezTo>
                    <a:pt x="350" y="168"/>
                    <a:pt x="355" y="168"/>
                    <a:pt x="350" y="168"/>
                  </a:cubicBezTo>
                  <a:cubicBezTo>
                    <a:pt x="344" y="168"/>
                    <a:pt x="343" y="169"/>
                    <a:pt x="342" y="168"/>
                  </a:cubicBezTo>
                  <a:cubicBezTo>
                    <a:pt x="341" y="167"/>
                    <a:pt x="340" y="164"/>
                    <a:pt x="340" y="164"/>
                  </a:cubicBezTo>
                  <a:cubicBezTo>
                    <a:pt x="339" y="162"/>
                    <a:pt x="339" y="160"/>
                    <a:pt x="338" y="158"/>
                  </a:cubicBezTo>
                  <a:cubicBezTo>
                    <a:pt x="337" y="157"/>
                    <a:pt x="337" y="156"/>
                    <a:pt x="336" y="155"/>
                  </a:cubicBezTo>
                  <a:cubicBezTo>
                    <a:pt x="327" y="152"/>
                    <a:pt x="328" y="151"/>
                    <a:pt x="325" y="151"/>
                  </a:cubicBezTo>
                  <a:cubicBezTo>
                    <a:pt x="322" y="150"/>
                    <a:pt x="327" y="151"/>
                    <a:pt x="322" y="150"/>
                  </a:cubicBezTo>
                  <a:cubicBezTo>
                    <a:pt x="317" y="150"/>
                    <a:pt x="315" y="148"/>
                    <a:pt x="310" y="147"/>
                  </a:cubicBezTo>
                  <a:cubicBezTo>
                    <a:pt x="306" y="146"/>
                    <a:pt x="305" y="145"/>
                    <a:pt x="304" y="144"/>
                  </a:cubicBezTo>
                  <a:cubicBezTo>
                    <a:pt x="302" y="143"/>
                    <a:pt x="301" y="143"/>
                    <a:pt x="301" y="141"/>
                  </a:cubicBezTo>
                  <a:cubicBezTo>
                    <a:pt x="300" y="140"/>
                    <a:pt x="298" y="139"/>
                    <a:pt x="294" y="138"/>
                  </a:cubicBezTo>
                  <a:cubicBezTo>
                    <a:pt x="290" y="137"/>
                    <a:pt x="294" y="138"/>
                    <a:pt x="289" y="137"/>
                  </a:cubicBezTo>
                  <a:cubicBezTo>
                    <a:pt x="285" y="135"/>
                    <a:pt x="284" y="136"/>
                    <a:pt x="284" y="133"/>
                  </a:cubicBezTo>
                  <a:cubicBezTo>
                    <a:pt x="283" y="131"/>
                    <a:pt x="283" y="128"/>
                    <a:pt x="283" y="128"/>
                  </a:cubicBezTo>
                  <a:cubicBezTo>
                    <a:pt x="283" y="128"/>
                    <a:pt x="286" y="126"/>
                    <a:pt x="289" y="124"/>
                  </a:cubicBezTo>
                  <a:cubicBezTo>
                    <a:pt x="291" y="122"/>
                    <a:pt x="290" y="121"/>
                    <a:pt x="292" y="120"/>
                  </a:cubicBezTo>
                  <a:cubicBezTo>
                    <a:pt x="295" y="119"/>
                    <a:pt x="297" y="119"/>
                    <a:pt x="299" y="117"/>
                  </a:cubicBezTo>
                  <a:cubicBezTo>
                    <a:pt x="300" y="116"/>
                    <a:pt x="300" y="114"/>
                    <a:pt x="302" y="114"/>
                  </a:cubicBezTo>
                  <a:cubicBezTo>
                    <a:pt x="303" y="113"/>
                    <a:pt x="305" y="113"/>
                    <a:pt x="306" y="112"/>
                  </a:cubicBezTo>
                  <a:cubicBezTo>
                    <a:pt x="308" y="111"/>
                    <a:pt x="310" y="110"/>
                    <a:pt x="310" y="110"/>
                  </a:cubicBezTo>
                  <a:cubicBezTo>
                    <a:pt x="311" y="108"/>
                    <a:pt x="312" y="108"/>
                    <a:pt x="313" y="107"/>
                  </a:cubicBezTo>
                  <a:cubicBezTo>
                    <a:pt x="314" y="107"/>
                    <a:pt x="314" y="107"/>
                    <a:pt x="315" y="106"/>
                  </a:cubicBezTo>
                  <a:cubicBezTo>
                    <a:pt x="315" y="106"/>
                    <a:pt x="318" y="106"/>
                    <a:pt x="319" y="105"/>
                  </a:cubicBezTo>
                  <a:cubicBezTo>
                    <a:pt x="321" y="103"/>
                    <a:pt x="323" y="100"/>
                    <a:pt x="323" y="100"/>
                  </a:cubicBezTo>
                  <a:cubicBezTo>
                    <a:pt x="324" y="99"/>
                    <a:pt x="325" y="99"/>
                    <a:pt x="326" y="99"/>
                  </a:cubicBezTo>
                  <a:cubicBezTo>
                    <a:pt x="326" y="99"/>
                    <a:pt x="330" y="98"/>
                    <a:pt x="331" y="98"/>
                  </a:cubicBezTo>
                  <a:cubicBezTo>
                    <a:pt x="332" y="97"/>
                    <a:pt x="337" y="94"/>
                    <a:pt x="338" y="94"/>
                  </a:cubicBezTo>
                  <a:cubicBezTo>
                    <a:pt x="339" y="94"/>
                    <a:pt x="342" y="92"/>
                    <a:pt x="342" y="92"/>
                  </a:cubicBezTo>
                  <a:cubicBezTo>
                    <a:pt x="342" y="91"/>
                    <a:pt x="343" y="90"/>
                    <a:pt x="343" y="89"/>
                  </a:cubicBezTo>
                  <a:cubicBezTo>
                    <a:pt x="343" y="89"/>
                    <a:pt x="342" y="88"/>
                    <a:pt x="341" y="87"/>
                  </a:cubicBezTo>
                  <a:cubicBezTo>
                    <a:pt x="340" y="86"/>
                    <a:pt x="340" y="87"/>
                    <a:pt x="338" y="83"/>
                  </a:cubicBezTo>
                  <a:cubicBezTo>
                    <a:pt x="336" y="79"/>
                    <a:pt x="335" y="76"/>
                    <a:pt x="332" y="76"/>
                  </a:cubicBezTo>
                  <a:cubicBezTo>
                    <a:pt x="330" y="75"/>
                    <a:pt x="333" y="74"/>
                    <a:pt x="330" y="75"/>
                  </a:cubicBezTo>
                  <a:cubicBezTo>
                    <a:pt x="326" y="76"/>
                    <a:pt x="329" y="74"/>
                    <a:pt x="326" y="76"/>
                  </a:cubicBezTo>
                  <a:cubicBezTo>
                    <a:pt x="322" y="78"/>
                    <a:pt x="325" y="75"/>
                    <a:pt x="322" y="78"/>
                  </a:cubicBezTo>
                  <a:cubicBezTo>
                    <a:pt x="320" y="81"/>
                    <a:pt x="320" y="78"/>
                    <a:pt x="320" y="81"/>
                  </a:cubicBezTo>
                  <a:cubicBezTo>
                    <a:pt x="319" y="85"/>
                    <a:pt x="318" y="87"/>
                    <a:pt x="318" y="87"/>
                  </a:cubicBezTo>
                  <a:cubicBezTo>
                    <a:pt x="318" y="87"/>
                    <a:pt x="316" y="89"/>
                    <a:pt x="315" y="89"/>
                  </a:cubicBezTo>
                  <a:cubicBezTo>
                    <a:pt x="313" y="89"/>
                    <a:pt x="310" y="87"/>
                    <a:pt x="310" y="87"/>
                  </a:cubicBezTo>
                  <a:cubicBezTo>
                    <a:pt x="310" y="86"/>
                    <a:pt x="309" y="85"/>
                    <a:pt x="308" y="84"/>
                  </a:cubicBezTo>
                  <a:cubicBezTo>
                    <a:pt x="308" y="82"/>
                    <a:pt x="309" y="82"/>
                    <a:pt x="309" y="81"/>
                  </a:cubicBezTo>
                  <a:cubicBezTo>
                    <a:pt x="309" y="80"/>
                    <a:pt x="309" y="79"/>
                    <a:pt x="308" y="78"/>
                  </a:cubicBezTo>
                  <a:cubicBezTo>
                    <a:pt x="304" y="82"/>
                    <a:pt x="306" y="81"/>
                    <a:pt x="304" y="82"/>
                  </a:cubicBezTo>
                  <a:cubicBezTo>
                    <a:pt x="302" y="83"/>
                    <a:pt x="305" y="85"/>
                    <a:pt x="302" y="83"/>
                  </a:cubicBezTo>
                  <a:cubicBezTo>
                    <a:pt x="298" y="81"/>
                    <a:pt x="296" y="79"/>
                    <a:pt x="296" y="79"/>
                  </a:cubicBezTo>
                  <a:cubicBezTo>
                    <a:pt x="296" y="78"/>
                    <a:pt x="297" y="77"/>
                    <a:pt x="297" y="75"/>
                  </a:cubicBezTo>
                  <a:cubicBezTo>
                    <a:pt x="297" y="75"/>
                    <a:pt x="303" y="81"/>
                    <a:pt x="299" y="73"/>
                  </a:cubicBezTo>
                  <a:cubicBezTo>
                    <a:pt x="294" y="65"/>
                    <a:pt x="290" y="66"/>
                    <a:pt x="290" y="66"/>
                  </a:cubicBezTo>
                  <a:cubicBezTo>
                    <a:pt x="290" y="66"/>
                    <a:pt x="287" y="67"/>
                    <a:pt x="285" y="66"/>
                  </a:cubicBezTo>
                  <a:cubicBezTo>
                    <a:pt x="283" y="66"/>
                    <a:pt x="283" y="66"/>
                    <a:pt x="283" y="66"/>
                  </a:cubicBezTo>
                  <a:cubicBezTo>
                    <a:pt x="283" y="66"/>
                    <a:pt x="285" y="62"/>
                    <a:pt x="281" y="66"/>
                  </a:cubicBezTo>
                  <a:cubicBezTo>
                    <a:pt x="277" y="69"/>
                    <a:pt x="277" y="67"/>
                    <a:pt x="277" y="69"/>
                  </a:cubicBezTo>
                  <a:cubicBezTo>
                    <a:pt x="277" y="72"/>
                    <a:pt x="278" y="72"/>
                    <a:pt x="279" y="74"/>
                  </a:cubicBezTo>
                  <a:cubicBezTo>
                    <a:pt x="280" y="77"/>
                    <a:pt x="275" y="75"/>
                    <a:pt x="280" y="77"/>
                  </a:cubicBezTo>
                  <a:cubicBezTo>
                    <a:pt x="285" y="80"/>
                    <a:pt x="285" y="77"/>
                    <a:pt x="285" y="80"/>
                  </a:cubicBezTo>
                  <a:cubicBezTo>
                    <a:pt x="285" y="84"/>
                    <a:pt x="286" y="82"/>
                    <a:pt x="285" y="84"/>
                  </a:cubicBezTo>
                  <a:cubicBezTo>
                    <a:pt x="283" y="86"/>
                    <a:pt x="283" y="86"/>
                    <a:pt x="283" y="86"/>
                  </a:cubicBezTo>
                  <a:cubicBezTo>
                    <a:pt x="283" y="86"/>
                    <a:pt x="282" y="88"/>
                    <a:pt x="280" y="88"/>
                  </a:cubicBezTo>
                  <a:cubicBezTo>
                    <a:pt x="279" y="88"/>
                    <a:pt x="282" y="88"/>
                    <a:pt x="279" y="88"/>
                  </a:cubicBezTo>
                  <a:cubicBezTo>
                    <a:pt x="276" y="88"/>
                    <a:pt x="277" y="85"/>
                    <a:pt x="274" y="84"/>
                  </a:cubicBezTo>
                  <a:cubicBezTo>
                    <a:pt x="271" y="84"/>
                    <a:pt x="274" y="82"/>
                    <a:pt x="269" y="84"/>
                  </a:cubicBezTo>
                  <a:cubicBezTo>
                    <a:pt x="264" y="87"/>
                    <a:pt x="264" y="87"/>
                    <a:pt x="264" y="87"/>
                  </a:cubicBezTo>
                  <a:cubicBezTo>
                    <a:pt x="264" y="87"/>
                    <a:pt x="266" y="88"/>
                    <a:pt x="263" y="88"/>
                  </a:cubicBezTo>
                  <a:cubicBezTo>
                    <a:pt x="260" y="88"/>
                    <a:pt x="261" y="88"/>
                    <a:pt x="259" y="88"/>
                  </a:cubicBezTo>
                  <a:cubicBezTo>
                    <a:pt x="256" y="87"/>
                    <a:pt x="255" y="87"/>
                    <a:pt x="253" y="87"/>
                  </a:cubicBezTo>
                  <a:cubicBezTo>
                    <a:pt x="251" y="87"/>
                    <a:pt x="255" y="87"/>
                    <a:pt x="249" y="87"/>
                  </a:cubicBezTo>
                  <a:cubicBezTo>
                    <a:pt x="243" y="88"/>
                    <a:pt x="242" y="86"/>
                    <a:pt x="242" y="86"/>
                  </a:cubicBezTo>
                  <a:cubicBezTo>
                    <a:pt x="241" y="85"/>
                    <a:pt x="241" y="84"/>
                    <a:pt x="240" y="83"/>
                  </a:cubicBezTo>
                  <a:cubicBezTo>
                    <a:pt x="235" y="84"/>
                    <a:pt x="238" y="81"/>
                    <a:pt x="235" y="84"/>
                  </a:cubicBezTo>
                  <a:cubicBezTo>
                    <a:pt x="233" y="87"/>
                    <a:pt x="234" y="85"/>
                    <a:pt x="233" y="87"/>
                  </a:cubicBezTo>
                  <a:cubicBezTo>
                    <a:pt x="231" y="88"/>
                    <a:pt x="232" y="83"/>
                    <a:pt x="231" y="88"/>
                  </a:cubicBezTo>
                  <a:cubicBezTo>
                    <a:pt x="230" y="93"/>
                    <a:pt x="231" y="91"/>
                    <a:pt x="230" y="93"/>
                  </a:cubicBezTo>
                  <a:cubicBezTo>
                    <a:pt x="228" y="95"/>
                    <a:pt x="230" y="95"/>
                    <a:pt x="228" y="97"/>
                  </a:cubicBezTo>
                  <a:cubicBezTo>
                    <a:pt x="226" y="99"/>
                    <a:pt x="226" y="99"/>
                    <a:pt x="226" y="99"/>
                  </a:cubicBezTo>
                  <a:cubicBezTo>
                    <a:pt x="225" y="98"/>
                    <a:pt x="224" y="97"/>
                    <a:pt x="224" y="95"/>
                  </a:cubicBezTo>
                  <a:cubicBezTo>
                    <a:pt x="224" y="94"/>
                    <a:pt x="224" y="94"/>
                    <a:pt x="224" y="93"/>
                  </a:cubicBezTo>
                  <a:cubicBezTo>
                    <a:pt x="222" y="92"/>
                    <a:pt x="223" y="93"/>
                    <a:pt x="220" y="93"/>
                  </a:cubicBezTo>
                  <a:cubicBezTo>
                    <a:pt x="217" y="92"/>
                    <a:pt x="222" y="91"/>
                    <a:pt x="214" y="92"/>
                  </a:cubicBezTo>
                  <a:cubicBezTo>
                    <a:pt x="207" y="93"/>
                    <a:pt x="207" y="93"/>
                    <a:pt x="207" y="93"/>
                  </a:cubicBezTo>
                  <a:cubicBezTo>
                    <a:pt x="207" y="93"/>
                    <a:pt x="213" y="94"/>
                    <a:pt x="203" y="94"/>
                  </a:cubicBezTo>
                  <a:cubicBezTo>
                    <a:pt x="193" y="94"/>
                    <a:pt x="198" y="92"/>
                    <a:pt x="198" y="92"/>
                  </a:cubicBezTo>
                  <a:cubicBezTo>
                    <a:pt x="198" y="92"/>
                    <a:pt x="196" y="90"/>
                    <a:pt x="195" y="90"/>
                  </a:cubicBezTo>
                  <a:cubicBezTo>
                    <a:pt x="193" y="90"/>
                    <a:pt x="194" y="89"/>
                    <a:pt x="191" y="90"/>
                  </a:cubicBezTo>
                  <a:cubicBezTo>
                    <a:pt x="188" y="90"/>
                    <a:pt x="191" y="89"/>
                    <a:pt x="188" y="90"/>
                  </a:cubicBezTo>
                  <a:cubicBezTo>
                    <a:pt x="185" y="91"/>
                    <a:pt x="187" y="91"/>
                    <a:pt x="185" y="91"/>
                  </a:cubicBezTo>
                  <a:cubicBezTo>
                    <a:pt x="183" y="92"/>
                    <a:pt x="188" y="92"/>
                    <a:pt x="183" y="92"/>
                  </a:cubicBezTo>
                  <a:cubicBezTo>
                    <a:pt x="178" y="91"/>
                    <a:pt x="175" y="90"/>
                    <a:pt x="175" y="89"/>
                  </a:cubicBezTo>
                  <a:cubicBezTo>
                    <a:pt x="174" y="88"/>
                    <a:pt x="176" y="87"/>
                    <a:pt x="174" y="88"/>
                  </a:cubicBezTo>
                  <a:cubicBezTo>
                    <a:pt x="172" y="90"/>
                    <a:pt x="168" y="91"/>
                    <a:pt x="168" y="91"/>
                  </a:cubicBezTo>
                  <a:close/>
                  <a:moveTo>
                    <a:pt x="234" y="82"/>
                  </a:moveTo>
                  <a:cubicBezTo>
                    <a:pt x="234" y="82"/>
                    <a:pt x="234" y="82"/>
                    <a:pt x="238" y="81"/>
                  </a:cubicBezTo>
                  <a:cubicBezTo>
                    <a:pt x="242" y="80"/>
                    <a:pt x="238" y="81"/>
                    <a:pt x="239" y="80"/>
                  </a:cubicBezTo>
                  <a:cubicBezTo>
                    <a:pt x="241" y="80"/>
                    <a:pt x="241" y="80"/>
                    <a:pt x="241" y="80"/>
                  </a:cubicBezTo>
                  <a:cubicBezTo>
                    <a:pt x="242" y="81"/>
                    <a:pt x="242" y="81"/>
                    <a:pt x="242" y="82"/>
                  </a:cubicBezTo>
                  <a:cubicBezTo>
                    <a:pt x="242" y="82"/>
                    <a:pt x="242" y="84"/>
                    <a:pt x="244" y="84"/>
                  </a:cubicBezTo>
                  <a:cubicBezTo>
                    <a:pt x="246" y="83"/>
                    <a:pt x="249" y="84"/>
                    <a:pt x="251" y="84"/>
                  </a:cubicBezTo>
                  <a:cubicBezTo>
                    <a:pt x="253" y="84"/>
                    <a:pt x="252" y="84"/>
                    <a:pt x="256" y="84"/>
                  </a:cubicBezTo>
                  <a:cubicBezTo>
                    <a:pt x="256" y="84"/>
                    <a:pt x="257" y="81"/>
                    <a:pt x="259" y="80"/>
                  </a:cubicBezTo>
                  <a:cubicBezTo>
                    <a:pt x="261" y="79"/>
                    <a:pt x="259" y="80"/>
                    <a:pt x="259" y="80"/>
                  </a:cubicBezTo>
                  <a:cubicBezTo>
                    <a:pt x="259" y="80"/>
                    <a:pt x="259" y="80"/>
                    <a:pt x="262" y="79"/>
                  </a:cubicBezTo>
                  <a:cubicBezTo>
                    <a:pt x="264" y="78"/>
                    <a:pt x="262" y="79"/>
                    <a:pt x="263" y="79"/>
                  </a:cubicBezTo>
                  <a:cubicBezTo>
                    <a:pt x="264" y="78"/>
                    <a:pt x="262" y="76"/>
                    <a:pt x="262" y="76"/>
                  </a:cubicBezTo>
                  <a:cubicBezTo>
                    <a:pt x="261" y="76"/>
                    <a:pt x="261" y="76"/>
                    <a:pt x="259" y="75"/>
                  </a:cubicBezTo>
                  <a:cubicBezTo>
                    <a:pt x="259" y="75"/>
                    <a:pt x="254" y="74"/>
                    <a:pt x="253" y="74"/>
                  </a:cubicBezTo>
                  <a:cubicBezTo>
                    <a:pt x="252" y="73"/>
                    <a:pt x="251" y="74"/>
                    <a:pt x="251" y="74"/>
                  </a:cubicBezTo>
                  <a:cubicBezTo>
                    <a:pt x="251" y="74"/>
                    <a:pt x="249" y="72"/>
                    <a:pt x="248" y="71"/>
                  </a:cubicBezTo>
                  <a:cubicBezTo>
                    <a:pt x="247" y="70"/>
                    <a:pt x="248" y="71"/>
                    <a:pt x="247" y="70"/>
                  </a:cubicBezTo>
                  <a:cubicBezTo>
                    <a:pt x="246" y="69"/>
                    <a:pt x="245" y="70"/>
                    <a:pt x="245" y="70"/>
                  </a:cubicBezTo>
                  <a:cubicBezTo>
                    <a:pt x="245" y="70"/>
                    <a:pt x="245" y="70"/>
                    <a:pt x="245" y="68"/>
                  </a:cubicBezTo>
                  <a:cubicBezTo>
                    <a:pt x="246" y="66"/>
                    <a:pt x="245" y="68"/>
                    <a:pt x="246" y="66"/>
                  </a:cubicBezTo>
                  <a:cubicBezTo>
                    <a:pt x="246" y="66"/>
                    <a:pt x="244" y="66"/>
                    <a:pt x="243" y="64"/>
                  </a:cubicBezTo>
                  <a:cubicBezTo>
                    <a:pt x="242" y="63"/>
                    <a:pt x="243" y="64"/>
                    <a:pt x="242" y="63"/>
                  </a:cubicBezTo>
                  <a:cubicBezTo>
                    <a:pt x="240" y="62"/>
                    <a:pt x="242" y="63"/>
                    <a:pt x="240" y="61"/>
                  </a:cubicBezTo>
                  <a:cubicBezTo>
                    <a:pt x="238" y="58"/>
                    <a:pt x="240" y="61"/>
                    <a:pt x="238" y="61"/>
                  </a:cubicBezTo>
                  <a:cubicBezTo>
                    <a:pt x="237" y="61"/>
                    <a:pt x="238" y="61"/>
                    <a:pt x="237" y="62"/>
                  </a:cubicBezTo>
                  <a:cubicBezTo>
                    <a:pt x="237" y="63"/>
                    <a:pt x="237" y="63"/>
                    <a:pt x="238" y="64"/>
                  </a:cubicBezTo>
                  <a:cubicBezTo>
                    <a:pt x="239" y="64"/>
                    <a:pt x="239" y="64"/>
                    <a:pt x="240" y="64"/>
                  </a:cubicBezTo>
                  <a:cubicBezTo>
                    <a:pt x="240" y="65"/>
                    <a:pt x="240" y="65"/>
                    <a:pt x="240" y="65"/>
                  </a:cubicBezTo>
                  <a:cubicBezTo>
                    <a:pt x="241" y="67"/>
                    <a:pt x="241" y="67"/>
                    <a:pt x="242" y="68"/>
                  </a:cubicBezTo>
                  <a:cubicBezTo>
                    <a:pt x="241" y="69"/>
                    <a:pt x="240" y="69"/>
                    <a:pt x="240" y="69"/>
                  </a:cubicBezTo>
                  <a:cubicBezTo>
                    <a:pt x="238" y="69"/>
                    <a:pt x="237" y="69"/>
                    <a:pt x="236" y="70"/>
                  </a:cubicBezTo>
                  <a:cubicBezTo>
                    <a:pt x="236" y="70"/>
                    <a:pt x="233" y="70"/>
                    <a:pt x="233" y="68"/>
                  </a:cubicBezTo>
                  <a:cubicBezTo>
                    <a:pt x="233" y="66"/>
                    <a:pt x="233" y="67"/>
                    <a:pt x="235" y="64"/>
                  </a:cubicBezTo>
                  <a:cubicBezTo>
                    <a:pt x="238" y="61"/>
                    <a:pt x="235" y="64"/>
                    <a:pt x="235" y="63"/>
                  </a:cubicBezTo>
                  <a:cubicBezTo>
                    <a:pt x="234" y="61"/>
                    <a:pt x="233" y="62"/>
                    <a:pt x="232" y="62"/>
                  </a:cubicBezTo>
                  <a:cubicBezTo>
                    <a:pt x="230" y="63"/>
                    <a:pt x="230" y="63"/>
                    <a:pt x="230" y="63"/>
                  </a:cubicBezTo>
                  <a:cubicBezTo>
                    <a:pt x="230" y="64"/>
                    <a:pt x="229" y="64"/>
                    <a:pt x="229" y="65"/>
                  </a:cubicBezTo>
                  <a:cubicBezTo>
                    <a:pt x="228" y="65"/>
                    <a:pt x="227" y="65"/>
                    <a:pt x="226" y="66"/>
                  </a:cubicBezTo>
                  <a:cubicBezTo>
                    <a:pt x="226" y="65"/>
                    <a:pt x="226" y="65"/>
                    <a:pt x="225" y="65"/>
                  </a:cubicBezTo>
                  <a:cubicBezTo>
                    <a:pt x="225" y="65"/>
                    <a:pt x="225" y="65"/>
                    <a:pt x="225" y="65"/>
                  </a:cubicBezTo>
                  <a:cubicBezTo>
                    <a:pt x="225" y="65"/>
                    <a:pt x="225" y="65"/>
                    <a:pt x="225" y="64"/>
                  </a:cubicBezTo>
                  <a:cubicBezTo>
                    <a:pt x="224" y="63"/>
                    <a:pt x="222" y="63"/>
                    <a:pt x="222" y="63"/>
                  </a:cubicBezTo>
                  <a:cubicBezTo>
                    <a:pt x="222" y="64"/>
                    <a:pt x="221" y="64"/>
                    <a:pt x="221" y="65"/>
                  </a:cubicBezTo>
                  <a:cubicBezTo>
                    <a:pt x="221" y="65"/>
                    <a:pt x="221" y="65"/>
                    <a:pt x="222" y="66"/>
                  </a:cubicBezTo>
                  <a:cubicBezTo>
                    <a:pt x="221" y="67"/>
                    <a:pt x="221" y="67"/>
                    <a:pt x="220" y="68"/>
                  </a:cubicBezTo>
                  <a:cubicBezTo>
                    <a:pt x="220" y="68"/>
                    <a:pt x="217" y="68"/>
                    <a:pt x="216" y="67"/>
                  </a:cubicBezTo>
                  <a:cubicBezTo>
                    <a:pt x="215" y="66"/>
                    <a:pt x="216" y="66"/>
                    <a:pt x="216" y="66"/>
                  </a:cubicBezTo>
                  <a:cubicBezTo>
                    <a:pt x="216" y="66"/>
                    <a:pt x="216" y="65"/>
                    <a:pt x="216" y="64"/>
                  </a:cubicBezTo>
                  <a:cubicBezTo>
                    <a:pt x="217" y="62"/>
                    <a:pt x="216" y="64"/>
                    <a:pt x="216" y="63"/>
                  </a:cubicBezTo>
                  <a:cubicBezTo>
                    <a:pt x="215" y="63"/>
                    <a:pt x="216" y="63"/>
                    <a:pt x="214" y="64"/>
                  </a:cubicBezTo>
                  <a:cubicBezTo>
                    <a:pt x="213" y="64"/>
                    <a:pt x="212" y="66"/>
                    <a:pt x="212" y="66"/>
                  </a:cubicBezTo>
                  <a:cubicBezTo>
                    <a:pt x="210" y="65"/>
                    <a:pt x="210" y="65"/>
                    <a:pt x="208" y="65"/>
                  </a:cubicBezTo>
                  <a:cubicBezTo>
                    <a:pt x="207" y="65"/>
                    <a:pt x="207" y="65"/>
                    <a:pt x="207" y="64"/>
                  </a:cubicBezTo>
                  <a:cubicBezTo>
                    <a:pt x="207" y="64"/>
                    <a:pt x="207" y="64"/>
                    <a:pt x="207" y="63"/>
                  </a:cubicBezTo>
                  <a:cubicBezTo>
                    <a:pt x="207" y="62"/>
                    <a:pt x="207" y="63"/>
                    <a:pt x="207" y="60"/>
                  </a:cubicBezTo>
                  <a:cubicBezTo>
                    <a:pt x="208" y="57"/>
                    <a:pt x="207" y="60"/>
                    <a:pt x="206" y="60"/>
                  </a:cubicBezTo>
                  <a:cubicBezTo>
                    <a:pt x="204" y="60"/>
                    <a:pt x="206" y="60"/>
                    <a:pt x="204" y="60"/>
                  </a:cubicBezTo>
                  <a:cubicBezTo>
                    <a:pt x="203" y="60"/>
                    <a:pt x="203" y="61"/>
                    <a:pt x="203" y="61"/>
                  </a:cubicBezTo>
                  <a:cubicBezTo>
                    <a:pt x="202" y="61"/>
                    <a:pt x="202" y="61"/>
                    <a:pt x="201" y="62"/>
                  </a:cubicBezTo>
                  <a:cubicBezTo>
                    <a:pt x="200" y="62"/>
                    <a:pt x="200" y="62"/>
                    <a:pt x="199" y="63"/>
                  </a:cubicBezTo>
                  <a:cubicBezTo>
                    <a:pt x="198" y="63"/>
                    <a:pt x="197" y="63"/>
                    <a:pt x="196" y="63"/>
                  </a:cubicBezTo>
                  <a:cubicBezTo>
                    <a:pt x="196" y="63"/>
                    <a:pt x="193" y="63"/>
                    <a:pt x="192" y="63"/>
                  </a:cubicBezTo>
                  <a:cubicBezTo>
                    <a:pt x="191" y="62"/>
                    <a:pt x="189" y="63"/>
                    <a:pt x="187" y="63"/>
                  </a:cubicBezTo>
                  <a:cubicBezTo>
                    <a:pt x="185" y="62"/>
                    <a:pt x="186" y="63"/>
                    <a:pt x="184" y="63"/>
                  </a:cubicBezTo>
                  <a:cubicBezTo>
                    <a:pt x="183" y="63"/>
                    <a:pt x="184" y="63"/>
                    <a:pt x="183" y="64"/>
                  </a:cubicBezTo>
                  <a:cubicBezTo>
                    <a:pt x="182" y="64"/>
                    <a:pt x="181" y="65"/>
                    <a:pt x="180" y="66"/>
                  </a:cubicBezTo>
                  <a:cubicBezTo>
                    <a:pt x="179" y="66"/>
                    <a:pt x="177" y="67"/>
                    <a:pt x="177" y="67"/>
                  </a:cubicBezTo>
                  <a:cubicBezTo>
                    <a:pt x="176" y="68"/>
                    <a:pt x="176" y="68"/>
                    <a:pt x="175" y="70"/>
                  </a:cubicBezTo>
                  <a:cubicBezTo>
                    <a:pt x="174" y="71"/>
                    <a:pt x="173" y="72"/>
                    <a:pt x="172" y="74"/>
                  </a:cubicBezTo>
                  <a:cubicBezTo>
                    <a:pt x="172" y="75"/>
                    <a:pt x="172" y="76"/>
                    <a:pt x="172" y="78"/>
                  </a:cubicBezTo>
                  <a:cubicBezTo>
                    <a:pt x="172" y="78"/>
                    <a:pt x="175" y="80"/>
                    <a:pt x="179" y="79"/>
                  </a:cubicBezTo>
                  <a:cubicBezTo>
                    <a:pt x="183" y="79"/>
                    <a:pt x="179" y="79"/>
                    <a:pt x="182" y="78"/>
                  </a:cubicBezTo>
                  <a:cubicBezTo>
                    <a:pt x="186" y="78"/>
                    <a:pt x="182" y="78"/>
                    <a:pt x="186" y="78"/>
                  </a:cubicBezTo>
                  <a:cubicBezTo>
                    <a:pt x="189" y="77"/>
                    <a:pt x="186" y="78"/>
                    <a:pt x="189" y="77"/>
                  </a:cubicBezTo>
                  <a:cubicBezTo>
                    <a:pt x="192" y="77"/>
                    <a:pt x="189" y="77"/>
                    <a:pt x="190" y="77"/>
                  </a:cubicBezTo>
                  <a:cubicBezTo>
                    <a:pt x="191" y="77"/>
                    <a:pt x="194" y="79"/>
                    <a:pt x="194" y="79"/>
                  </a:cubicBezTo>
                  <a:cubicBezTo>
                    <a:pt x="194" y="79"/>
                    <a:pt x="197" y="79"/>
                    <a:pt x="199" y="79"/>
                  </a:cubicBezTo>
                  <a:cubicBezTo>
                    <a:pt x="202" y="78"/>
                    <a:pt x="199" y="79"/>
                    <a:pt x="201" y="79"/>
                  </a:cubicBezTo>
                  <a:cubicBezTo>
                    <a:pt x="203" y="78"/>
                    <a:pt x="203" y="78"/>
                    <a:pt x="205" y="78"/>
                  </a:cubicBezTo>
                  <a:cubicBezTo>
                    <a:pt x="207" y="77"/>
                    <a:pt x="208" y="77"/>
                    <a:pt x="211" y="76"/>
                  </a:cubicBezTo>
                  <a:cubicBezTo>
                    <a:pt x="214" y="76"/>
                    <a:pt x="216" y="76"/>
                    <a:pt x="216" y="76"/>
                  </a:cubicBezTo>
                  <a:cubicBezTo>
                    <a:pt x="216" y="76"/>
                    <a:pt x="216" y="76"/>
                    <a:pt x="216" y="77"/>
                  </a:cubicBezTo>
                  <a:cubicBezTo>
                    <a:pt x="216" y="78"/>
                    <a:pt x="215" y="79"/>
                    <a:pt x="214" y="80"/>
                  </a:cubicBezTo>
                  <a:cubicBezTo>
                    <a:pt x="213" y="80"/>
                    <a:pt x="213" y="80"/>
                    <a:pt x="212" y="80"/>
                  </a:cubicBezTo>
                  <a:cubicBezTo>
                    <a:pt x="212" y="80"/>
                    <a:pt x="204" y="82"/>
                    <a:pt x="203" y="82"/>
                  </a:cubicBezTo>
                  <a:cubicBezTo>
                    <a:pt x="202" y="82"/>
                    <a:pt x="201" y="83"/>
                    <a:pt x="201" y="83"/>
                  </a:cubicBezTo>
                  <a:cubicBezTo>
                    <a:pt x="201" y="83"/>
                    <a:pt x="201" y="84"/>
                    <a:pt x="201" y="84"/>
                  </a:cubicBezTo>
                  <a:cubicBezTo>
                    <a:pt x="202" y="85"/>
                    <a:pt x="202" y="86"/>
                    <a:pt x="203" y="86"/>
                  </a:cubicBezTo>
                  <a:cubicBezTo>
                    <a:pt x="206" y="86"/>
                    <a:pt x="207" y="87"/>
                    <a:pt x="210" y="87"/>
                  </a:cubicBezTo>
                  <a:cubicBezTo>
                    <a:pt x="212" y="87"/>
                    <a:pt x="213" y="88"/>
                    <a:pt x="215" y="88"/>
                  </a:cubicBezTo>
                  <a:cubicBezTo>
                    <a:pt x="217" y="88"/>
                    <a:pt x="218" y="87"/>
                    <a:pt x="220" y="87"/>
                  </a:cubicBezTo>
                  <a:cubicBezTo>
                    <a:pt x="223" y="87"/>
                    <a:pt x="224" y="87"/>
                    <a:pt x="227" y="88"/>
                  </a:cubicBezTo>
                  <a:cubicBezTo>
                    <a:pt x="227" y="88"/>
                    <a:pt x="230" y="87"/>
                    <a:pt x="231" y="86"/>
                  </a:cubicBezTo>
                  <a:cubicBezTo>
                    <a:pt x="231" y="85"/>
                    <a:pt x="231" y="85"/>
                    <a:pt x="231" y="85"/>
                  </a:cubicBezTo>
                  <a:cubicBezTo>
                    <a:pt x="232" y="84"/>
                    <a:pt x="232" y="84"/>
                    <a:pt x="232" y="84"/>
                  </a:cubicBezTo>
                  <a:cubicBezTo>
                    <a:pt x="234" y="84"/>
                    <a:pt x="234" y="83"/>
                    <a:pt x="235" y="83"/>
                  </a:cubicBezTo>
                  <a:lnTo>
                    <a:pt x="234" y="82"/>
                  </a:lnTo>
                  <a:close/>
                  <a:moveTo>
                    <a:pt x="346" y="50"/>
                  </a:moveTo>
                  <a:cubicBezTo>
                    <a:pt x="345" y="51"/>
                    <a:pt x="345" y="51"/>
                    <a:pt x="344" y="51"/>
                  </a:cubicBezTo>
                  <a:cubicBezTo>
                    <a:pt x="343" y="52"/>
                    <a:pt x="343" y="52"/>
                    <a:pt x="342" y="52"/>
                  </a:cubicBezTo>
                  <a:cubicBezTo>
                    <a:pt x="340" y="52"/>
                    <a:pt x="339" y="52"/>
                    <a:pt x="337" y="51"/>
                  </a:cubicBezTo>
                  <a:cubicBezTo>
                    <a:pt x="335" y="51"/>
                    <a:pt x="334" y="51"/>
                    <a:pt x="332" y="51"/>
                  </a:cubicBezTo>
                  <a:cubicBezTo>
                    <a:pt x="332" y="51"/>
                    <a:pt x="331" y="49"/>
                    <a:pt x="329" y="50"/>
                  </a:cubicBezTo>
                  <a:cubicBezTo>
                    <a:pt x="326" y="50"/>
                    <a:pt x="323" y="50"/>
                    <a:pt x="322" y="51"/>
                  </a:cubicBezTo>
                  <a:cubicBezTo>
                    <a:pt x="321" y="51"/>
                    <a:pt x="320" y="52"/>
                    <a:pt x="319" y="52"/>
                  </a:cubicBezTo>
                  <a:cubicBezTo>
                    <a:pt x="317" y="52"/>
                    <a:pt x="316" y="52"/>
                    <a:pt x="314" y="53"/>
                  </a:cubicBezTo>
                  <a:cubicBezTo>
                    <a:pt x="313" y="53"/>
                    <a:pt x="314" y="50"/>
                    <a:pt x="313" y="53"/>
                  </a:cubicBezTo>
                  <a:cubicBezTo>
                    <a:pt x="312" y="56"/>
                    <a:pt x="314" y="55"/>
                    <a:pt x="312" y="56"/>
                  </a:cubicBezTo>
                  <a:cubicBezTo>
                    <a:pt x="311" y="58"/>
                    <a:pt x="311" y="57"/>
                    <a:pt x="309" y="58"/>
                  </a:cubicBezTo>
                  <a:cubicBezTo>
                    <a:pt x="307" y="59"/>
                    <a:pt x="308" y="57"/>
                    <a:pt x="307" y="59"/>
                  </a:cubicBezTo>
                  <a:cubicBezTo>
                    <a:pt x="306" y="61"/>
                    <a:pt x="305" y="60"/>
                    <a:pt x="306" y="61"/>
                  </a:cubicBezTo>
                  <a:cubicBezTo>
                    <a:pt x="306" y="63"/>
                    <a:pt x="308" y="61"/>
                    <a:pt x="308" y="63"/>
                  </a:cubicBezTo>
                  <a:cubicBezTo>
                    <a:pt x="309" y="65"/>
                    <a:pt x="306" y="63"/>
                    <a:pt x="309" y="65"/>
                  </a:cubicBezTo>
                  <a:cubicBezTo>
                    <a:pt x="312" y="68"/>
                    <a:pt x="313" y="67"/>
                    <a:pt x="314" y="68"/>
                  </a:cubicBezTo>
                  <a:cubicBezTo>
                    <a:pt x="315" y="69"/>
                    <a:pt x="313" y="67"/>
                    <a:pt x="315" y="69"/>
                  </a:cubicBezTo>
                  <a:cubicBezTo>
                    <a:pt x="317" y="72"/>
                    <a:pt x="314" y="71"/>
                    <a:pt x="317" y="72"/>
                  </a:cubicBezTo>
                  <a:cubicBezTo>
                    <a:pt x="320" y="73"/>
                    <a:pt x="319" y="73"/>
                    <a:pt x="321" y="73"/>
                  </a:cubicBezTo>
                  <a:cubicBezTo>
                    <a:pt x="324" y="73"/>
                    <a:pt x="329" y="73"/>
                    <a:pt x="329" y="73"/>
                  </a:cubicBezTo>
                  <a:cubicBezTo>
                    <a:pt x="332" y="73"/>
                    <a:pt x="334" y="72"/>
                    <a:pt x="337" y="72"/>
                  </a:cubicBezTo>
                  <a:cubicBezTo>
                    <a:pt x="337" y="72"/>
                    <a:pt x="338" y="73"/>
                    <a:pt x="339" y="74"/>
                  </a:cubicBezTo>
                  <a:cubicBezTo>
                    <a:pt x="340" y="75"/>
                    <a:pt x="344" y="74"/>
                    <a:pt x="344" y="74"/>
                  </a:cubicBezTo>
                  <a:cubicBezTo>
                    <a:pt x="348" y="74"/>
                    <a:pt x="350" y="73"/>
                    <a:pt x="353" y="73"/>
                  </a:cubicBezTo>
                  <a:cubicBezTo>
                    <a:pt x="353" y="73"/>
                    <a:pt x="355" y="73"/>
                    <a:pt x="356" y="74"/>
                  </a:cubicBezTo>
                  <a:cubicBezTo>
                    <a:pt x="356" y="75"/>
                    <a:pt x="358" y="76"/>
                    <a:pt x="358" y="76"/>
                  </a:cubicBezTo>
                  <a:cubicBezTo>
                    <a:pt x="359" y="76"/>
                    <a:pt x="359" y="76"/>
                    <a:pt x="360" y="76"/>
                  </a:cubicBezTo>
                  <a:cubicBezTo>
                    <a:pt x="361" y="77"/>
                    <a:pt x="362" y="77"/>
                    <a:pt x="363" y="77"/>
                  </a:cubicBezTo>
                  <a:cubicBezTo>
                    <a:pt x="364" y="78"/>
                    <a:pt x="364" y="78"/>
                    <a:pt x="365" y="78"/>
                  </a:cubicBezTo>
                  <a:cubicBezTo>
                    <a:pt x="365" y="78"/>
                    <a:pt x="367" y="78"/>
                    <a:pt x="367" y="79"/>
                  </a:cubicBezTo>
                  <a:cubicBezTo>
                    <a:pt x="368" y="80"/>
                    <a:pt x="368" y="80"/>
                    <a:pt x="368" y="80"/>
                  </a:cubicBezTo>
                  <a:cubicBezTo>
                    <a:pt x="368" y="80"/>
                    <a:pt x="366" y="81"/>
                    <a:pt x="367" y="82"/>
                  </a:cubicBezTo>
                  <a:cubicBezTo>
                    <a:pt x="367" y="83"/>
                    <a:pt x="372" y="84"/>
                    <a:pt x="372" y="84"/>
                  </a:cubicBezTo>
                  <a:cubicBezTo>
                    <a:pt x="372" y="84"/>
                    <a:pt x="375" y="84"/>
                    <a:pt x="375" y="85"/>
                  </a:cubicBezTo>
                  <a:cubicBezTo>
                    <a:pt x="376" y="85"/>
                    <a:pt x="377" y="83"/>
                    <a:pt x="376" y="85"/>
                  </a:cubicBezTo>
                  <a:cubicBezTo>
                    <a:pt x="375" y="88"/>
                    <a:pt x="375" y="88"/>
                    <a:pt x="375" y="88"/>
                  </a:cubicBezTo>
                  <a:cubicBezTo>
                    <a:pt x="375" y="89"/>
                    <a:pt x="375" y="89"/>
                    <a:pt x="374" y="90"/>
                  </a:cubicBezTo>
                  <a:cubicBezTo>
                    <a:pt x="374" y="93"/>
                    <a:pt x="372" y="90"/>
                    <a:pt x="374" y="93"/>
                  </a:cubicBezTo>
                  <a:cubicBezTo>
                    <a:pt x="376" y="95"/>
                    <a:pt x="380" y="93"/>
                    <a:pt x="376" y="95"/>
                  </a:cubicBezTo>
                  <a:cubicBezTo>
                    <a:pt x="371" y="96"/>
                    <a:pt x="371" y="96"/>
                    <a:pt x="371" y="97"/>
                  </a:cubicBezTo>
                  <a:cubicBezTo>
                    <a:pt x="370" y="98"/>
                    <a:pt x="367" y="96"/>
                    <a:pt x="370" y="98"/>
                  </a:cubicBezTo>
                  <a:cubicBezTo>
                    <a:pt x="372" y="100"/>
                    <a:pt x="374" y="100"/>
                    <a:pt x="374" y="100"/>
                  </a:cubicBezTo>
                  <a:cubicBezTo>
                    <a:pt x="373" y="102"/>
                    <a:pt x="373" y="102"/>
                    <a:pt x="371" y="103"/>
                  </a:cubicBezTo>
                  <a:cubicBezTo>
                    <a:pt x="369" y="103"/>
                    <a:pt x="373" y="103"/>
                    <a:pt x="369" y="103"/>
                  </a:cubicBezTo>
                  <a:cubicBezTo>
                    <a:pt x="366" y="103"/>
                    <a:pt x="362" y="103"/>
                    <a:pt x="361" y="103"/>
                  </a:cubicBezTo>
                  <a:cubicBezTo>
                    <a:pt x="359" y="104"/>
                    <a:pt x="359" y="104"/>
                    <a:pt x="359" y="104"/>
                  </a:cubicBezTo>
                  <a:cubicBezTo>
                    <a:pt x="359" y="104"/>
                    <a:pt x="359" y="105"/>
                    <a:pt x="359" y="106"/>
                  </a:cubicBezTo>
                  <a:cubicBezTo>
                    <a:pt x="358" y="107"/>
                    <a:pt x="358" y="107"/>
                    <a:pt x="358" y="107"/>
                  </a:cubicBezTo>
                  <a:cubicBezTo>
                    <a:pt x="358" y="107"/>
                    <a:pt x="356" y="106"/>
                    <a:pt x="359" y="108"/>
                  </a:cubicBezTo>
                  <a:cubicBezTo>
                    <a:pt x="361" y="111"/>
                    <a:pt x="364" y="111"/>
                    <a:pt x="364" y="111"/>
                  </a:cubicBezTo>
                  <a:cubicBezTo>
                    <a:pt x="365" y="111"/>
                    <a:pt x="366" y="111"/>
                    <a:pt x="367" y="111"/>
                  </a:cubicBezTo>
                  <a:cubicBezTo>
                    <a:pt x="370" y="110"/>
                    <a:pt x="371" y="110"/>
                    <a:pt x="374" y="110"/>
                  </a:cubicBezTo>
                  <a:cubicBezTo>
                    <a:pt x="375" y="110"/>
                    <a:pt x="376" y="110"/>
                    <a:pt x="377" y="110"/>
                  </a:cubicBezTo>
                  <a:cubicBezTo>
                    <a:pt x="377" y="110"/>
                    <a:pt x="381" y="108"/>
                    <a:pt x="381" y="109"/>
                  </a:cubicBezTo>
                  <a:cubicBezTo>
                    <a:pt x="380" y="111"/>
                    <a:pt x="379" y="111"/>
                    <a:pt x="379" y="112"/>
                  </a:cubicBezTo>
                  <a:cubicBezTo>
                    <a:pt x="380" y="113"/>
                    <a:pt x="379" y="114"/>
                    <a:pt x="382" y="115"/>
                  </a:cubicBezTo>
                  <a:cubicBezTo>
                    <a:pt x="385" y="116"/>
                    <a:pt x="387" y="116"/>
                    <a:pt x="387" y="117"/>
                  </a:cubicBezTo>
                  <a:cubicBezTo>
                    <a:pt x="387" y="118"/>
                    <a:pt x="386" y="116"/>
                    <a:pt x="387" y="118"/>
                  </a:cubicBezTo>
                  <a:cubicBezTo>
                    <a:pt x="388" y="119"/>
                    <a:pt x="384" y="119"/>
                    <a:pt x="388" y="119"/>
                  </a:cubicBezTo>
                  <a:cubicBezTo>
                    <a:pt x="392" y="119"/>
                    <a:pt x="396" y="120"/>
                    <a:pt x="396" y="120"/>
                  </a:cubicBezTo>
                  <a:cubicBezTo>
                    <a:pt x="399" y="119"/>
                    <a:pt x="408" y="120"/>
                    <a:pt x="408" y="120"/>
                  </a:cubicBezTo>
                  <a:cubicBezTo>
                    <a:pt x="408" y="120"/>
                    <a:pt x="401" y="116"/>
                    <a:pt x="399" y="116"/>
                  </a:cubicBezTo>
                  <a:cubicBezTo>
                    <a:pt x="397" y="116"/>
                    <a:pt x="396" y="115"/>
                    <a:pt x="394" y="115"/>
                  </a:cubicBezTo>
                  <a:cubicBezTo>
                    <a:pt x="393" y="114"/>
                    <a:pt x="395" y="113"/>
                    <a:pt x="395" y="113"/>
                  </a:cubicBezTo>
                  <a:cubicBezTo>
                    <a:pt x="396" y="113"/>
                    <a:pt x="396" y="113"/>
                    <a:pt x="397" y="112"/>
                  </a:cubicBezTo>
                  <a:cubicBezTo>
                    <a:pt x="398" y="112"/>
                    <a:pt x="398" y="112"/>
                    <a:pt x="399" y="111"/>
                  </a:cubicBezTo>
                  <a:cubicBezTo>
                    <a:pt x="399" y="111"/>
                    <a:pt x="401" y="111"/>
                    <a:pt x="402" y="111"/>
                  </a:cubicBezTo>
                  <a:cubicBezTo>
                    <a:pt x="403" y="112"/>
                    <a:pt x="407" y="112"/>
                    <a:pt x="407" y="112"/>
                  </a:cubicBezTo>
                  <a:cubicBezTo>
                    <a:pt x="407" y="113"/>
                    <a:pt x="409" y="114"/>
                    <a:pt x="409" y="114"/>
                  </a:cubicBezTo>
                  <a:cubicBezTo>
                    <a:pt x="409" y="114"/>
                    <a:pt x="417" y="112"/>
                    <a:pt x="414" y="112"/>
                  </a:cubicBezTo>
                  <a:cubicBezTo>
                    <a:pt x="411" y="112"/>
                    <a:pt x="408" y="111"/>
                    <a:pt x="408" y="111"/>
                  </a:cubicBezTo>
                  <a:cubicBezTo>
                    <a:pt x="408" y="111"/>
                    <a:pt x="407" y="107"/>
                    <a:pt x="404" y="107"/>
                  </a:cubicBezTo>
                  <a:cubicBezTo>
                    <a:pt x="402" y="107"/>
                    <a:pt x="399" y="107"/>
                    <a:pt x="399" y="107"/>
                  </a:cubicBezTo>
                  <a:cubicBezTo>
                    <a:pt x="399" y="107"/>
                    <a:pt x="398" y="106"/>
                    <a:pt x="396" y="106"/>
                  </a:cubicBezTo>
                  <a:cubicBezTo>
                    <a:pt x="395" y="106"/>
                    <a:pt x="394" y="105"/>
                    <a:pt x="394" y="105"/>
                  </a:cubicBezTo>
                  <a:cubicBezTo>
                    <a:pt x="394" y="105"/>
                    <a:pt x="397" y="104"/>
                    <a:pt x="397" y="103"/>
                  </a:cubicBezTo>
                  <a:cubicBezTo>
                    <a:pt x="397" y="102"/>
                    <a:pt x="400" y="100"/>
                    <a:pt x="400" y="100"/>
                  </a:cubicBezTo>
                  <a:cubicBezTo>
                    <a:pt x="403" y="102"/>
                    <a:pt x="399" y="100"/>
                    <a:pt x="403" y="102"/>
                  </a:cubicBezTo>
                  <a:cubicBezTo>
                    <a:pt x="407" y="104"/>
                    <a:pt x="408" y="104"/>
                    <a:pt x="410" y="105"/>
                  </a:cubicBezTo>
                  <a:cubicBezTo>
                    <a:pt x="412" y="106"/>
                    <a:pt x="410" y="105"/>
                    <a:pt x="412" y="106"/>
                  </a:cubicBezTo>
                  <a:cubicBezTo>
                    <a:pt x="414" y="107"/>
                    <a:pt x="414" y="107"/>
                    <a:pt x="414" y="107"/>
                  </a:cubicBezTo>
                  <a:cubicBezTo>
                    <a:pt x="416" y="107"/>
                    <a:pt x="417" y="107"/>
                    <a:pt x="420" y="107"/>
                  </a:cubicBezTo>
                  <a:cubicBezTo>
                    <a:pt x="420" y="106"/>
                    <a:pt x="420" y="106"/>
                    <a:pt x="420" y="105"/>
                  </a:cubicBezTo>
                  <a:cubicBezTo>
                    <a:pt x="421" y="105"/>
                    <a:pt x="422" y="104"/>
                    <a:pt x="424" y="104"/>
                  </a:cubicBezTo>
                  <a:cubicBezTo>
                    <a:pt x="424" y="103"/>
                    <a:pt x="424" y="103"/>
                    <a:pt x="425" y="102"/>
                  </a:cubicBezTo>
                  <a:cubicBezTo>
                    <a:pt x="424" y="102"/>
                    <a:pt x="424" y="101"/>
                    <a:pt x="423" y="101"/>
                  </a:cubicBezTo>
                  <a:cubicBezTo>
                    <a:pt x="423" y="100"/>
                    <a:pt x="423" y="99"/>
                    <a:pt x="422" y="99"/>
                  </a:cubicBezTo>
                  <a:cubicBezTo>
                    <a:pt x="419" y="98"/>
                    <a:pt x="418" y="97"/>
                    <a:pt x="416" y="98"/>
                  </a:cubicBezTo>
                  <a:cubicBezTo>
                    <a:pt x="413" y="99"/>
                    <a:pt x="409" y="99"/>
                    <a:pt x="409" y="99"/>
                  </a:cubicBezTo>
                  <a:cubicBezTo>
                    <a:pt x="408" y="98"/>
                    <a:pt x="408" y="97"/>
                    <a:pt x="407" y="96"/>
                  </a:cubicBezTo>
                  <a:cubicBezTo>
                    <a:pt x="408" y="96"/>
                    <a:pt x="408" y="95"/>
                    <a:pt x="408" y="95"/>
                  </a:cubicBezTo>
                  <a:cubicBezTo>
                    <a:pt x="408" y="95"/>
                    <a:pt x="408" y="91"/>
                    <a:pt x="405" y="92"/>
                  </a:cubicBezTo>
                  <a:cubicBezTo>
                    <a:pt x="403" y="93"/>
                    <a:pt x="403" y="93"/>
                    <a:pt x="403" y="93"/>
                  </a:cubicBezTo>
                  <a:cubicBezTo>
                    <a:pt x="401" y="92"/>
                    <a:pt x="401" y="92"/>
                    <a:pt x="399" y="91"/>
                  </a:cubicBezTo>
                  <a:cubicBezTo>
                    <a:pt x="398" y="90"/>
                    <a:pt x="397" y="90"/>
                    <a:pt x="396" y="88"/>
                  </a:cubicBezTo>
                  <a:cubicBezTo>
                    <a:pt x="396" y="87"/>
                    <a:pt x="396" y="87"/>
                    <a:pt x="397" y="86"/>
                  </a:cubicBezTo>
                  <a:cubicBezTo>
                    <a:pt x="397" y="85"/>
                    <a:pt x="398" y="85"/>
                    <a:pt x="398" y="84"/>
                  </a:cubicBezTo>
                  <a:cubicBezTo>
                    <a:pt x="397" y="82"/>
                    <a:pt x="397" y="81"/>
                    <a:pt x="396" y="80"/>
                  </a:cubicBezTo>
                  <a:cubicBezTo>
                    <a:pt x="396" y="79"/>
                    <a:pt x="396" y="79"/>
                    <a:pt x="395" y="78"/>
                  </a:cubicBezTo>
                  <a:cubicBezTo>
                    <a:pt x="394" y="78"/>
                    <a:pt x="394" y="77"/>
                    <a:pt x="393" y="77"/>
                  </a:cubicBezTo>
                  <a:cubicBezTo>
                    <a:pt x="392" y="76"/>
                    <a:pt x="392" y="76"/>
                    <a:pt x="391" y="75"/>
                  </a:cubicBezTo>
                  <a:cubicBezTo>
                    <a:pt x="391" y="75"/>
                    <a:pt x="391" y="75"/>
                    <a:pt x="389" y="74"/>
                  </a:cubicBezTo>
                  <a:cubicBezTo>
                    <a:pt x="387" y="74"/>
                    <a:pt x="387" y="74"/>
                    <a:pt x="387" y="74"/>
                  </a:cubicBezTo>
                  <a:cubicBezTo>
                    <a:pt x="386" y="73"/>
                    <a:pt x="385" y="73"/>
                    <a:pt x="384" y="72"/>
                  </a:cubicBezTo>
                  <a:cubicBezTo>
                    <a:pt x="384" y="72"/>
                    <a:pt x="384" y="72"/>
                    <a:pt x="383" y="72"/>
                  </a:cubicBezTo>
                  <a:cubicBezTo>
                    <a:pt x="381" y="71"/>
                    <a:pt x="378" y="70"/>
                    <a:pt x="378" y="70"/>
                  </a:cubicBezTo>
                  <a:cubicBezTo>
                    <a:pt x="378" y="69"/>
                    <a:pt x="378" y="69"/>
                    <a:pt x="377" y="68"/>
                  </a:cubicBezTo>
                  <a:cubicBezTo>
                    <a:pt x="376" y="67"/>
                    <a:pt x="373" y="66"/>
                    <a:pt x="373" y="66"/>
                  </a:cubicBezTo>
                  <a:cubicBezTo>
                    <a:pt x="373" y="66"/>
                    <a:pt x="374" y="66"/>
                    <a:pt x="371" y="65"/>
                  </a:cubicBezTo>
                  <a:cubicBezTo>
                    <a:pt x="368" y="64"/>
                    <a:pt x="368" y="64"/>
                    <a:pt x="366" y="64"/>
                  </a:cubicBezTo>
                  <a:cubicBezTo>
                    <a:pt x="364" y="65"/>
                    <a:pt x="364" y="65"/>
                    <a:pt x="364" y="65"/>
                  </a:cubicBezTo>
                  <a:cubicBezTo>
                    <a:pt x="364" y="64"/>
                    <a:pt x="364" y="63"/>
                    <a:pt x="364" y="62"/>
                  </a:cubicBezTo>
                  <a:cubicBezTo>
                    <a:pt x="365" y="61"/>
                    <a:pt x="365" y="61"/>
                    <a:pt x="366" y="60"/>
                  </a:cubicBezTo>
                  <a:cubicBezTo>
                    <a:pt x="362" y="60"/>
                    <a:pt x="366" y="60"/>
                    <a:pt x="362" y="60"/>
                  </a:cubicBezTo>
                  <a:cubicBezTo>
                    <a:pt x="358" y="60"/>
                    <a:pt x="359" y="59"/>
                    <a:pt x="356" y="60"/>
                  </a:cubicBezTo>
                  <a:cubicBezTo>
                    <a:pt x="353" y="60"/>
                    <a:pt x="353" y="60"/>
                    <a:pt x="353" y="60"/>
                  </a:cubicBezTo>
                  <a:cubicBezTo>
                    <a:pt x="352" y="58"/>
                    <a:pt x="352" y="58"/>
                    <a:pt x="352" y="56"/>
                  </a:cubicBezTo>
                  <a:cubicBezTo>
                    <a:pt x="353" y="55"/>
                    <a:pt x="353" y="55"/>
                    <a:pt x="354" y="54"/>
                  </a:cubicBezTo>
                  <a:cubicBezTo>
                    <a:pt x="354" y="53"/>
                    <a:pt x="354" y="53"/>
                    <a:pt x="354" y="52"/>
                  </a:cubicBezTo>
                  <a:cubicBezTo>
                    <a:pt x="353" y="52"/>
                    <a:pt x="353" y="52"/>
                    <a:pt x="352" y="52"/>
                  </a:cubicBezTo>
                  <a:cubicBezTo>
                    <a:pt x="350" y="51"/>
                    <a:pt x="349" y="51"/>
                    <a:pt x="346" y="50"/>
                  </a:cubicBezTo>
                  <a:close/>
                  <a:moveTo>
                    <a:pt x="400" y="13"/>
                  </a:moveTo>
                  <a:cubicBezTo>
                    <a:pt x="399" y="13"/>
                    <a:pt x="399" y="13"/>
                    <a:pt x="398" y="12"/>
                  </a:cubicBezTo>
                  <a:cubicBezTo>
                    <a:pt x="397" y="12"/>
                    <a:pt x="397" y="12"/>
                    <a:pt x="396" y="11"/>
                  </a:cubicBezTo>
                  <a:cubicBezTo>
                    <a:pt x="395" y="11"/>
                    <a:pt x="395" y="11"/>
                    <a:pt x="395" y="11"/>
                  </a:cubicBezTo>
                  <a:cubicBezTo>
                    <a:pt x="394" y="11"/>
                    <a:pt x="394" y="11"/>
                    <a:pt x="394" y="11"/>
                  </a:cubicBezTo>
                  <a:cubicBezTo>
                    <a:pt x="394" y="11"/>
                    <a:pt x="394" y="11"/>
                    <a:pt x="393" y="11"/>
                  </a:cubicBezTo>
                  <a:cubicBezTo>
                    <a:pt x="393" y="11"/>
                    <a:pt x="393" y="11"/>
                    <a:pt x="393" y="11"/>
                  </a:cubicBezTo>
                  <a:cubicBezTo>
                    <a:pt x="392" y="11"/>
                    <a:pt x="392" y="10"/>
                    <a:pt x="392" y="10"/>
                  </a:cubicBezTo>
                  <a:cubicBezTo>
                    <a:pt x="391" y="10"/>
                    <a:pt x="391" y="10"/>
                    <a:pt x="391" y="10"/>
                  </a:cubicBezTo>
                  <a:cubicBezTo>
                    <a:pt x="391" y="10"/>
                    <a:pt x="389" y="10"/>
                    <a:pt x="388" y="9"/>
                  </a:cubicBezTo>
                  <a:cubicBezTo>
                    <a:pt x="388" y="9"/>
                    <a:pt x="388" y="9"/>
                    <a:pt x="387" y="9"/>
                  </a:cubicBezTo>
                  <a:cubicBezTo>
                    <a:pt x="387" y="9"/>
                    <a:pt x="387" y="9"/>
                    <a:pt x="386" y="9"/>
                  </a:cubicBezTo>
                  <a:cubicBezTo>
                    <a:pt x="386" y="9"/>
                    <a:pt x="385" y="9"/>
                    <a:pt x="384" y="8"/>
                  </a:cubicBezTo>
                  <a:cubicBezTo>
                    <a:pt x="383" y="7"/>
                    <a:pt x="383" y="8"/>
                    <a:pt x="383" y="8"/>
                  </a:cubicBezTo>
                  <a:cubicBezTo>
                    <a:pt x="383" y="8"/>
                    <a:pt x="383" y="8"/>
                    <a:pt x="383" y="8"/>
                  </a:cubicBezTo>
                  <a:cubicBezTo>
                    <a:pt x="383" y="8"/>
                    <a:pt x="382" y="8"/>
                    <a:pt x="382" y="8"/>
                  </a:cubicBezTo>
                  <a:cubicBezTo>
                    <a:pt x="382" y="8"/>
                    <a:pt x="380" y="7"/>
                    <a:pt x="379" y="6"/>
                  </a:cubicBezTo>
                  <a:cubicBezTo>
                    <a:pt x="377" y="5"/>
                    <a:pt x="379" y="6"/>
                    <a:pt x="379" y="6"/>
                  </a:cubicBezTo>
                  <a:cubicBezTo>
                    <a:pt x="379" y="6"/>
                    <a:pt x="379" y="6"/>
                    <a:pt x="378" y="6"/>
                  </a:cubicBezTo>
                  <a:cubicBezTo>
                    <a:pt x="378" y="6"/>
                    <a:pt x="378" y="7"/>
                    <a:pt x="378" y="7"/>
                  </a:cubicBezTo>
                  <a:cubicBezTo>
                    <a:pt x="378" y="7"/>
                    <a:pt x="378" y="7"/>
                    <a:pt x="377" y="7"/>
                  </a:cubicBezTo>
                  <a:cubicBezTo>
                    <a:pt x="377" y="6"/>
                    <a:pt x="376" y="6"/>
                    <a:pt x="375" y="6"/>
                  </a:cubicBezTo>
                  <a:cubicBezTo>
                    <a:pt x="375" y="6"/>
                    <a:pt x="375" y="6"/>
                    <a:pt x="375" y="6"/>
                  </a:cubicBezTo>
                  <a:cubicBezTo>
                    <a:pt x="374" y="5"/>
                    <a:pt x="374" y="5"/>
                    <a:pt x="374" y="5"/>
                  </a:cubicBezTo>
                  <a:cubicBezTo>
                    <a:pt x="373" y="5"/>
                    <a:pt x="373" y="5"/>
                    <a:pt x="373" y="6"/>
                  </a:cubicBezTo>
                  <a:cubicBezTo>
                    <a:pt x="372" y="5"/>
                    <a:pt x="372" y="5"/>
                    <a:pt x="371" y="4"/>
                  </a:cubicBezTo>
                  <a:cubicBezTo>
                    <a:pt x="371" y="4"/>
                    <a:pt x="371" y="4"/>
                    <a:pt x="371" y="4"/>
                  </a:cubicBezTo>
                  <a:cubicBezTo>
                    <a:pt x="370" y="4"/>
                    <a:pt x="370" y="4"/>
                    <a:pt x="369" y="3"/>
                  </a:cubicBezTo>
                  <a:cubicBezTo>
                    <a:pt x="369" y="4"/>
                    <a:pt x="369" y="4"/>
                    <a:pt x="369" y="4"/>
                  </a:cubicBezTo>
                  <a:cubicBezTo>
                    <a:pt x="369" y="4"/>
                    <a:pt x="367" y="4"/>
                    <a:pt x="367" y="3"/>
                  </a:cubicBezTo>
                  <a:cubicBezTo>
                    <a:pt x="366" y="3"/>
                    <a:pt x="366" y="3"/>
                    <a:pt x="366" y="3"/>
                  </a:cubicBezTo>
                  <a:cubicBezTo>
                    <a:pt x="366" y="3"/>
                    <a:pt x="366" y="3"/>
                    <a:pt x="366" y="4"/>
                  </a:cubicBezTo>
                  <a:cubicBezTo>
                    <a:pt x="367" y="4"/>
                    <a:pt x="367" y="4"/>
                    <a:pt x="367" y="5"/>
                  </a:cubicBezTo>
                  <a:cubicBezTo>
                    <a:pt x="367" y="5"/>
                    <a:pt x="366" y="5"/>
                    <a:pt x="365" y="4"/>
                  </a:cubicBezTo>
                  <a:cubicBezTo>
                    <a:pt x="365" y="4"/>
                    <a:pt x="364" y="4"/>
                    <a:pt x="364" y="4"/>
                  </a:cubicBezTo>
                  <a:cubicBezTo>
                    <a:pt x="364" y="4"/>
                    <a:pt x="364" y="4"/>
                    <a:pt x="363" y="4"/>
                  </a:cubicBezTo>
                  <a:cubicBezTo>
                    <a:pt x="363" y="4"/>
                    <a:pt x="363" y="4"/>
                    <a:pt x="363" y="4"/>
                  </a:cubicBezTo>
                  <a:cubicBezTo>
                    <a:pt x="363" y="5"/>
                    <a:pt x="363" y="5"/>
                    <a:pt x="363" y="6"/>
                  </a:cubicBezTo>
                  <a:cubicBezTo>
                    <a:pt x="362" y="5"/>
                    <a:pt x="362" y="5"/>
                    <a:pt x="361" y="5"/>
                  </a:cubicBezTo>
                  <a:cubicBezTo>
                    <a:pt x="360" y="4"/>
                    <a:pt x="360" y="4"/>
                    <a:pt x="359" y="4"/>
                  </a:cubicBezTo>
                  <a:cubicBezTo>
                    <a:pt x="359" y="4"/>
                    <a:pt x="358" y="4"/>
                    <a:pt x="358" y="4"/>
                  </a:cubicBezTo>
                  <a:cubicBezTo>
                    <a:pt x="358" y="4"/>
                    <a:pt x="357" y="3"/>
                    <a:pt x="357" y="3"/>
                  </a:cubicBezTo>
                  <a:cubicBezTo>
                    <a:pt x="356" y="3"/>
                    <a:pt x="356" y="3"/>
                    <a:pt x="356" y="3"/>
                  </a:cubicBezTo>
                  <a:cubicBezTo>
                    <a:pt x="355" y="3"/>
                    <a:pt x="355" y="3"/>
                    <a:pt x="354" y="3"/>
                  </a:cubicBezTo>
                  <a:cubicBezTo>
                    <a:pt x="353" y="3"/>
                    <a:pt x="353" y="3"/>
                    <a:pt x="352" y="4"/>
                  </a:cubicBezTo>
                  <a:cubicBezTo>
                    <a:pt x="352" y="3"/>
                    <a:pt x="352" y="3"/>
                    <a:pt x="351" y="3"/>
                  </a:cubicBezTo>
                  <a:cubicBezTo>
                    <a:pt x="351" y="2"/>
                    <a:pt x="351" y="2"/>
                    <a:pt x="351" y="2"/>
                  </a:cubicBezTo>
                  <a:cubicBezTo>
                    <a:pt x="350" y="2"/>
                    <a:pt x="350" y="2"/>
                    <a:pt x="350" y="3"/>
                  </a:cubicBezTo>
                  <a:cubicBezTo>
                    <a:pt x="349" y="2"/>
                    <a:pt x="349" y="2"/>
                    <a:pt x="348" y="2"/>
                  </a:cubicBezTo>
                  <a:cubicBezTo>
                    <a:pt x="347" y="2"/>
                    <a:pt x="347" y="2"/>
                    <a:pt x="347" y="2"/>
                  </a:cubicBezTo>
                  <a:cubicBezTo>
                    <a:pt x="346" y="2"/>
                    <a:pt x="345" y="2"/>
                    <a:pt x="344" y="2"/>
                  </a:cubicBezTo>
                  <a:cubicBezTo>
                    <a:pt x="344" y="2"/>
                    <a:pt x="341" y="3"/>
                    <a:pt x="340" y="3"/>
                  </a:cubicBezTo>
                  <a:cubicBezTo>
                    <a:pt x="339" y="3"/>
                    <a:pt x="335" y="4"/>
                    <a:pt x="333" y="4"/>
                  </a:cubicBezTo>
                  <a:cubicBezTo>
                    <a:pt x="330" y="4"/>
                    <a:pt x="328" y="4"/>
                    <a:pt x="327" y="4"/>
                  </a:cubicBezTo>
                  <a:cubicBezTo>
                    <a:pt x="326" y="4"/>
                    <a:pt x="325" y="3"/>
                    <a:pt x="321" y="2"/>
                  </a:cubicBezTo>
                  <a:cubicBezTo>
                    <a:pt x="320" y="3"/>
                    <a:pt x="319" y="4"/>
                    <a:pt x="317" y="5"/>
                  </a:cubicBezTo>
                  <a:cubicBezTo>
                    <a:pt x="316" y="5"/>
                    <a:pt x="315" y="6"/>
                    <a:pt x="314" y="6"/>
                  </a:cubicBezTo>
                  <a:cubicBezTo>
                    <a:pt x="314" y="6"/>
                    <a:pt x="311" y="6"/>
                    <a:pt x="306" y="5"/>
                  </a:cubicBezTo>
                  <a:cubicBezTo>
                    <a:pt x="301" y="5"/>
                    <a:pt x="305" y="5"/>
                    <a:pt x="304" y="6"/>
                  </a:cubicBezTo>
                  <a:cubicBezTo>
                    <a:pt x="302" y="6"/>
                    <a:pt x="300" y="7"/>
                    <a:pt x="300" y="7"/>
                  </a:cubicBezTo>
                  <a:cubicBezTo>
                    <a:pt x="299" y="8"/>
                    <a:pt x="298" y="8"/>
                    <a:pt x="297" y="9"/>
                  </a:cubicBezTo>
                  <a:cubicBezTo>
                    <a:pt x="297" y="9"/>
                    <a:pt x="297" y="8"/>
                    <a:pt x="296" y="9"/>
                  </a:cubicBezTo>
                  <a:cubicBezTo>
                    <a:pt x="295" y="9"/>
                    <a:pt x="286" y="10"/>
                    <a:pt x="286" y="10"/>
                  </a:cubicBezTo>
                  <a:cubicBezTo>
                    <a:pt x="286" y="10"/>
                    <a:pt x="284" y="10"/>
                    <a:pt x="283" y="11"/>
                  </a:cubicBezTo>
                  <a:cubicBezTo>
                    <a:pt x="282" y="11"/>
                    <a:pt x="285" y="15"/>
                    <a:pt x="285" y="15"/>
                  </a:cubicBezTo>
                  <a:cubicBezTo>
                    <a:pt x="285" y="16"/>
                    <a:pt x="285" y="18"/>
                    <a:pt x="285" y="18"/>
                  </a:cubicBezTo>
                  <a:cubicBezTo>
                    <a:pt x="288" y="20"/>
                    <a:pt x="289" y="20"/>
                    <a:pt x="291" y="21"/>
                  </a:cubicBezTo>
                  <a:cubicBezTo>
                    <a:pt x="292" y="21"/>
                    <a:pt x="292" y="22"/>
                    <a:pt x="293" y="22"/>
                  </a:cubicBezTo>
                  <a:cubicBezTo>
                    <a:pt x="294" y="24"/>
                    <a:pt x="295" y="25"/>
                    <a:pt x="296" y="26"/>
                  </a:cubicBezTo>
                  <a:cubicBezTo>
                    <a:pt x="296" y="26"/>
                    <a:pt x="296" y="26"/>
                    <a:pt x="296" y="26"/>
                  </a:cubicBezTo>
                  <a:cubicBezTo>
                    <a:pt x="296" y="26"/>
                    <a:pt x="296" y="26"/>
                    <a:pt x="300" y="28"/>
                  </a:cubicBezTo>
                  <a:cubicBezTo>
                    <a:pt x="303" y="29"/>
                    <a:pt x="301" y="28"/>
                    <a:pt x="304" y="27"/>
                  </a:cubicBezTo>
                  <a:cubicBezTo>
                    <a:pt x="306" y="27"/>
                    <a:pt x="304" y="27"/>
                    <a:pt x="305" y="27"/>
                  </a:cubicBezTo>
                  <a:cubicBezTo>
                    <a:pt x="306" y="27"/>
                    <a:pt x="308" y="27"/>
                    <a:pt x="308" y="27"/>
                  </a:cubicBezTo>
                  <a:cubicBezTo>
                    <a:pt x="308" y="27"/>
                    <a:pt x="308" y="27"/>
                    <a:pt x="309" y="28"/>
                  </a:cubicBezTo>
                  <a:cubicBezTo>
                    <a:pt x="310" y="29"/>
                    <a:pt x="310" y="29"/>
                    <a:pt x="310" y="30"/>
                  </a:cubicBezTo>
                  <a:cubicBezTo>
                    <a:pt x="311" y="31"/>
                    <a:pt x="312" y="32"/>
                    <a:pt x="312" y="33"/>
                  </a:cubicBezTo>
                  <a:cubicBezTo>
                    <a:pt x="313" y="34"/>
                    <a:pt x="313" y="34"/>
                    <a:pt x="313" y="35"/>
                  </a:cubicBezTo>
                  <a:cubicBezTo>
                    <a:pt x="314" y="36"/>
                    <a:pt x="314" y="36"/>
                    <a:pt x="315" y="37"/>
                  </a:cubicBezTo>
                  <a:cubicBezTo>
                    <a:pt x="315" y="37"/>
                    <a:pt x="315" y="37"/>
                    <a:pt x="315" y="37"/>
                  </a:cubicBezTo>
                  <a:cubicBezTo>
                    <a:pt x="315" y="37"/>
                    <a:pt x="315" y="37"/>
                    <a:pt x="326" y="36"/>
                  </a:cubicBezTo>
                  <a:cubicBezTo>
                    <a:pt x="337" y="36"/>
                    <a:pt x="326" y="36"/>
                    <a:pt x="326" y="36"/>
                  </a:cubicBezTo>
                  <a:cubicBezTo>
                    <a:pt x="326" y="36"/>
                    <a:pt x="326" y="36"/>
                    <a:pt x="329" y="37"/>
                  </a:cubicBezTo>
                  <a:cubicBezTo>
                    <a:pt x="332" y="38"/>
                    <a:pt x="332" y="38"/>
                    <a:pt x="335" y="38"/>
                  </a:cubicBezTo>
                  <a:cubicBezTo>
                    <a:pt x="338" y="38"/>
                    <a:pt x="335" y="38"/>
                    <a:pt x="338" y="38"/>
                  </a:cubicBezTo>
                  <a:cubicBezTo>
                    <a:pt x="339" y="38"/>
                    <a:pt x="339" y="38"/>
                    <a:pt x="340" y="38"/>
                  </a:cubicBezTo>
                  <a:cubicBezTo>
                    <a:pt x="340" y="38"/>
                    <a:pt x="343" y="39"/>
                    <a:pt x="345" y="40"/>
                  </a:cubicBezTo>
                  <a:cubicBezTo>
                    <a:pt x="346" y="40"/>
                    <a:pt x="346" y="39"/>
                    <a:pt x="349" y="40"/>
                  </a:cubicBezTo>
                  <a:cubicBezTo>
                    <a:pt x="352" y="40"/>
                    <a:pt x="349" y="40"/>
                    <a:pt x="349" y="40"/>
                  </a:cubicBezTo>
                  <a:cubicBezTo>
                    <a:pt x="349" y="40"/>
                    <a:pt x="349" y="40"/>
                    <a:pt x="350" y="37"/>
                  </a:cubicBezTo>
                  <a:cubicBezTo>
                    <a:pt x="350" y="34"/>
                    <a:pt x="350" y="37"/>
                    <a:pt x="349" y="36"/>
                  </a:cubicBezTo>
                  <a:cubicBezTo>
                    <a:pt x="348" y="35"/>
                    <a:pt x="349" y="36"/>
                    <a:pt x="349" y="34"/>
                  </a:cubicBezTo>
                  <a:cubicBezTo>
                    <a:pt x="349" y="32"/>
                    <a:pt x="349" y="34"/>
                    <a:pt x="350" y="33"/>
                  </a:cubicBezTo>
                  <a:cubicBezTo>
                    <a:pt x="352" y="32"/>
                    <a:pt x="350" y="33"/>
                    <a:pt x="351" y="33"/>
                  </a:cubicBezTo>
                  <a:cubicBezTo>
                    <a:pt x="353" y="33"/>
                    <a:pt x="354" y="34"/>
                    <a:pt x="358" y="34"/>
                  </a:cubicBezTo>
                  <a:cubicBezTo>
                    <a:pt x="358" y="34"/>
                    <a:pt x="359" y="33"/>
                    <a:pt x="359" y="32"/>
                  </a:cubicBezTo>
                  <a:cubicBezTo>
                    <a:pt x="360" y="31"/>
                    <a:pt x="359" y="32"/>
                    <a:pt x="358" y="28"/>
                  </a:cubicBezTo>
                  <a:cubicBezTo>
                    <a:pt x="356" y="24"/>
                    <a:pt x="359" y="28"/>
                    <a:pt x="362" y="28"/>
                  </a:cubicBezTo>
                  <a:cubicBezTo>
                    <a:pt x="365" y="28"/>
                    <a:pt x="364" y="28"/>
                    <a:pt x="364" y="28"/>
                  </a:cubicBezTo>
                  <a:cubicBezTo>
                    <a:pt x="364" y="28"/>
                    <a:pt x="364" y="28"/>
                    <a:pt x="364" y="28"/>
                  </a:cubicBezTo>
                  <a:cubicBezTo>
                    <a:pt x="364" y="28"/>
                    <a:pt x="364" y="28"/>
                    <a:pt x="365" y="26"/>
                  </a:cubicBezTo>
                  <a:cubicBezTo>
                    <a:pt x="366" y="25"/>
                    <a:pt x="365" y="26"/>
                    <a:pt x="366" y="25"/>
                  </a:cubicBezTo>
                  <a:cubicBezTo>
                    <a:pt x="366" y="25"/>
                    <a:pt x="367" y="24"/>
                    <a:pt x="367" y="24"/>
                  </a:cubicBezTo>
                  <a:cubicBezTo>
                    <a:pt x="367" y="24"/>
                    <a:pt x="367" y="24"/>
                    <a:pt x="369" y="22"/>
                  </a:cubicBezTo>
                  <a:cubicBezTo>
                    <a:pt x="372" y="20"/>
                    <a:pt x="369" y="22"/>
                    <a:pt x="369" y="22"/>
                  </a:cubicBezTo>
                  <a:cubicBezTo>
                    <a:pt x="369" y="22"/>
                    <a:pt x="369" y="22"/>
                    <a:pt x="372" y="23"/>
                  </a:cubicBezTo>
                  <a:cubicBezTo>
                    <a:pt x="374" y="24"/>
                    <a:pt x="372" y="23"/>
                    <a:pt x="374" y="24"/>
                  </a:cubicBezTo>
                  <a:cubicBezTo>
                    <a:pt x="377" y="25"/>
                    <a:pt x="375" y="23"/>
                    <a:pt x="375" y="23"/>
                  </a:cubicBezTo>
                  <a:cubicBezTo>
                    <a:pt x="375" y="23"/>
                    <a:pt x="375" y="23"/>
                    <a:pt x="377" y="22"/>
                  </a:cubicBezTo>
                  <a:cubicBezTo>
                    <a:pt x="380" y="21"/>
                    <a:pt x="378" y="22"/>
                    <a:pt x="378" y="19"/>
                  </a:cubicBezTo>
                  <a:cubicBezTo>
                    <a:pt x="379" y="17"/>
                    <a:pt x="378" y="19"/>
                    <a:pt x="378" y="19"/>
                  </a:cubicBezTo>
                  <a:cubicBezTo>
                    <a:pt x="378" y="19"/>
                    <a:pt x="378" y="20"/>
                    <a:pt x="381" y="19"/>
                  </a:cubicBezTo>
                  <a:cubicBezTo>
                    <a:pt x="383" y="19"/>
                    <a:pt x="381" y="19"/>
                    <a:pt x="383" y="19"/>
                  </a:cubicBezTo>
                  <a:cubicBezTo>
                    <a:pt x="385" y="20"/>
                    <a:pt x="383" y="19"/>
                    <a:pt x="383" y="19"/>
                  </a:cubicBezTo>
                  <a:cubicBezTo>
                    <a:pt x="383" y="18"/>
                    <a:pt x="383" y="18"/>
                    <a:pt x="383" y="18"/>
                  </a:cubicBezTo>
                  <a:cubicBezTo>
                    <a:pt x="383" y="17"/>
                    <a:pt x="384" y="17"/>
                    <a:pt x="384" y="17"/>
                  </a:cubicBezTo>
                  <a:cubicBezTo>
                    <a:pt x="384" y="17"/>
                    <a:pt x="384" y="17"/>
                    <a:pt x="386" y="17"/>
                  </a:cubicBezTo>
                  <a:cubicBezTo>
                    <a:pt x="388" y="17"/>
                    <a:pt x="386" y="17"/>
                    <a:pt x="390" y="17"/>
                  </a:cubicBezTo>
                  <a:cubicBezTo>
                    <a:pt x="393" y="17"/>
                    <a:pt x="390" y="17"/>
                    <a:pt x="391" y="17"/>
                  </a:cubicBezTo>
                  <a:cubicBezTo>
                    <a:pt x="392" y="18"/>
                    <a:pt x="395" y="18"/>
                    <a:pt x="395" y="18"/>
                  </a:cubicBezTo>
                  <a:cubicBezTo>
                    <a:pt x="395" y="17"/>
                    <a:pt x="396" y="16"/>
                    <a:pt x="396" y="15"/>
                  </a:cubicBezTo>
                  <a:cubicBezTo>
                    <a:pt x="396" y="15"/>
                    <a:pt x="396" y="15"/>
                    <a:pt x="397" y="14"/>
                  </a:cubicBezTo>
                  <a:cubicBezTo>
                    <a:pt x="397" y="14"/>
                    <a:pt x="400" y="14"/>
                    <a:pt x="400" y="14"/>
                  </a:cubicBezTo>
                  <a:lnTo>
                    <a:pt x="400" y="13"/>
                  </a:lnTo>
                  <a:close/>
                  <a:moveTo>
                    <a:pt x="438" y="25"/>
                  </a:moveTo>
                  <a:cubicBezTo>
                    <a:pt x="438" y="26"/>
                    <a:pt x="438" y="27"/>
                    <a:pt x="438" y="28"/>
                  </a:cubicBezTo>
                  <a:cubicBezTo>
                    <a:pt x="438" y="29"/>
                    <a:pt x="438" y="29"/>
                    <a:pt x="439" y="30"/>
                  </a:cubicBezTo>
                  <a:cubicBezTo>
                    <a:pt x="438" y="30"/>
                    <a:pt x="438" y="30"/>
                    <a:pt x="437" y="30"/>
                  </a:cubicBezTo>
                  <a:cubicBezTo>
                    <a:pt x="436" y="29"/>
                    <a:pt x="436" y="29"/>
                    <a:pt x="435" y="28"/>
                  </a:cubicBezTo>
                  <a:cubicBezTo>
                    <a:pt x="434" y="26"/>
                    <a:pt x="433" y="26"/>
                    <a:pt x="431" y="25"/>
                  </a:cubicBezTo>
                  <a:cubicBezTo>
                    <a:pt x="430" y="24"/>
                    <a:pt x="429" y="24"/>
                    <a:pt x="428" y="24"/>
                  </a:cubicBezTo>
                  <a:cubicBezTo>
                    <a:pt x="428" y="24"/>
                    <a:pt x="428" y="25"/>
                    <a:pt x="429" y="25"/>
                  </a:cubicBezTo>
                  <a:cubicBezTo>
                    <a:pt x="429" y="26"/>
                    <a:pt x="429" y="27"/>
                    <a:pt x="430" y="28"/>
                  </a:cubicBezTo>
                  <a:cubicBezTo>
                    <a:pt x="429" y="27"/>
                    <a:pt x="429" y="27"/>
                    <a:pt x="428" y="27"/>
                  </a:cubicBezTo>
                  <a:cubicBezTo>
                    <a:pt x="427" y="26"/>
                    <a:pt x="427" y="25"/>
                    <a:pt x="426" y="24"/>
                  </a:cubicBezTo>
                  <a:cubicBezTo>
                    <a:pt x="426" y="24"/>
                    <a:pt x="426" y="24"/>
                    <a:pt x="425" y="23"/>
                  </a:cubicBezTo>
                  <a:cubicBezTo>
                    <a:pt x="425" y="23"/>
                    <a:pt x="425" y="23"/>
                    <a:pt x="424" y="23"/>
                  </a:cubicBezTo>
                  <a:cubicBezTo>
                    <a:pt x="424" y="22"/>
                    <a:pt x="424" y="22"/>
                    <a:pt x="423" y="21"/>
                  </a:cubicBezTo>
                  <a:cubicBezTo>
                    <a:pt x="423" y="21"/>
                    <a:pt x="422" y="20"/>
                    <a:pt x="422" y="20"/>
                  </a:cubicBezTo>
                  <a:cubicBezTo>
                    <a:pt x="421" y="20"/>
                    <a:pt x="421" y="21"/>
                    <a:pt x="421" y="21"/>
                  </a:cubicBezTo>
                  <a:cubicBezTo>
                    <a:pt x="421" y="21"/>
                    <a:pt x="420" y="21"/>
                    <a:pt x="419" y="21"/>
                  </a:cubicBezTo>
                  <a:cubicBezTo>
                    <a:pt x="418" y="20"/>
                    <a:pt x="418" y="20"/>
                    <a:pt x="415" y="19"/>
                  </a:cubicBezTo>
                  <a:cubicBezTo>
                    <a:pt x="412" y="18"/>
                    <a:pt x="412" y="18"/>
                    <a:pt x="412" y="18"/>
                  </a:cubicBezTo>
                  <a:cubicBezTo>
                    <a:pt x="410" y="19"/>
                    <a:pt x="409" y="19"/>
                    <a:pt x="407" y="19"/>
                  </a:cubicBezTo>
                  <a:cubicBezTo>
                    <a:pt x="407" y="19"/>
                    <a:pt x="407" y="19"/>
                    <a:pt x="407" y="20"/>
                  </a:cubicBezTo>
                  <a:cubicBezTo>
                    <a:pt x="405" y="19"/>
                    <a:pt x="404" y="19"/>
                    <a:pt x="402" y="18"/>
                  </a:cubicBezTo>
                  <a:cubicBezTo>
                    <a:pt x="402" y="19"/>
                    <a:pt x="402" y="19"/>
                    <a:pt x="402" y="20"/>
                  </a:cubicBezTo>
                  <a:cubicBezTo>
                    <a:pt x="400" y="20"/>
                    <a:pt x="399" y="20"/>
                    <a:pt x="398" y="20"/>
                  </a:cubicBezTo>
                  <a:cubicBezTo>
                    <a:pt x="397" y="20"/>
                    <a:pt x="397" y="20"/>
                    <a:pt x="396" y="20"/>
                  </a:cubicBezTo>
                  <a:cubicBezTo>
                    <a:pt x="395" y="21"/>
                    <a:pt x="395" y="21"/>
                    <a:pt x="394" y="21"/>
                  </a:cubicBezTo>
                  <a:cubicBezTo>
                    <a:pt x="392" y="21"/>
                    <a:pt x="391" y="22"/>
                    <a:pt x="390" y="22"/>
                  </a:cubicBezTo>
                  <a:cubicBezTo>
                    <a:pt x="388" y="21"/>
                    <a:pt x="387" y="21"/>
                    <a:pt x="385" y="21"/>
                  </a:cubicBezTo>
                  <a:cubicBezTo>
                    <a:pt x="386" y="22"/>
                    <a:pt x="386" y="22"/>
                    <a:pt x="387" y="23"/>
                  </a:cubicBezTo>
                  <a:cubicBezTo>
                    <a:pt x="390" y="24"/>
                    <a:pt x="391" y="24"/>
                    <a:pt x="395" y="25"/>
                  </a:cubicBezTo>
                  <a:cubicBezTo>
                    <a:pt x="395" y="26"/>
                    <a:pt x="395" y="27"/>
                    <a:pt x="395" y="29"/>
                  </a:cubicBezTo>
                  <a:cubicBezTo>
                    <a:pt x="395" y="29"/>
                    <a:pt x="395" y="29"/>
                    <a:pt x="395" y="30"/>
                  </a:cubicBezTo>
                  <a:cubicBezTo>
                    <a:pt x="394" y="30"/>
                    <a:pt x="393" y="31"/>
                    <a:pt x="392" y="31"/>
                  </a:cubicBezTo>
                  <a:cubicBezTo>
                    <a:pt x="390" y="31"/>
                    <a:pt x="388" y="31"/>
                    <a:pt x="386" y="30"/>
                  </a:cubicBezTo>
                  <a:cubicBezTo>
                    <a:pt x="384" y="30"/>
                    <a:pt x="383" y="30"/>
                    <a:pt x="381" y="30"/>
                  </a:cubicBezTo>
                  <a:cubicBezTo>
                    <a:pt x="379" y="29"/>
                    <a:pt x="378" y="29"/>
                    <a:pt x="376" y="29"/>
                  </a:cubicBezTo>
                  <a:cubicBezTo>
                    <a:pt x="374" y="29"/>
                    <a:pt x="373" y="29"/>
                    <a:pt x="370" y="30"/>
                  </a:cubicBezTo>
                  <a:cubicBezTo>
                    <a:pt x="370" y="30"/>
                    <a:pt x="370" y="31"/>
                    <a:pt x="369" y="31"/>
                  </a:cubicBezTo>
                  <a:cubicBezTo>
                    <a:pt x="370" y="32"/>
                    <a:pt x="371" y="33"/>
                    <a:pt x="372" y="33"/>
                  </a:cubicBezTo>
                  <a:cubicBezTo>
                    <a:pt x="373" y="34"/>
                    <a:pt x="374" y="35"/>
                    <a:pt x="375" y="36"/>
                  </a:cubicBezTo>
                  <a:cubicBezTo>
                    <a:pt x="377" y="36"/>
                    <a:pt x="378" y="37"/>
                    <a:pt x="380" y="37"/>
                  </a:cubicBezTo>
                  <a:cubicBezTo>
                    <a:pt x="382" y="37"/>
                    <a:pt x="383" y="37"/>
                    <a:pt x="385" y="36"/>
                  </a:cubicBezTo>
                  <a:cubicBezTo>
                    <a:pt x="388" y="36"/>
                    <a:pt x="389" y="37"/>
                    <a:pt x="392" y="37"/>
                  </a:cubicBezTo>
                  <a:cubicBezTo>
                    <a:pt x="393" y="37"/>
                    <a:pt x="394" y="37"/>
                    <a:pt x="395" y="38"/>
                  </a:cubicBezTo>
                  <a:cubicBezTo>
                    <a:pt x="394" y="39"/>
                    <a:pt x="393" y="39"/>
                    <a:pt x="392" y="40"/>
                  </a:cubicBezTo>
                  <a:cubicBezTo>
                    <a:pt x="389" y="40"/>
                    <a:pt x="388" y="40"/>
                    <a:pt x="385" y="40"/>
                  </a:cubicBezTo>
                  <a:cubicBezTo>
                    <a:pt x="383" y="39"/>
                    <a:pt x="383" y="39"/>
                    <a:pt x="381" y="39"/>
                  </a:cubicBezTo>
                  <a:cubicBezTo>
                    <a:pt x="379" y="39"/>
                    <a:pt x="378" y="39"/>
                    <a:pt x="377" y="38"/>
                  </a:cubicBezTo>
                  <a:cubicBezTo>
                    <a:pt x="375" y="38"/>
                    <a:pt x="375" y="38"/>
                    <a:pt x="374" y="38"/>
                  </a:cubicBezTo>
                  <a:cubicBezTo>
                    <a:pt x="374" y="39"/>
                    <a:pt x="374" y="39"/>
                    <a:pt x="374" y="40"/>
                  </a:cubicBezTo>
                  <a:cubicBezTo>
                    <a:pt x="377" y="40"/>
                    <a:pt x="378" y="40"/>
                    <a:pt x="380" y="41"/>
                  </a:cubicBezTo>
                  <a:cubicBezTo>
                    <a:pt x="381" y="42"/>
                    <a:pt x="381" y="42"/>
                    <a:pt x="381" y="43"/>
                  </a:cubicBezTo>
                  <a:cubicBezTo>
                    <a:pt x="382" y="44"/>
                    <a:pt x="382" y="44"/>
                    <a:pt x="382" y="45"/>
                  </a:cubicBezTo>
                  <a:cubicBezTo>
                    <a:pt x="384" y="45"/>
                    <a:pt x="385" y="46"/>
                    <a:pt x="386" y="46"/>
                  </a:cubicBezTo>
                  <a:cubicBezTo>
                    <a:pt x="387" y="45"/>
                    <a:pt x="388" y="45"/>
                    <a:pt x="389" y="45"/>
                  </a:cubicBezTo>
                  <a:cubicBezTo>
                    <a:pt x="391" y="44"/>
                    <a:pt x="392" y="44"/>
                    <a:pt x="394" y="44"/>
                  </a:cubicBezTo>
                  <a:cubicBezTo>
                    <a:pt x="395" y="44"/>
                    <a:pt x="396" y="44"/>
                    <a:pt x="397" y="45"/>
                  </a:cubicBezTo>
                  <a:cubicBezTo>
                    <a:pt x="398" y="45"/>
                    <a:pt x="398" y="45"/>
                    <a:pt x="399" y="45"/>
                  </a:cubicBezTo>
                  <a:cubicBezTo>
                    <a:pt x="401" y="45"/>
                    <a:pt x="401" y="45"/>
                    <a:pt x="403" y="45"/>
                  </a:cubicBezTo>
                  <a:cubicBezTo>
                    <a:pt x="403" y="45"/>
                    <a:pt x="403" y="45"/>
                    <a:pt x="405" y="45"/>
                  </a:cubicBezTo>
                  <a:cubicBezTo>
                    <a:pt x="406" y="46"/>
                    <a:pt x="408" y="46"/>
                    <a:pt x="408" y="46"/>
                  </a:cubicBezTo>
                  <a:cubicBezTo>
                    <a:pt x="408" y="47"/>
                    <a:pt x="408" y="47"/>
                    <a:pt x="408" y="48"/>
                  </a:cubicBezTo>
                  <a:cubicBezTo>
                    <a:pt x="409" y="48"/>
                    <a:pt x="409" y="49"/>
                    <a:pt x="411" y="49"/>
                  </a:cubicBezTo>
                  <a:cubicBezTo>
                    <a:pt x="412" y="49"/>
                    <a:pt x="413" y="49"/>
                    <a:pt x="415" y="49"/>
                  </a:cubicBezTo>
                  <a:cubicBezTo>
                    <a:pt x="416" y="50"/>
                    <a:pt x="417" y="50"/>
                    <a:pt x="418" y="51"/>
                  </a:cubicBezTo>
                  <a:cubicBezTo>
                    <a:pt x="418" y="51"/>
                    <a:pt x="418" y="52"/>
                    <a:pt x="418" y="52"/>
                  </a:cubicBezTo>
                  <a:cubicBezTo>
                    <a:pt x="419" y="53"/>
                    <a:pt x="420" y="53"/>
                    <a:pt x="421" y="54"/>
                  </a:cubicBezTo>
                  <a:cubicBezTo>
                    <a:pt x="422" y="54"/>
                    <a:pt x="422" y="54"/>
                    <a:pt x="423" y="54"/>
                  </a:cubicBezTo>
                  <a:cubicBezTo>
                    <a:pt x="424" y="55"/>
                    <a:pt x="424" y="55"/>
                    <a:pt x="425" y="56"/>
                  </a:cubicBezTo>
                  <a:cubicBezTo>
                    <a:pt x="425" y="57"/>
                    <a:pt x="425" y="57"/>
                    <a:pt x="426" y="58"/>
                  </a:cubicBezTo>
                  <a:cubicBezTo>
                    <a:pt x="428" y="60"/>
                    <a:pt x="429" y="60"/>
                    <a:pt x="432" y="62"/>
                  </a:cubicBezTo>
                  <a:cubicBezTo>
                    <a:pt x="432" y="63"/>
                    <a:pt x="432" y="63"/>
                    <a:pt x="433" y="64"/>
                  </a:cubicBezTo>
                  <a:cubicBezTo>
                    <a:pt x="433" y="66"/>
                    <a:pt x="434" y="67"/>
                    <a:pt x="434" y="67"/>
                  </a:cubicBezTo>
                  <a:cubicBezTo>
                    <a:pt x="435" y="67"/>
                    <a:pt x="435" y="67"/>
                    <a:pt x="436" y="68"/>
                  </a:cubicBezTo>
                  <a:cubicBezTo>
                    <a:pt x="437" y="68"/>
                    <a:pt x="437" y="68"/>
                    <a:pt x="438" y="69"/>
                  </a:cubicBezTo>
                  <a:cubicBezTo>
                    <a:pt x="438" y="70"/>
                    <a:pt x="439" y="70"/>
                    <a:pt x="439" y="71"/>
                  </a:cubicBezTo>
                  <a:cubicBezTo>
                    <a:pt x="439" y="71"/>
                    <a:pt x="439" y="71"/>
                    <a:pt x="440" y="72"/>
                  </a:cubicBezTo>
                  <a:cubicBezTo>
                    <a:pt x="438" y="72"/>
                    <a:pt x="438" y="71"/>
                    <a:pt x="437" y="71"/>
                  </a:cubicBezTo>
                  <a:cubicBezTo>
                    <a:pt x="437" y="71"/>
                    <a:pt x="436" y="71"/>
                    <a:pt x="436" y="72"/>
                  </a:cubicBezTo>
                  <a:cubicBezTo>
                    <a:pt x="436" y="73"/>
                    <a:pt x="436" y="73"/>
                    <a:pt x="436" y="74"/>
                  </a:cubicBezTo>
                  <a:cubicBezTo>
                    <a:pt x="436" y="75"/>
                    <a:pt x="436" y="73"/>
                    <a:pt x="436" y="75"/>
                  </a:cubicBezTo>
                  <a:cubicBezTo>
                    <a:pt x="436" y="76"/>
                    <a:pt x="437" y="77"/>
                    <a:pt x="437" y="77"/>
                  </a:cubicBezTo>
                  <a:cubicBezTo>
                    <a:pt x="439" y="78"/>
                    <a:pt x="439" y="78"/>
                    <a:pt x="440" y="79"/>
                  </a:cubicBezTo>
                  <a:cubicBezTo>
                    <a:pt x="442" y="79"/>
                    <a:pt x="442" y="79"/>
                    <a:pt x="444" y="79"/>
                  </a:cubicBezTo>
                  <a:cubicBezTo>
                    <a:pt x="444" y="78"/>
                    <a:pt x="444" y="77"/>
                    <a:pt x="444" y="77"/>
                  </a:cubicBezTo>
                  <a:cubicBezTo>
                    <a:pt x="444" y="77"/>
                    <a:pt x="445" y="77"/>
                    <a:pt x="445" y="77"/>
                  </a:cubicBezTo>
                  <a:cubicBezTo>
                    <a:pt x="446" y="77"/>
                    <a:pt x="444" y="75"/>
                    <a:pt x="446" y="77"/>
                  </a:cubicBezTo>
                  <a:cubicBezTo>
                    <a:pt x="448" y="78"/>
                    <a:pt x="447" y="77"/>
                    <a:pt x="448" y="78"/>
                  </a:cubicBezTo>
                  <a:cubicBezTo>
                    <a:pt x="449" y="79"/>
                    <a:pt x="450" y="80"/>
                    <a:pt x="450" y="80"/>
                  </a:cubicBezTo>
                  <a:cubicBezTo>
                    <a:pt x="451" y="80"/>
                    <a:pt x="452" y="81"/>
                    <a:pt x="453" y="81"/>
                  </a:cubicBezTo>
                  <a:cubicBezTo>
                    <a:pt x="454" y="81"/>
                    <a:pt x="454" y="81"/>
                    <a:pt x="455" y="81"/>
                  </a:cubicBezTo>
                  <a:cubicBezTo>
                    <a:pt x="455" y="81"/>
                    <a:pt x="456" y="80"/>
                    <a:pt x="457" y="82"/>
                  </a:cubicBezTo>
                  <a:cubicBezTo>
                    <a:pt x="458" y="84"/>
                    <a:pt x="458" y="83"/>
                    <a:pt x="458" y="84"/>
                  </a:cubicBezTo>
                  <a:cubicBezTo>
                    <a:pt x="457" y="85"/>
                    <a:pt x="459" y="85"/>
                    <a:pt x="457" y="85"/>
                  </a:cubicBezTo>
                  <a:cubicBezTo>
                    <a:pt x="455" y="85"/>
                    <a:pt x="451" y="84"/>
                    <a:pt x="451" y="84"/>
                  </a:cubicBezTo>
                  <a:cubicBezTo>
                    <a:pt x="450" y="84"/>
                    <a:pt x="450" y="83"/>
                    <a:pt x="449" y="83"/>
                  </a:cubicBezTo>
                  <a:cubicBezTo>
                    <a:pt x="447" y="83"/>
                    <a:pt x="446" y="82"/>
                    <a:pt x="445" y="82"/>
                  </a:cubicBezTo>
                  <a:cubicBezTo>
                    <a:pt x="445" y="82"/>
                    <a:pt x="445" y="82"/>
                    <a:pt x="444" y="82"/>
                  </a:cubicBezTo>
                  <a:cubicBezTo>
                    <a:pt x="443" y="83"/>
                    <a:pt x="443" y="83"/>
                    <a:pt x="443" y="83"/>
                  </a:cubicBezTo>
                  <a:cubicBezTo>
                    <a:pt x="443" y="84"/>
                    <a:pt x="442" y="83"/>
                    <a:pt x="443" y="84"/>
                  </a:cubicBezTo>
                  <a:cubicBezTo>
                    <a:pt x="443" y="85"/>
                    <a:pt x="443" y="85"/>
                    <a:pt x="443" y="85"/>
                  </a:cubicBezTo>
                  <a:cubicBezTo>
                    <a:pt x="443" y="85"/>
                    <a:pt x="442" y="86"/>
                    <a:pt x="442" y="86"/>
                  </a:cubicBezTo>
                  <a:cubicBezTo>
                    <a:pt x="442" y="86"/>
                    <a:pt x="440" y="86"/>
                    <a:pt x="440" y="87"/>
                  </a:cubicBezTo>
                  <a:cubicBezTo>
                    <a:pt x="440" y="87"/>
                    <a:pt x="440" y="87"/>
                    <a:pt x="440" y="87"/>
                  </a:cubicBezTo>
                  <a:cubicBezTo>
                    <a:pt x="440" y="88"/>
                    <a:pt x="441" y="88"/>
                    <a:pt x="441" y="88"/>
                  </a:cubicBezTo>
                  <a:cubicBezTo>
                    <a:pt x="442" y="88"/>
                    <a:pt x="442" y="89"/>
                    <a:pt x="443" y="89"/>
                  </a:cubicBezTo>
                  <a:cubicBezTo>
                    <a:pt x="444" y="89"/>
                    <a:pt x="445" y="89"/>
                    <a:pt x="446" y="90"/>
                  </a:cubicBezTo>
                  <a:cubicBezTo>
                    <a:pt x="446" y="90"/>
                    <a:pt x="447" y="90"/>
                    <a:pt x="446" y="91"/>
                  </a:cubicBezTo>
                  <a:cubicBezTo>
                    <a:pt x="445" y="91"/>
                    <a:pt x="445" y="91"/>
                    <a:pt x="445" y="91"/>
                  </a:cubicBezTo>
                  <a:cubicBezTo>
                    <a:pt x="447" y="92"/>
                    <a:pt x="447" y="92"/>
                    <a:pt x="448" y="93"/>
                  </a:cubicBezTo>
                  <a:cubicBezTo>
                    <a:pt x="449" y="93"/>
                    <a:pt x="450" y="93"/>
                    <a:pt x="451" y="93"/>
                  </a:cubicBezTo>
                  <a:cubicBezTo>
                    <a:pt x="451" y="92"/>
                    <a:pt x="452" y="92"/>
                    <a:pt x="452" y="91"/>
                  </a:cubicBezTo>
                  <a:cubicBezTo>
                    <a:pt x="452" y="91"/>
                    <a:pt x="452" y="90"/>
                    <a:pt x="452" y="90"/>
                  </a:cubicBezTo>
                  <a:cubicBezTo>
                    <a:pt x="451" y="89"/>
                    <a:pt x="451" y="89"/>
                    <a:pt x="450" y="88"/>
                  </a:cubicBezTo>
                  <a:cubicBezTo>
                    <a:pt x="450" y="88"/>
                    <a:pt x="450" y="87"/>
                    <a:pt x="449" y="87"/>
                  </a:cubicBezTo>
                  <a:cubicBezTo>
                    <a:pt x="451" y="87"/>
                    <a:pt x="451" y="87"/>
                    <a:pt x="452" y="87"/>
                  </a:cubicBezTo>
                  <a:cubicBezTo>
                    <a:pt x="453" y="87"/>
                    <a:pt x="454" y="87"/>
                    <a:pt x="455" y="88"/>
                  </a:cubicBezTo>
                  <a:cubicBezTo>
                    <a:pt x="455" y="88"/>
                    <a:pt x="457" y="88"/>
                    <a:pt x="458" y="89"/>
                  </a:cubicBezTo>
                  <a:cubicBezTo>
                    <a:pt x="459" y="89"/>
                    <a:pt x="458" y="90"/>
                    <a:pt x="458" y="91"/>
                  </a:cubicBezTo>
                  <a:cubicBezTo>
                    <a:pt x="457" y="91"/>
                    <a:pt x="457" y="92"/>
                    <a:pt x="457" y="92"/>
                  </a:cubicBezTo>
                  <a:cubicBezTo>
                    <a:pt x="457" y="93"/>
                    <a:pt x="457" y="93"/>
                    <a:pt x="457" y="93"/>
                  </a:cubicBezTo>
                  <a:cubicBezTo>
                    <a:pt x="457" y="93"/>
                    <a:pt x="456" y="91"/>
                    <a:pt x="457" y="93"/>
                  </a:cubicBezTo>
                  <a:cubicBezTo>
                    <a:pt x="458" y="95"/>
                    <a:pt x="460" y="96"/>
                    <a:pt x="460" y="96"/>
                  </a:cubicBezTo>
                  <a:cubicBezTo>
                    <a:pt x="460" y="96"/>
                    <a:pt x="459" y="97"/>
                    <a:pt x="458" y="97"/>
                  </a:cubicBezTo>
                  <a:cubicBezTo>
                    <a:pt x="457" y="97"/>
                    <a:pt x="457" y="97"/>
                    <a:pt x="457" y="97"/>
                  </a:cubicBezTo>
                  <a:cubicBezTo>
                    <a:pt x="455" y="97"/>
                    <a:pt x="455" y="97"/>
                    <a:pt x="453" y="96"/>
                  </a:cubicBezTo>
                  <a:cubicBezTo>
                    <a:pt x="452" y="96"/>
                    <a:pt x="452" y="96"/>
                    <a:pt x="452" y="96"/>
                  </a:cubicBezTo>
                  <a:cubicBezTo>
                    <a:pt x="452" y="98"/>
                    <a:pt x="452" y="98"/>
                    <a:pt x="452" y="98"/>
                  </a:cubicBezTo>
                  <a:cubicBezTo>
                    <a:pt x="452" y="98"/>
                    <a:pt x="455" y="99"/>
                    <a:pt x="453" y="99"/>
                  </a:cubicBezTo>
                  <a:cubicBezTo>
                    <a:pt x="451" y="99"/>
                    <a:pt x="451" y="99"/>
                    <a:pt x="451" y="99"/>
                  </a:cubicBezTo>
                  <a:cubicBezTo>
                    <a:pt x="451" y="99"/>
                    <a:pt x="451" y="99"/>
                    <a:pt x="450" y="100"/>
                  </a:cubicBezTo>
                  <a:cubicBezTo>
                    <a:pt x="450" y="102"/>
                    <a:pt x="451" y="103"/>
                    <a:pt x="451" y="103"/>
                  </a:cubicBezTo>
                  <a:cubicBezTo>
                    <a:pt x="452" y="103"/>
                    <a:pt x="452" y="104"/>
                    <a:pt x="453" y="104"/>
                  </a:cubicBezTo>
                  <a:cubicBezTo>
                    <a:pt x="453" y="104"/>
                    <a:pt x="453" y="105"/>
                    <a:pt x="453" y="105"/>
                  </a:cubicBezTo>
                  <a:cubicBezTo>
                    <a:pt x="453" y="106"/>
                    <a:pt x="453" y="106"/>
                    <a:pt x="453" y="106"/>
                  </a:cubicBezTo>
                  <a:cubicBezTo>
                    <a:pt x="454" y="107"/>
                    <a:pt x="454" y="107"/>
                    <a:pt x="455" y="108"/>
                  </a:cubicBezTo>
                  <a:cubicBezTo>
                    <a:pt x="455" y="108"/>
                    <a:pt x="452" y="109"/>
                    <a:pt x="454" y="110"/>
                  </a:cubicBezTo>
                  <a:cubicBezTo>
                    <a:pt x="456" y="111"/>
                    <a:pt x="458" y="111"/>
                    <a:pt x="458" y="111"/>
                  </a:cubicBezTo>
                  <a:cubicBezTo>
                    <a:pt x="459" y="111"/>
                    <a:pt x="458" y="112"/>
                    <a:pt x="458" y="112"/>
                  </a:cubicBezTo>
                  <a:cubicBezTo>
                    <a:pt x="458" y="113"/>
                    <a:pt x="458" y="113"/>
                    <a:pt x="458" y="113"/>
                  </a:cubicBezTo>
                  <a:cubicBezTo>
                    <a:pt x="458" y="113"/>
                    <a:pt x="459" y="114"/>
                    <a:pt x="459" y="114"/>
                  </a:cubicBezTo>
                  <a:cubicBezTo>
                    <a:pt x="460" y="115"/>
                    <a:pt x="462" y="116"/>
                    <a:pt x="462" y="116"/>
                  </a:cubicBezTo>
                  <a:cubicBezTo>
                    <a:pt x="462" y="117"/>
                    <a:pt x="462" y="117"/>
                    <a:pt x="463" y="118"/>
                  </a:cubicBezTo>
                  <a:cubicBezTo>
                    <a:pt x="463" y="118"/>
                    <a:pt x="462" y="118"/>
                    <a:pt x="462" y="119"/>
                  </a:cubicBezTo>
                  <a:cubicBezTo>
                    <a:pt x="462" y="119"/>
                    <a:pt x="462" y="118"/>
                    <a:pt x="462" y="119"/>
                  </a:cubicBezTo>
                  <a:cubicBezTo>
                    <a:pt x="463" y="120"/>
                    <a:pt x="463" y="121"/>
                    <a:pt x="463" y="121"/>
                  </a:cubicBezTo>
                  <a:cubicBezTo>
                    <a:pt x="463" y="121"/>
                    <a:pt x="464" y="121"/>
                    <a:pt x="464" y="121"/>
                  </a:cubicBezTo>
                  <a:cubicBezTo>
                    <a:pt x="465" y="122"/>
                    <a:pt x="468" y="122"/>
                    <a:pt x="468" y="123"/>
                  </a:cubicBezTo>
                  <a:cubicBezTo>
                    <a:pt x="469" y="123"/>
                    <a:pt x="469" y="126"/>
                    <a:pt x="469" y="126"/>
                  </a:cubicBezTo>
                  <a:cubicBezTo>
                    <a:pt x="469" y="126"/>
                    <a:pt x="470" y="126"/>
                    <a:pt x="471" y="127"/>
                  </a:cubicBezTo>
                  <a:cubicBezTo>
                    <a:pt x="471" y="127"/>
                    <a:pt x="471" y="126"/>
                    <a:pt x="471" y="127"/>
                  </a:cubicBezTo>
                  <a:cubicBezTo>
                    <a:pt x="472" y="128"/>
                    <a:pt x="472" y="128"/>
                    <a:pt x="473" y="128"/>
                  </a:cubicBezTo>
                  <a:cubicBezTo>
                    <a:pt x="474" y="129"/>
                    <a:pt x="474" y="128"/>
                    <a:pt x="474" y="129"/>
                  </a:cubicBezTo>
                  <a:cubicBezTo>
                    <a:pt x="474" y="130"/>
                    <a:pt x="473" y="129"/>
                    <a:pt x="474" y="130"/>
                  </a:cubicBezTo>
                  <a:cubicBezTo>
                    <a:pt x="475" y="131"/>
                    <a:pt x="476" y="132"/>
                    <a:pt x="476" y="132"/>
                  </a:cubicBezTo>
                  <a:cubicBezTo>
                    <a:pt x="476" y="132"/>
                    <a:pt x="477" y="132"/>
                    <a:pt x="477" y="132"/>
                  </a:cubicBezTo>
                  <a:cubicBezTo>
                    <a:pt x="477" y="132"/>
                    <a:pt x="476" y="131"/>
                    <a:pt x="479" y="133"/>
                  </a:cubicBezTo>
                  <a:cubicBezTo>
                    <a:pt x="482" y="134"/>
                    <a:pt x="480" y="133"/>
                    <a:pt x="480" y="136"/>
                  </a:cubicBezTo>
                  <a:cubicBezTo>
                    <a:pt x="481" y="136"/>
                    <a:pt x="481" y="136"/>
                    <a:pt x="481" y="136"/>
                  </a:cubicBezTo>
                  <a:cubicBezTo>
                    <a:pt x="482" y="136"/>
                    <a:pt x="482" y="136"/>
                    <a:pt x="483" y="137"/>
                  </a:cubicBezTo>
                  <a:cubicBezTo>
                    <a:pt x="484" y="137"/>
                    <a:pt x="484" y="137"/>
                    <a:pt x="485" y="137"/>
                  </a:cubicBezTo>
                  <a:cubicBezTo>
                    <a:pt x="486" y="137"/>
                    <a:pt x="486" y="136"/>
                    <a:pt x="486" y="136"/>
                  </a:cubicBezTo>
                  <a:cubicBezTo>
                    <a:pt x="487" y="136"/>
                    <a:pt x="487" y="136"/>
                    <a:pt x="488" y="136"/>
                  </a:cubicBezTo>
                  <a:cubicBezTo>
                    <a:pt x="488" y="135"/>
                    <a:pt x="488" y="135"/>
                    <a:pt x="488" y="135"/>
                  </a:cubicBezTo>
                  <a:cubicBezTo>
                    <a:pt x="488" y="135"/>
                    <a:pt x="489" y="134"/>
                    <a:pt x="489" y="135"/>
                  </a:cubicBezTo>
                  <a:cubicBezTo>
                    <a:pt x="490" y="136"/>
                    <a:pt x="490" y="137"/>
                    <a:pt x="490" y="137"/>
                  </a:cubicBezTo>
                  <a:cubicBezTo>
                    <a:pt x="490" y="138"/>
                    <a:pt x="490" y="138"/>
                    <a:pt x="490" y="138"/>
                  </a:cubicBezTo>
                  <a:cubicBezTo>
                    <a:pt x="490" y="138"/>
                    <a:pt x="490" y="139"/>
                    <a:pt x="491" y="139"/>
                  </a:cubicBezTo>
                  <a:cubicBezTo>
                    <a:pt x="492" y="140"/>
                    <a:pt x="493" y="140"/>
                    <a:pt x="493" y="140"/>
                  </a:cubicBezTo>
                  <a:cubicBezTo>
                    <a:pt x="494" y="141"/>
                    <a:pt x="496" y="141"/>
                    <a:pt x="496" y="142"/>
                  </a:cubicBezTo>
                  <a:cubicBezTo>
                    <a:pt x="496" y="142"/>
                    <a:pt x="498" y="143"/>
                    <a:pt x="498" y="143"/>
                  </a:cubicBezTo>
                  <a:cubicBezTo>
                    <a:pt x="498" y="143"/>
                    <a:pt x="499" y="143"/>
                    <a:pt x="499" y="143"/>
                  </a:cubicBezTo>
                  <a:cubicBezTo>
                    <a:pt x="499" y="143"/>
                    <a:pt x="500" y="143"/>
                    <a:pt x="500" y="142"/>
                  </a:cubicBezTo>
                  <a:cubicBezTo>
                    <a:pt x="500" y="142"/>
                    <a:pt x="501" y="142"/>
                    <a:pt x="501" y="142"/>
                  </a:cubicBezTo>
                  <a:cubicBezTo>
                    <a:pt x="502" y="142"/>
                    <a:pt x="502" y="141"/>
                    <a:pt x="502" y="141"/>
                  </a:cubicBezTo>
                  <a:cubicBezTo>
                    <a:pt x="502" y="140"/>
                    <a:pt x="501" y="140"/>
                    <a:pt x="501" y="139"/>
                  </a:cubicBezTo>
                  <a:cubicBezTo>
                    <a:pt x="501" y="139"/>
                    <a:pt x="501" y="139"/>
                    <a:pt x="501" y="138"/>
                  </a:cubicBezTo>
                  <a:cubicBezTo>
                    <a:pt x="501" y="138"/>
                    <a:pt x="501" y="137"/>
                    <a:pt x="502" y="137"/>
                  </a:cubicBezTo>
                  <a:cubicBezTo>
                    <a:pt x="503" y="138"/>
                    <a:pt x="503" y="138"/>
                    <a:pt x="503" y="138"/>
                  </a:cubicBezTo>
                  <a:cubicBezTo>
                    <a:pt x="503" y="137"/>
                    <a:pt x="504" y="136"/>
                    <a:pt x="504" y="135"/>
                  </a:cubicBezTo>
                  <a:cubicBezTo>
                    <a:pt x="504" y="135"/>
                    <a:pt x="504" y="135"/>
                    <a:pt x="504" y="134"/>
                  </a:cubicBezTo>
                  <a:cubicBezTo>
                    <a:pt x="504" y="134"/>
                    <a:pt x="504" y="134"/>
                    <a:pt x="503" y="133"/>
                  </a:cubicBezTo>
                  <a:cubicBezTo>
                    <a:pt x="503" y="132"/>
                    <a:pt x="504" y="132"/>
                    <a:pt x="504" y="132"/>
                  </a:cubicBezTo>
                  <a:cubicBezTo>
                    <a:pt x="504" y="131"/>
                    <a:pt x="504" y="131"/>
                    <a:pt x="505" y="131"/>
                  </a:cubicBezTo>
                  <a:cubicBezTo>
                    <a:pt x="505" y="131"/>
                    <a:pt x="506" y="131"/>
                    <a:pt x="506" y="131"/>
                  </a:cubicBezTo>
                  <a:cubicBezTo>
                    <a:pt x="506" y="130"/>
                    <a:pt x="507" y="130"/>
                    <a:pt x="507" y="130"/>
                  </a:cubicBezTo>
                  <a:cubicBezTo>
                    <a:pt x="507" y="129"/>
                    <a:pt x="506" y="129"/>
                    <a:pt x="506" y="128"/>
                  </a:cubicBezTo>
                  <a:cubicBezTo>
                    <a:pt x="506" y="127"/>
                    <a:pt x="506" y="127"/>
                    <a:pt x="506" y="126"/>
                  </a:cubicBezTo>
                  <a:cubicBezTo>
                    <a:pt x="506" y="126"/>
                    <a:pt x="506" y="126"/>
                    <a:pt x="506" y="125"/>
                  </a:cubicBezTo>
                  <a:cubicBezTo>
                    <a:pt x="507" y="125"/>
                    <a:pt x="507" y="125"/>
                    <a:pt x="507" y="125"/>
                  </a:cubicBezTo>
                  <a:cubicBezTo>
                    <a:pt x="507" y="124"/>
                    <a:pt x="507" y="124"/>
                    <a:pt x="507" y="123"/>
                  </a:cubicBezTo>
                  <a:cubicBezTo>
                    <a:pt x="507" y="123"/>
                    <a:pt x="507" y="122"/>
                    <a:pt x="507" y="121"/>
                  </a:cubicBezTo>
                  <a:cubicBezTo>
                    <a:pt x="507" y="121"/>
                    <a:pt x="507" y="121"/>
                    <a:pt x="507" y="120"/>
                  </a:cubicBezTo>
                  <a:cubicBezTo>
                    <a:pt x="508" y="120"/>
                    <a:pt x="509" y="120"/>
                    <a:pt x="510" y="120"/>
                  </a:cubicBezTo>
                  <a:cubicBezTo>
                    <a:pt x="510" y="120"/>
                    <a:pt x="512" y="121"/>
                    <a:pt x="513" y="121"/>
                  </a:cubicBezTo>
                  <a:cubicBezTo>
                    <a:pt x="515" y="122"/>
                    <a:pt x="513" y="121"/>
                    <a:pt x="515" y="122"/>
                  </a:cubicBezTo>
                  <a:cubicBezTo>
                    <a:pt x="516" y="123"/>
                    <a:pt x="520" y="123"/>
                    <a:pt x="520" y="123"/>
                  </a:cubicBezTo>
                  <a:cubicBezTo>
                    <a:pt x="520" y="123"/>
                    <a:pt x="520" y="123"/>
                    <a:pt x="521" y="123"/>
                  </a:cubicBezTo>
                  <a:cubicBezTo>
                    <a:pt x="521" y="122"/>
                    <a:pt x="521" y="121"/>
                    <a:pt x="521" y="120"/>
                  </a:cubicBezTo>
                  <a:cubicBezTo>
                    <a:pt x="521" y="120"/>
                    <a:pt x="521" y="120"/>
                    <a:pt x="521" y="119"/>
                  </a:cubicBezTo>
                  <a:cubicBezTo>
                    <a:pt x="522" y="120"/>
                    <a:pt x="522" y="120"/>
                    <a:pt x="523" y="120"/>
                  </a:cubicBezTo>
                  <a:cubicBezTo>
                    <a:pt x="524" y="120"/>
                    <a:pt x="525" y="119"/>
                    <a:pt x="525" y="119"/>
                  </a:cubicBezTo>
                  <a:cubicBezTo>
                    <a:pt x="526" y="119"/>
                    <a:pt x="526" y="119"/>
                    <a:pt x="526" y="119"/>
                  </a:cubicBezTo>
                  <a:cubicBezTo>
                    <a:pt x="526" y="119"/>
                    <a:pt x="527" y="119"/>
                    <a:pt x="527" y="119"/>
                  </a:cubicBezTo>
                  <a:cubicBezTo>
                    <a:pt x="527" y="119"/>
                    <a:pt x="527" y="118"/>
                    <a:pt x="528" y="118"/>
                  </a:cubicBezTo>
                  <a:cubicBezTo>
                    <a:pt x="528" y="118"/>
                    <a:pt x="528" y="118"/>
                    <a:pt x="528" y="118"/>
                  </a:cubicBezTo>
                  <a:cubicBezTo>
                    <a:pt x="529" y="118"/>
                    <a:pt x="530" y="118"/>
                    <a:pt x="530" y="118"/>
                  </a:cubicBezTo>
                  <a:cubicBezTo>
                    <a:pt x="531" y="118"/>
                    <a:pt x="531" y="118"/>
                    <a:pt x="532" y="118"/>
                  </a:cubicBezTo>
                  <a:cubicBezTo>
                    <a:pt x="532" y="118"/>
                    <a:pt x="532" y="117"/>
                    <a:pt x="532" y="117"/>
                  </a:cubicBezTo>
                  <a:cubicBezTo>
                    <a:pt x="532" y="117"/>
                    <a:pt x="532" y="117"/>
                    <a:pt x="532" y="117"/>
                  </a:cubicBezTo>
                  <a:cubicBezTo>
                    <a:pt x="532" y="117"/>
                    <a:pt x="533" y="117"/>
                    <a:pt x="533" y="117"/>
                  </a:cubicBezTo>
                  <a:cubicBezTo>
                    <a:pt x="533" y="117"/>
                    <a:pt x="535" y="118"/>
                    <a:pt x="535" y="118"/>
                  </a:cubicBezTo>
                  <a:cubicBezTo>
                    <a:pt x="535" y="118"/>
                    <a:pt x="535" y="118"/>
                    <a:pt x="536" y="117"/>
                  </a:cubicBezTo>
                  <a:cubicBezTo>
                    <a:pt x="536" y="117"/>
                    <a:pt x="536" y="117"/>
                    <a:pt x="537" y="117"/>
                  </a:cubicBezTo>
                  <a:cubicBezTo>
                    <a:pt x="537" y="117"/>
                    <a:pt x="539" y="117"/>
                    <a:pt x="540" y="118"/>
                  </a:cubicBezTo>
                  <a:cubicBezTo>
                    <a:pt x="540" y="118"/>
                    <a:pt x="541" y="119"/>
                    <a:pt x="541" y="119"/>
                  </a:cubicBezTo>
                  <a:cubicBezTo>
                    <a:pt x="542" y="119"/>
                    <a:pt x="543" y="119"/>
                    <a:pt x="544" y="119"/>
                  </a:cubicBezTo>
                  <a:cubicBezTo>
                    <a:pt x="544" y="119"/>
                    <a:pt x="544" y="119"/>
                    <a:pt x="544" y="118"/>
                  </a:cubicBezTo>
                  <a:cubicBezTo>
                    <a:pt x="544" y="118"/>
                    <a:pt x="544" y="118"/>
                    <a:pt x="544" y="118"/>
                  </a:cubicBezTo>
                  <a:cubicBezTo>
                    <a:pt x="544" y="118"/>
                    <a:pt x="549" y="119"/>
                    <a:pt x="549" y="119"/>
                  </a:cubicBezTo>
                  <a:cubicBezTo>
                    <a:pt x="549" y="120"/>
                    <a:pt x="550" y="118"/>
                    <a:pt x="550" y="118"/>
                  </a:cubicBezTo>
                  <a:cubicBezTo>
                    <a:pt x="549" y="118"/>
                    <a:pt x="549" y="118"/>
                    <a:pt x="549" y="117"/>
                  </a:cubicBezTo>
                  <a:cubicBezTo>
                    <a:pt x="549" y="117"/>
                    <a:pt x="549" y="117"/>
                    <a:pt x="549" y="117"/>
                  </a:cubicBezTo>
                  <a:cubicBezTo>
                    <a:pt x="550" y="117"/>
                    <a:pt x="550" y="117"/>
                    <a:pt x="551" y="117"/>
                  </a:cubicBezTo>
                  <a:cubicBezTo>
                    <a:pt x="551" y="117"/>
                    <a:pt x="551" y="117"/>
                    <a:pt x="551" y="117"/>
                  </a:cubicBezTo>
                  <a:cubicBezTo>
                    <a:pt x="552" y="118"/>
                    <a:pt x="553" y="118"/>
                    <a:pt x="553" y="118"/>
                  </a:cubicBezTo>
                  <a:cubicBezTo>
                    <a:pt x="553" y="118"/>
                    <a:pt x="554" y="119"/>
                    <a:pt x="554" y="119"/>
                  </a:cubicBezTo>
                  <a:cubicBezTo>
                    <a:pt x="555" y="119"/>
                    <a:pt x="555" y="119"/>
                    <a:pt x="555" y="119"/>
                  </a:cubicBezTo>
                  <a:cubicBezTo>
                    <a:pt x="555" y="119"/>
                    <a:pt x="555" y="119"/>
                    <a:pt x="555" y="118"/>
                  </a:cubicBezTo>
                  <a:cubicBezTo>
                    <a:pt x="555" y="118"/>
                    <a:pt x="555" y="118"/>
                    <a:pt x="556" y="118"/>
                  </a:cubicBezTo>
                  <a:cubicBezTo>
                    <a:pt x="556" y="118"/>
                    <a:pt x="555" y="117"/>
                    <a:pt x="555" y="117"/>
                  </a:cubicBezTo>
                  <a:cubicBezTo>
                    <a:pt x="555" y="117"/>
                    <a:pt x="555" y="117"/>
                    <a:pt x="555" y="117"/>
                  </a:cubicBezTo>
                  <a:cubicBezTo>
                    <a:pt x="555" y="117"/>
                    <a:pt x="552" y="115"/>
                    <a:pt x="551" y="114"/>
                  </a:cubicBezTo>
                  <a:cubicBezTo>
                    <a:pt x="550" y="113"/>
                    <a:pt x="550" y="113"/>
                    <a:pt x="550" y="113"/>
                  </a:cubicBezTo>
                  <a:cubicBezTo>
                    <a:pt x="549" y="113"/>
                    <a:pt x="549" y="113"/>
                    <a:pt x="548" y="112"/>
                  </a:cubicBezTo>
                  <a:cubicBezTo>
                    <a:pt x="547" y="111"/>
                    <a:pt x="546" y="111"/>
                    <a:pt x="545" y="110"/>
                  </a:cubicBezTo>
                  <a:cubicBezTo>
                    <a:pt x="545" y="110"/>
                    <a:pt x="545" y="109"/>
                    <a:pt x="546" y="109"/>
                  </a:cubicBezTo>
                  <a:cubicBezTo>
                    <a:pt x="546" y="109"/>
                    <a:pt x="545" y="108"/>
                    <a:pt x="547" y="109"/>
                  </a:cubicBezTo>
                  <a:cubicBezTo>
                    <a:pt x="548" y="110"/>
                    <a:pt x="546" y="108"/>
                    <a:pt x="548" y="110"/>
                  </a:cubicBezTo>
                  <a:cubicBezTo>
                    <a:pt x="550" y="112"/>
                    <a:pt x="551" y="113"/>
                    <a:pt x="551" y="113"/>
                  </a:cubicBezTo>
                  <a:cubicBezTo>
                    <a:pt x="551" y="113"/>
                    <a:pt x="551" y="113"/>
                    <a:pt x="552" y="113"/>
                  </a:cubicBezTo>
                  <a:cubicBezTo>
                    <a:pt x="552" y="114"/>
                    <a:pt x="558" y="116"/>
                    <a:pt x="558" y="116"/>
                  </a:cubicBezTo>
                  <a:cubicBezTo>
                    <a:pt x="558" y="116"/>
                    <a:pt x="558" y="116"/>
                    <a:pt x="558" y="116"/>
                  </a:cubicBezTo>
                  <a:cubicBezTo>
                    <a:pt x="558" y="116"/>
                    <a:pt x="558" y="115"/>
                    <a:pt x="557" y="115"/>
                  </a:cubicBezTo>
                  <a:cubicBezTo>
                    <a:pt x="557" y="114"/>
                    <a:pt x="556" y="114"/>
                    <a:pt x="556" y="114"/>
                  </a:cubicBezTo>
                  <a:cubicBezTo>
                    <a:pt x="555" y="113"/>
                    <a:pt x="555" y="113"/>
                    <a:pt x="554" y="112"/>
                  </a:cubicBezTo>
                  <a:cubicBezTo>
                    <a:pt x="554" y="112"/>
                    <a:pt x="553" y="112"/>
                    <a:pt x="553" y="111"/>
                  </a:cubicBezTo>
                  <a:cubicBezTo>
                    <a:pt x="552" y="111"/>
                    <a:pt x="552" y="110"/>
                    <a:pt x="552" y="110"/>
                  </a:cubicBezTo>
                  <a:cubicBezTo>
                    <a:pt x="551" y="110"/>
                    <a:pt x="551" y="110"/>
                    <a:pt x="551" y="109"/>
                  </a:cubicBezTo>
                  <a:cubicBezTo>
                    <a:pt x="551" y="109"/>
                    <a:pt x="550" y="108"/>
                    <a:pt x="551" y="108"/>
                  </a:cubicBezTo>
                  <a:cubicBezTo>
                    <a:pt x="552" y="109"/>
                    <a:pt x="552" y="109"/>
                    <a:pt x="552" y="109"/>
                  </a:cubicBezTo>
                  <a:cubicBezTo>
                    <a:pt x="552" y="108"/>
                    <a:pt x="552" y="108"/>
                    <a:pt x="552" y="108"/>
                  </a:cubicBezTo>
                  <a:cubicBezTo>
                    <a:pt x="552" y="108"/>
                    <a:pt x="550" y="106"/>
                    <a:pt x="551" y="106"/>
                  </a:cubicBezTo>
                  <a:cubicBezTo>
                    <a:pt x="551" y="106"/>
                    <a:pt x="551" y="105"/>
                    <a:pt x="552" y="105"/>
                  </a:cubicBezTo>
                  <a:cubicBezTo>
                    <a:pt x="552" y="105"/>
                    <a:pt x="550" y="103"/>
                    <a:pt x="550" y="103"/>
                  </a:cubicBezTo>
                  <a:cubicBezTo>
                    <a:pt x="550" y="103"/>
                    <a:pt x="550" y="103"/>
                    <a:pt x="550" y="103"/>
                  </a:cubicBezTo>
                  <a:cubicBezTo>
                    <a:pt x="551" y="103"/>
                    <a:pt x="552" y="103"/>
                    <a:pt x="552" y="103"/>
                  </a:cubicBezTo>
                  <a:cubicBezTo>
                    <a:pt x="552" y="103"/>
                    <a:pt x="553" y="103"/>
                    <a:pt x="553" y="103"/>
                  </a:cubicBezTo>
                  <a:cubicBezTo>
                    <a:pt x="553" y="103"/>
                    <a:pt x="553" y="103"/>
                    <a:pt x="553" y="103"/>
                  </a:cubicBezTo>
                  <a:cubicBezTo>
                    <a:pt x="553" y="102"/>
                    <a:pt x="553" y="102"/>
                    <a:pt x="552" y="101"/>
                  </a:cubicBezTo>
                  <a:cubicBezTo>
                    <a:pt x="552" y="101"/>
                    <a:pt x="552" y="101"/>
                    <a:pt x="551" y="100"/>
                  </a:cubicBezTo>
                  <a:cubicBezTo>
                    <a:pt x="550" y="100"/>
                    <a:pt x="550" y="99"/>
                    <a:pt x="550" y="99"/>
                  </a:cubicBezTo>
                  <a:cubicBezTo>
                    <a:pt x="550" y="99"/>
                    <a:pt x="550" y="99"/>
                    <a:pt x="550" y="98"/>
                  </a:cubicBezTo>
                  <a:cubicBezTo>
                    <a:pt x="550" y="98"/>
                    <a:pt x="550" y="98"/>
                    <a:pt x="550" y="98"/>
                  </a:cubicBezTo>
                  <a:cubicBezTo>
                    <a:pt x="550" y="98"/>
                    <a:pt x="549" y="98"/>
                    <a:pt x="549" y="97"/>
                  </a:cubicBezTo>
                  <a:cubicBezTo>
                    <a:pt x="549" y="97"/>
                    <a:pt x="548" y="97"/>
                    <a:pt x="548" y="96"/>
                  </a:cubicBezTo>
                  <a:cubicBezTo>
                    <a:pt x="547" y="95"/>
                    <a:pt x="546" y="95"/>
                    <a:pt x="545" y="94"/>
                  </a:cubicBezTo>
                  <a:cubicBezTo>
                    <a:pt x="546" y="94"/>
                    <a:pt x="547" y="95"/>
                    <a:pt x="548" y="95"/>
                  </a:cubicBezTo>
                  <a:cubicBezTo>
                    <a:pt x="548" y="95"/>
                    <a:pt x="549" y="95"/>
                    <a:pt x="549" y="95"/>
                  </a:cubicBezTo>
                  <a:cubicBezTo>
                    <a:pt x="549" y="95"/>
                    <a:pt x="550" y="96"/>
                    <a:pt x="550" y="96"/>
                  </a:cubicBezTo>
                  <a:cubicBezTo>
                    <a:pt x="550" y="95"/>
                    <a:pt x="548" y="93"/>
                    <a:pt x="548" y="93"/>
                  </a:cubicBezTo>
                  <a:cubicBezTo>
                    <a:pt x="547" y="93"/>
                    <a:pt x="547" y="92"/>
                    <a:pt x="546" y="92"/>
                  </a:cubicBezTo>
                  <a:cubicBezTo>
                    <a:pt x="545" y="91"/>
                    <a:pt x="544" y="91"/>
                    <a:pt x="543" y="90"/>
                  </a:cubicBezTo>
                  <a:cubicBezTo>
                    <a:pt x="543" y="90"/>
                    <a:pt x="541" y="88"/>
                    <a:pt x="540" y="88"/>
                  </a:cubicBezTo>
                  <a:cubicBezTo>
                    <a:pt x="539" y="87"/>
                    <a:pt x="538" y="86"/>
                    <a:pt x="537" y="86"/>
                  </a:cubicBezTo>
                  <a:cubicBezTo>
                    <a:pt x="537" y="85"/>
                    <a:pt x="535" y="85"/>
                    <a:pt x="536" y="85"/>
                  </a:cubicBezTo>
                  <a:cubicBezTo>
                    <a:pt x="536" y="85"/>
                    <a:pt x="539" y="86"/>
                    <a:pt x="539" y="86"/>
                  </a:cubicBezTo>
                  <a:cubicBezTo>
                    <a:pt x="539" y="86"/>
                    <a:pt x="540" y="86"/>
                    <a:pt x="541" y="87"/>
                  </a:cubicBezTo>
                  <a:cubicBezTo>
                    <a:pt x="541" y="87"/>
                    <a:pt x="541" y="87"/>
                    <a:pt x="541" y="87"/>
                  </a:cubicBezTo>
                  <a:cubicBezTo>
                    <a:pt x="541" y="86"/>
                    <a:pt x="540" y="85"/>
                    <a:pt x="539" y="85"/>
                  </a:cubicBezTo>
                  <a:cubicBezTo>
                    <a:pt x="539" y="85"/>
                    <a:pt x="539" y="84"/>
                    <a:pt x="539" y="84"/>
                  </a:cubicBezTo>
                  <a:cubicBezTo>
                    <a:pt x="539" y="84"/>
                    <a:pt x="539" y="84"/>
                    <a:pt x="539" y="84"/>
                  </a:cubicBezTo>
                  <a:cubicBezTo>
                    <a:pt x="540" y="85"/>
                    <a:pt x="542" y="86"/>
                    <a:pt x="542" y="86"/>
                  </a:cubicBezTo>
                  <a:cubicBezTo>
                    <a:pt x="542" y="86"/>
                    <a:pt x="542" y="86"/>
                    <a:pt x="542" y="86"/>
                  </a:cubicBezTo>
                  <a:cubicBezTo>
                    <a:pt x="542" y="85"/>
                    <a:pt x="541" y="85"/>
                    <a:pt x="541" y="84"/>
                  </a:cubicBezTo>
                  <a:cubicBezTo>
                    <a:pt x="541" y="84"/>
                    <a:pt x="541" y="84"/>
                    <a:pt x="541" y="84"/>
                  </a:cubicBezTo>
                  <a:cubicBezTo>
                    <a:pt x="542" y="85"/>
                    <a:pt x="543" y="85"/>
                    <a:pt x="543" y="85"/>
                  </a:cubicBezTo>
                  <a:cubicBezTo>
                    <a:pt x="543" y="85"/>
                    <a:pt x="544" y="85"/>
                    <a:pt x="544" y="86"/>
                  </a:cubicBezTo>
                  <a:cubicBezTo>
                    <a:pt x="544" y="86"/>
                    <a:pt x="543" y="84"/>
                    <a:pt x="542" y="84"/>
                  </a:cubicBezTo>
                  <a:cubicBezTo>
                    <a:pt x="542" y="84"/>
                    <a:pt x="539" y="82"/>
                    <a:pt x="539" y="82"/>
                  </a:cubicBezTo>
                  <a:cubicBezTo>
                    <a:pt x="538" y="81"/>
                    <a:pt x="537" y="80"/>
                    <a:pt x="537" y="80"/>
                  </a:cubicBezTo>
                  <a:cubicBezTo>
                    <a:pt x="537" y="80"/>
                    <a:pt x="538" y="81"/>
                    <a:pt x="539" y="81"/>
                  </a:cubicBezTo>
                  <a:cubicBezTo>
                    <a:pt x="540" y="82"/>
                    <a:pt x="542" y="83"/>
                    <a:pt x="543" y="84"/>
                  </a:cubicBezTo>
                  <a:cubicBezTo>
                    <a:pt x="543" y="85"/>
                    <a:pt x="544" y="85"/>
                    <a:pt x="544" y="85"/>
                  </a:cubicBezTo>
                  <a:cubicBezTo>
                    <a:pt x="545" y="86"/>
                    <a:pt x="546" y="86"/>
                    <a:pt x="547" y="87"/>
                  </a:cubicBezTo>
                  <a:cubicBezTo>
                    <a:pt x="547" y="87"/>
                    <a:pt x="547" y="87"/>
                    <a:pt x="547" y="87"/>
                  </a:cubicBezTo>
                  <a:cubicBezTo>
                    <a:pt x="547" y="87"/>
                    <a:pt x="547" y="87"/>
                    <a:pt x="547" y="87"/>
                  </a:cubicBezTo>
                  <a:cubicBezTo>
                    <a:pt x="547" y="87"/>
                    <a:pt x="547" y="87"/>
                    <a:pt x="547" y="87"/>
                  </a:cubicBezTo>
                  <a:cubicBezTo>
                    <a:pt x="547" y="87"/>
                    <a:pt x="547" y="87"/>
                    <a:pt x="547" y="87"/>
                  </a:cubicBezTo>
                  <a:cubicBezTo>
                    <a:pt x="547" y="87"/>
                    <a:pt x="547" y="87"/>
                    <a:pt x="547" y="86"/>
                  </a:cubicBezTo>
                  <a:cubicBezTo>
                    <a:pt x="546" y="86"/>
                    <a:pt x="546" y="86"/>
                    <a:pt x="545" y="85"/>
                  </a:cubicBezTo>
                  <a:cubicBezTo>
                    <a:pt x="545" y="85"/>
                    <a:pt x="545" y="85"/>
                    <a:pt x="544" y="84"/>
                  </a:cubicBezTo>
                  <a:cubicBezTo>
                    <a:pt x="542" y="83"/>
                    <a:pt x="543" y="83"/>
                    <a:pt x="542" y="83"/>
                  </a:cubicBezTo>
                  <a:cubicBezTo>
                    <a:pt x="541" y="82"/>
                    <a:pt x="541" y="82"/>
                    <a:pt x="539" y="80"/>
                  </a:cubicBezTo>
                  <a:cubicBezTo>
                    <a:pt x="536" y="78"/>
                    <a:pt x="536" y="78"/>
                    <a:pt x="536" y="78"/>
                  </a:cubicBezTo>
                  <a:cubicBezTo>
                    <a:pt x="536" y="78"/>
                    <a:pt x="536" y="78"/>
                    <a:pt x="535" y="78"/>
                  </a:cubicBezTo>
                  <a:cubicBezTo>
                    <a:pt x="535" y="78"/>
                    <a:pt x="535" y="78"/>
                    <a:pt x="535" y="78"/>
                  </a:cubicBezTo>
                  <a:cubicBezTo>
                    <a:pt x="534" y="77"/>
                    <a:pt x="535" y="78"/>
                    <a:pt x="534" y="77"/>
                  </a:cubicBezTo>
                  <a:cubicBezTo>
                    <a:pt x="533" y="77"/>
                    <a:pt x="534" y="77"/>
                    <a:pt x="533" y="77"/>
                  </a:cubicBezTo>
                  <a:cubicBezTo>
                    <a:pt x="533" y="76"/>
                    <a:pt x="535" y="78"/>
                    <a:pt x="532" y="76"/>
                  </a:cubicBezTo>
                  <a:cubicBezTo>
                    <a:pt x="530" y="74"/>
                    <a:pt x="530" y="74"/>
                    <a:pt x="530" y="74"/>
                  </a:cubicBezTo>
                  <a:cubicBezTo>
                    <a:pt x="530" y="74"/>
                    <a:pt x="530" y="75"/>
                    <a:pt x="529" y="74"/>
                  </a:cubicBezTo>
                  <a:cubicBezTo>
                    <a:pt x="527" y="73"/>
                    <a:pt x="527" y="73"/>
                    <a:pt x="526" y="72"/>
                  </a:cubicBezTo>
                  <a:cubicBezTo>
                    <a:pt x="526" y="72"/>
                    <a:pt x="526" y="72"/>
                    <a:pt x="526" y="72"/>
                  </a:cubicBezTo>
                  <a:cubicBezTo>
                    <a:pt x="525" y="72"/>
                    <a:pt x="526" y="72"/>
                    <a:pt x="525" y="72"/>
                  </a:cubicBezTo>
                  <a:cubicBezTo>
                    <a:pt x="525" y="72"/>
                    <a:pt x="525" y="72"/>
                    <a:pt x="524" y="71"/>
                  </a:cubicBezTo>
                  <a:cubicBezTo>
                    <a:pt x="523" y="71"/>
                    <a:pt x="524" y="71"/>
                    <a:pt x="523" y="71"/>
                  </a:cubicBezTo>
                  <a:cubicBezTo>
                    <a:pt x="523" y="70"/>
                    <a:pt x="521" y="69"/>
                    <a:pt x="521" y="69"/>
                  </a:cubicBezTo>
                  <a:cubicBezTo>
                    <a:pt x="520" y="69"/>
                    <a:pt x="520" y="68"/>
                    <a:pt x="520" y="68"/>
                  </a:cubicBezTo>
                  <a:cubicBezTo>
                    <a:pt x="520" y="68"/>
                    <a:pt x="520" y="68"/>
                    <a:pt x="520" y="68"/>
                  </a:cubicBezTo>
                  <a:cubicBezTo>
                    <a:pt x="521" y="69"/>
                    <a:pt x="522" y="69"/>
                    <a:pt x="522" y="69"/>
                  </a:cubicBezTo>
                  <a:cubicBezTo>
                    <a:pt x="521" y="68"/>
                    <a:pt x="521" y="68"/>
                    <a:pt x="521" y="68"/>
                  </a:cubicBezTo>
                  <a:cubicBezTo>
                    <a:pt x="521" y="68"/>
                    <a:pt x="520" y="67"/>
                    <a:pt x="521" y="67"/>
                  </a:cubicBezTo>
                  <a:cubicBezTo>
                    <a:pt x="521" y="67"/>
                    <a:pt x="521" y="67"/>
                    <a:pt x="521" y="68"/>
                  </a:cubicBezTo>
                  <a:cubicBezTo>
                    <a:pt x="521" y="68"/>
                    <a:pt x="522" y="68"/>
                    <a:pt x="522" y="68"/>
                  </a:cubicBezTo>
                  <a:cubicBezTo>
                    <a:pt x="522" y="68"/>
                    <a:pt x="522" y="68"/>
                    <a:pt x="522" y="68"/>
                  </a:cubicBezTo>
                  <a:cubicBezTo>
                    <a:pt x="522" y="68"/>
                    <a:pt x="522" y="67"/>
                    <a:pt x="522" y="67"/>
                  </a:cubicBezTo>
                  <a:cubicBezTo>
                    <a:pt x="520" y="66"/>
                    <a:pt x="518" y="65"/>
                    <a:pt x="516" y="63"/>
                  </a:cubicBezTo>
                  <a:cubicBezTo>
                    <a:pt x="515" y="63"/>
                    <a:pt x="515" y="62"/>
                    <a:pt x="515" y="62"/>
                  </a:cubicBezTo>
                  <a:cubicBezTo>
                    <a:pt x="513" y="61"/>
                    <a:pt x="512" y="60"/>
                    <a:pt x="511" y="59"/>
                  </a:cubicBezTo>
                  <a:cubicBezTo>
                    <a:pt x="510" y="59"/>
                    <a:pt x="510" y="58"/>
                    <a:pt x="510" y="58"/>
                  </a:cubicBezTo>
                  <a:cubicBezTo>
                    <a:pt x="509" y="57"/>
                    <a:pt x="508" y="57"/>
                    <a:pt x="507" y="56"/>
                  </a:cubicBezTo>
                  <a:cubicBezTo>
                    <a:pt x="505" y="55"/>
                    <a:pt x="505" y="55"/>
                    <a:pt x="504" y="54"/>
                  </a:cubicBezTo>
                  <a:cubicBezTo>
                    <a:pt x="503" y="53"/>
                    <a:pt x="502" y="53"/>
                    <a:pt x="501" y="52"/>
                  </a:cubicBezTo>
                  <a:cubicBezTo>
                    <a:pt x="499" y="50"/>
                    <a:pt x="497" y="49"/>
                    <a:pt x="494" y="48"/>
                  </a:cubicBezTo>
                  <a:cubicBezTo>
                    <a:pt x="492" y="46"/>
                    <a:pt x="491" y="46"/>
                    <a:pt x="489" y="45"/>
                  </a:cubicBezTo>
                  <a:cubicBezTo>
                    <a:pt x="489" y="45"/>
                    <a:pt x="486" y="43"/>
                    <a:pt x="485" y="43"/>
                  </a:cubicBezTo>
                  <a:cubicBezTo>
                    <a:pt x="485" y="43"/>
                    <a:pt x="485" y="43"/>
                    <a:pt x="485" y="43"/>
                  </a:cubicBezTo>
                  <a:cubicBezTo>
                    <a:pt x="485" y="43"/>
                    <a:pt x="483" y="42"/>
                    <a:pt x="483" y="42"/>
                  </a:cubicBezTo>
                  <a:cubicBezTo>
                    <a:pt x="482" y="42"/>
                    <a:pt x="482" y="41"/>
                    <a:pt x="481" y="41"/>
                  </a:cubicBezTo>
                  <a:cubicBezTo>
                    <a:pt x="481" y="40"/>
                    <a:pt x="481" y="40"/>
                    <a:pt x="480" y="40"/>
                  </a:cubicBezTo>
                  <a:cubicBezTo>
                    <a:pt x="480" y="40"/>
                    <a:pt x="480" y="40"/>
                    <a:pt x="480" y="39"/>
                  </a:cubicBezTo>
                  <a:cubicBezTo>
                    <a:pt x="479" y="39"/>
                    <a:pt x="478" y="38"/>
                    <a:pt x="477" y="38"/>
                  </a:cubicBezTo>
                  <a:cubicBezTo>
                    <a:pt x="477" y="38"/>
                    <a:pt x="478" y="38"/>
                    <a:pt x="477" y="38"/>
                  </a:cubicBezTo>
                  <a:cubicBezTo>
                    <a:pt x="475" y="37"/>
                    <a:pt x="475" y="37"/>
                    <a:pt x="474" y="36"/>
                  </a:cubicBezTo>
                  <a:cubicBezTo>
                    <a:pt x="472" y="36"/>
                    <a:pt x="473" y="36"/>
                    <a:pt x="472" y="36"/>
                  </a:cubicBezTo>
                  <a:cubicBezTo>
                    <a:pt x="471" y="35"/>
                    <a:pt x="471" y="35"/>
                    <a:pt x="471" y="35"/>
                  </a:cubicBezTo>
                  <a:cubicBezTo>
                    <a:pt x="471" y="35"/>
                    <a:pt x="470" y="34"/>
                    <a:pt x="469" y="34"/>
                  </a:cubicBezTo>
                  <a:cubicBezTo>
                    <a:pt x="468" y="34"/>
                    <a:pt x="468" y="34"/>
                    <a:pt x="468" y="34"/>
                  </a:cubicBezTo>
                  <a:cubicBezTo>
                    <a:pt x="468" y="34"/>
                    <a:pt x="467" y="34"/>
                    <a:pt x="468" y="34"/>
                  </a:cubicBezTo>
                  <a:cubicBezTo>
                    <a:pt x="468" y="35"/>
                    <a:pt x="467" y="34"/>
                    <a:pt x="468" y="35"/>
                  </a:cubicBezTo>
                  <a:cubicBezTo>
                    <a:pt x="468" y="35"/>
                    <a:pt x="469" y="36"/>
                    <a:pt x="468" y="35"/>
                  </a:cubicBezTo>
                  <a:cubicBezTo>
                    <a:pt x="466" y="35"/>
                    <a:pt x="466" y="35"/>
                    <a:pt x="466" y="35"/>
                  </a:cubicBezTo>
                  <a:cubicBezTo>
                    <a:pt x="466" y="35"/>
                    <a:pt x="467" y="35"/>
                    <a:pt x="466" y="35"/>
                  </a:cubicBezTo>
                  <a:cubicBezTo>
                    <a:pt x="465" y="34"/>
                    <a:pt x="466" y="35"/>
                    <a:pt x="465" y="34"/>
                  </a:cubicBezTo>
                  <a:cubicBezTo>
                    <a:pt x="464" y="34"/>
                    <a:pt x="465" y="35"/>
                    <a:pt x="464" y="34"/>
                  </a:cubicBezTo>
                  <a:cubicBezTo>
                    <a:pt x="462" y="33"/>
                    <a:pt x="462" y="33"/>
                    <a:pt x="462" y="33"/>
                  </a:cubicBezTo>
                  <a:cubicBezTo>
                    <a:pt x="462" y="33"/>
                    <a:pt x="461" y="32"/>
                    <a:pt x="461" y="32"/>
                  </a:cubicBezTo>
                  <a:cubicBezTo>
                    <a:pt x="461" y="31"/>
                    <a:pt x="461" y="31"/>
                    <a:pt x="461" y="31"/>
                  </a:cubicBezTo>
                  <a:cubicBezTo>
                    <a:pt x="460" y="30"/>
                    <a:pt x="461" y="31"/>
                    <a:pt x="459" y="30"/>
                  </a:cubicBezTo>
                  <a:cubicBezTo>
                    <a:pt x="457" y="29"/>
                    <a:pt x="459" y="30"/>
                    <a:pt x="457" y="29"/>
                  </a:cubicBezTo>
                  <a:cubicBezTo>
                    <a:pt x="456" y="29"/>
                    <a:pt x="455" y="28"/>
                    <a:pt x="456" y="29"/>
                  </a:cubicBezTo>
                  <a:cubicBezTo>
                    <a:pt x="456" y="29"/>
                    <a:pt x="456" y="29"/>
                    <a:pt x="456" y="29"/>
                  </a:cubicBezTo>
                  <a:cubicBezTo>
                    <a:pt x="456" y="29"/>
                    <a:pt x="456" y="30"/>
                    <a:pt x="456" y="30"/>
                  </a:cubicBezTo>
                  <a:cubicBezTo>
                    <a:pt x="456" y="30"/>
                    <a:pt x="457" y="30"/>
                    <a:pt x="456" y="30"/>
                  </a:cubicBezTo>
                  <a:cubicBezTo>
                    <a:pt x="455" y="30"/>
                    <a:pt x="457" y="31"/>
                    <a:pt x="455" y="30"/>
                  </a:cubicBezTo>
                  <a:cubicBezTo>
                    <a:pt x="453" y="29"/>
                    <a:pt x="453" y="29"/>
                    <a:pt x="453" y="29"/>
                  </a:cubicBezTo>
                  <a:cubicBezTo>
                    <a:pt x="453" y="29"/>
                    <a:pt x="453" y="28"/>
                    <a:pt x="453" y="29"/>
                  </a:cubicBezTo>
                  <a:cubicBezTo>
                    <a:pt x="453" y="30"/>
                    <a:pt x="454" y="31"/>
                    <a:pt x="454" y="31"/>
                  </a:cubicBezTo>
                  <a:cubicBezTo>
                    <a:pt x="455" y="32"/>
                    <a:pt x="452" y="30"/>
                    <a:pt x="451" y="30"/>
                  </a:cubicBezTo>
                  <a:cubicBezTo>
                    <a:pt x="451" y="30"/>
                    <a:pt x="451" y="29"/>
                    <a:pt x="450" y="29"/>
                  </a:cubicBezTo>
                  <a:cubicBezTo>
                    <a:pt x="449" y="29"/>
                    <a:pt x="449" y="29"/>
                    <a:pt x="449" y="29"/>
                  </a:cubicBezTo>
                  <a:cubicBezTo>
                    <a:pt x="448" y="29"/>
                    <a:pt x="448" y="29"/>
                    <a:pt x="448" y="29"/>
                  </a:cubicBezTo>
                  <a:cubicBezTo>
                    <a:pt x="448" y="29"/>
                    <a:pt x="448" y="29"/>
                    <a:pt x="448" y="30"/>
                  </a:cubicBezTo>
                  <a:cubicBezTo>
                    <a:pt x="449" y="31"/>
                    <a:pt x="448" y="30"/>
                    <a:pt x="449" y="31"/>
                  </a:cubicBezTo>
                  <a:cubicBezTo>
                    <a:pt x="450" y="32"/>
                    <a:pt x="450" y="32"/>
                    <a:pt x="451" y="33"/>
                  </a:cubicBezTo>
                  <a:cubicBezTo>
                    <a:pt x="452" y="33"/>
                    <a:pt x="451" y="33"/>
                    <a:pt x="452" y="33"/>
                  </a:cubicBezTo>
                  <a:cubicBezTo>
                    <a:pt x="452" y="34"/>
                    <a:pt x="453" y="34"/>
                    <a:pt x="454" y="35"/>
                  </a:cubicBezTo>
                  <a:cubicBezTo>
                    <a:pt x="456" y="36"/>
                    <a:pt x="455" y="35"/>
                    <a:pt x="456" y="36"/>
                  </a:cubicBezTo>
                  <a:cubicBezTo>
                    <a:pt x="456" y="37"/>
                    <a:pt x="457" y="37"/>
                    <a:pt x="456" y="37"/>
                  </a:cubicBezTo>
                  <a:cubicBezTo>
                    <a:pt x="455" y="37"/>
                    <a:pt x="456" y="37"/>
                    <a:pt x="455" y="37"/>
                  </a:cubicBezTo>
                  <a:cubicBezTo>
                    <a:pt x="454" y="36"/>
                    <a:pt x="454" y="36"/>
                    <a:pt x="453" y="36"/>
                  </a:cubicBezTo>
                  <a:cubicBezTo>
                    <a:pt x="452" y="36"/>
                    <a:pt x="453" y="36"/>
                    <a:pt x="451" y="35"/>
                  </a:cubicBezTo>
                  <a:cubicBezTo>
                    <a:pt x="450" y="34"/>
                    <a:pt x="449" y="33"/>
                    <a:pt x="448" y="33"/>
                  </a:cubicBezTo>
                  <a:cubicBezTo>
                    <a:pt x="448" y="32"/>
                    <a:pt x="447" y="31"/>
                    <a:pt x="447" y="31"/>
                  </a:cubicBezTo>
                  <a:cubicBezTo>
                    <a:pt x="447" y="31"/>
                    <a:pt x="447" y="31"/>
                    <a:pt x="446" y="31"/>
                  </a:cubicBezTo>
                  <a:cubicBezTo>
                    <a:pt x="445" y="30"/>
                    <a:pt x="445" y="30"/>
                    <a:pt x="444" y="29"/>
                  </a:cubicBezTo>
                  <a:cubicBezTo>
                    <a:pt x="443" y="28"/>
                    <a:pt x="443" y="28"/>
                    <a:pt x="443" y="27"/>
                  </a:cubicBezTo>
                  <a:cubicBezTo>
                    <a:pt x="442" y="27"/>
                    <a:pt x="442" y="27"/>
                    <a:pt x="441" y="27"/>
                  </a:cubicBezTo>
                  <a:cubicBezTo>
                    <a:pt x="440" y="26"/>
                    <a:pt x="440" y="26"/>
                    <a:pt x="440" y="25"/>
                  </a:cubicBezTo>
                  <a:cubicBezTo>
                    <a:pt x="439" y="25"/>
                    <a:pt x="438" y="25"/>
                    <a:pt x="438" y="25"/>
                  </a:cubicBezTo>
                  <a:close/>
                  <a:moveTo>
                    <a:pt x="439" y="354"/>
                  </a:moveTo>
                  <a:cubicBezTo>
                    <a:pt x="438" y="354"/>
                    <a:pt x="437" y="353"/>
                    <a:pt x="436" y="353"/>
                  </a:cubicBezTo>
                  <a:cubicBezTo>
                    <a:pt x="435" y="351"/>
                    <a:pt x="434" y="351"/>
                    <a:pt x="433" y="349"/>
                  </a:cubicBezTo>
                  <a:cubicBezTo>
                    <a:pt x="431" y="349"/>
                    <a:pt x="430" y="350"/>
                    <a:pt x="428" y="350"/>
                  </a:cubicBezTo>
                  <a:cubicBezTo>
                    <a:pt x="426" y="351"/>
                    <a:pt x="425" y="351"/>
                    <a:pt x="424" y="352"/>
                  </a:cubicBezTo>
                  <a:cubicBezTo>
                    <a:pt x="424" y="352"/>
                    <a:pt x="422" y="353"/>
                    <a:pt x="420" y="353"/>
                  </a:cubicBezTo>
                  <a:cubicBezTo>
                    <a:pt x="419" y="353"/>
                    <a:pt x="417" y="352"/>
                    <a:pt x="416" y="352"/>
                  </a:cubicBezTo>
                  <a:cubicBezTo>
                    <a:pt x="414" y="352"/>
                    <a:pt x="414" y="352"/>
                    <a:pt x="414" y="352"/>
                  </a:cubicBezTo>
                  <a:cubicBezTo>
                    <a:pt x="414" y="352"/>
                    <a:pt x="408" y="351"/>
                    <a:pt x="405" y="351"/>
                  </a:cubicBezTo>
                  <a:cubicBezTo>
                    <a:pt x="402" y="352"/>
                    <a:pt x="404" y="350"/>
                    <a:pt x="404" y="350"/>
                  </a:cubicBezTo>
                  <a:cubicBezTo>
                    <a:pt x="405" y="349"/>
                    <a:pt x="405" y="349"/>
                    <a:pt x="406" y="348"/>
                  </a:cubicBezTo>
                  <a:cubicBezTo>
                    <a:pt x="406" y="348"/>
                    <a:pt x="403" y="347"/>
                    <a:pt x="402" y="348"/>
                  </a:cubicBezTo>
                  <a:cubicBezTo>
                    <a:pt x="400" y="348"/>
                    <a:pt x="400" y="348"/>
                    <a:pt x="400" y="348"/>
                  </a:cubicBezTo>
                  <a:cubicBezTo>
                    <a:pt x="400" y="347"/>
                    <a:pt x="400" y="347"/>
                    <a:pt x="399" y="346"/>
                  </a:cubicBezTo>
                  <a:cubicBezTo>
                    <a:pt x="399" y="346"/>
                    <a:pt x="399" y="345"/>
                    <a:pt x="399" y="344"/>
                  </a:cubicBezTo>
                  <a:cubicBezTo>
                    <a:pt x="399" y="344"/>
                    <a:pt x="398" y="344"/>
                    <a:pt x="397" y="345"/>
                  </a:cubicBezTo>
                  <a:cubicBezTo>
                    <a:pt x="396" y="346"/>
                    <a:pt x="397" y="343"/>
                    <a:pt x="396" y="346"/>
                  </a:cubicBezTo>
                  <a:cubicBezTo>
                    <a:pt x="396" y="349"/>
                    <a:pt x="396" y="349"/>
                    <a:pt x="396" y="349"/>
                  </a:cubicBezTo>
                  <a:cubicBezTo>
                    <a:pt x="396" y="349"/>
                    <a:pt x="397" y="347"/>
                    <a:pt x="396" y="349"/>
                  </a:cubicBezTo>
                  <a:cubicBezTo>
                    <a:pt x="394" y="351"/>
                    <a:pt x="394" y="354"/>
                    <a:pt x="394" y="354"/>
                  </a:cubicBezTo>
                  <a:cubicBezTo>
                    <a:pt x="393" y="354"/>
                    <a:pt x="392" y="354"/>
                    <a:pt x="391" y="354"/>
                  </a:cubicBezTo>
                  <a:cubicBezTo>
                    <a:pt x="390" y="353"/>
                    <a:pt x="390" y="352"/>
                    <a:pt x="388" y="351"/>
                  </a:cubicBezTo>
                  <a:cubicBezTo>
                    <a:pt x="389" y="350"/>
                    <a:pt x="389" y="350"/>
                    <a:pt x="389" y="349"/>
                  </a:cubicBezTo>
                  <a:cubicBezTo>
                    <a:pt x="389" y="348"/>
                    <a:pt x="389" y="347"/>
                    <a:pt x="390" y="347"/>
                  </a:cubicBezTo>
                  <a:cubicBezTo>
                    <a:pt x="389" y="346"/>
                    <a:pt x="389" y="346"/>
                    <a:pt x="389" y="345"/>
                  </a:cubicBezTo>
                  <a:cubicBezTo>
                    <a:pt x="384" y="345"/>
                    <a:pt x="388" y="343"/>
                    <a:pt x="384" y="345"/>
                  </a:cubicBezTo>
                  <a:cubicBezTo>
                    <a:pt x="381" y="347"/>
                    <a:pt x="384" y="345"/>
                    <a:pt x="381" y="347"/>
                  </a:cubicBezTo>
                  <a:cubicBezTo>
                    <a:pt x="379" y="350"/>
                    <a:pt x="379" y="350"/>
                    <a:pt x="379" y="350"/>
                  </a:cubicBezTo>
                  <a:cubicBezTo>
                    <a:pt x="379" y="350"/>
                    <a:pt x="382" y="348"/>
                    <a:pt x="379" y="350"/>
                  </a:cubicBezTo>
                  <a:cubicBezTo>
                    <a:pt x="376" y="351"/>
                    <a:pt x="378" y="350"/>
                    <a:pt x="376" y="351"/>
                  </a:cubicBezTo>
                  <a:cubicBezTo>
                    <a:pt x="373" y="352"/>
                    <a:pt x="373" y="353"/>
                    <a:pt x="373" y="354"/>
                  </a:cubicBezTo>
                  <a:cubicBezTo>
                    <a:pt x="373" y="356"/>
                    <a:pt x="375" y="353"/>
                    <a:pt x="373" y="356"/>
                  </a:cubicBezTo>
                  <a:cubicBezTo>
                    <a:pt x="371" y="359"/>
                    <a:pt x="372" y="358"/>
                    <a:pt x="371" y="359"/>
                  </a:cubicBezTo>
                  <a:cubicBezTo>
                    <a:pt x="369" y="360"/>
                    <a:pt x="369" y="360"/>
                    <a:pt x="369" y="360"/>
                  </a:cubicBezTo>
                  <a:cubicBezTo>
                    <a:pt x="369" y="360"/>
                    <a:pt x="369" y="361"/>
                    <a:pt x="367" y="361"/>
                  </a:cubicBezTo>
                  <a:cubicBezTo>
                    <a:pt x="366" y="360"/>
                    <a:pt x="365" y="359"/>
                    <a:pt x="365" y="359"/>
                  </a:cubicBezTo>
                  <a:cubicBezTo>
                    <a:pt x="364" y="358"/>
                    <a:pt x="364" y="358"/>
                    <a:pt x="363" y="357"/>
                  </a:cubicBezTo>
                  <a:cubicBezTo>
                    <a:pt x="362" y="357"/>
                    <a:pt x="361" y="357"/>
                    <a:pt x="360" y="357"/>
                  </a:cubicBezTo>
                  <a:cubicBezTo>
                    <a:pt x="358" y="356"/>
                    <a:pt x="358" y="356"/>
                    <a:pt x="356" y="356"/>
                  </a:cubicBezTo>
                  <a:cubicBezTo>
                    <a:pt x="356" y="356"/>
                    <a:pt x="359" y="360"/>
                    <a:pt x="360" y="361"/>
                  </a:cubicBezTo>
                  <a:cubicBezTo>
                    <a:pt x="362" y="362"/>
                    <a:pt x="360" y="361"/>
                    <a:pt x="362" y="362"/>
                  </a:cubicBezTo>
                  <a:cubicBezTo>
                    <a:pt x="363" y="363"/>
                    <a:pt x="362" y="361"/>
                    <a:pt x="363" y="363"/>
                  </a:cubicBezTo>
                  <a:cubicBezTo>
                    <a:pt x="364" y="366"/>
                    <a:pt x="365" y="364"/>
                    <a:pt x="364" y="367"/>
                  </a:cubicBezTo>
                  <a:cubicBezTo>
                    <a:pt x="363" y="369"/>
                    <a:pt x="364" y="367"/>
                    <a:pt x="363" y="369"/>
                  </a:cubicBezTo>
                  <a:cubicBezTo>
                    <a:pt x="362" y="372"/>
                    <a:pt x="362" y="372"/>
                    <a:pt x="362" y="372"/>
                  </a:cubicBezTo>
                  <a:cubicBezTo>
                    <a:pt x="362" y="372"/>
                    <a:pt x="362" y="375"/>
                    <a:pt x="362" y="376"/>
                  </a:cubicBezTo>
                  <a:cubicBezTo>
                    <a:pt x="362" y="377"/>
                    <a:pt x="364" y="375"/>
                    <a:pt x="362" y="377"/>
                  </a:cubicBezTo>
                  <a:cubicBezTo>
                    <a:pt x="360" y="379"/>
                    <a:pt x="359" y="379"/>
                    <a:pt x="358" y="380"/>
                  </a:cubicBezTo>
                  <a:cubicBezTo>
                    <a:pt x="357" y="381"/>
                    <a:pt x="356" y="379"/>
                    <a:pt x="357" y="382"/>
                  </a:cubicBezTo>
                  <a:cubicBezTo>
                    <a:pt x="359" y="384"/>
                    <a:pt x="359" y="383"/>
                    <a:pt x="357" y="385"/>
                  </a:cubicBezTo>
                  <a:cubicBezTo>
                    <a:pt x="355" y="387"/>
                    <a:pt x="355" y="387"/>
                    <a:pt x="355" y="387"/>
                  </a:cubicBezTo>
                  <a:cubicBezTo>
                    <a:pt x="355" y="387"/>
                    <a:pt x="355" y="388"/>
                    <a:pt x="354" y="388"/>
                  </a:cubicBezTo>
                  <a:cubicBezTo>
                    <a:pt x="353" y="388"/>
                    <a:pt x="353" y="387"/>
                    <a:pt x="351" y="388"/>
                  </a:cubicBezTo>
                  <a:cubicBezTo>
                    <a:pt x="349" y="389"/>
                    <a:pt x="350" y="388"/>
                    <a:pt x="349" y="389"/>
                  </a:cubicBezTo>
                  <a:cubicBezTo>
                    <a:pt x="348" y="390"/>
                    <a:pt x="345" y="389"/>
                    <a:pt x="348" y="390"/>
                  </a:cubicBezTo>
                  <a:cubicBezTo>
                    <a:pt x="350" y="392"/>
                    <a:pt x="357" y="391"/>
                    <a:pt x="357" y="392"/>
                  </a:cubicBezTo>
                  <a:cubicBezTo>
                    <a:pt x="356" y="393"/>
                    <a:pt x="350" y="396"/>
                    <a:pt x="350" y="396"/>
                  </a:cubicBezTo>
                  <a:cubicBezTo>
                    <a:pt x="347" y="396"/>
                    <a:pt x="347" y="396"/>
                    <a:pt x="347" y="396"/>
                  </a:cubicBezTo>
                  <a:cubicBezTo>
                    <a:pt x="347" y="396"/>
                    <a:pt x="347" y="396"/>
                    <a:pt x="347" y="398"/>
                  </a:cubicBezTo>
                  <a:cubicBezTo>
                    <a:pt x="347" y="399"/>
                    <a:pt x="347" y="399"/>
                    <a:pt x="347" y="399"/>
                  </a:cubicBezTo>
                  <a:cubicBezTo>
                    <a:pt x="347" y="399"/>
                    <a:pt x="346" y="398"/>
                    <a:pt x="347" y="400"/>
                  </a:cubicBezTo>
                  <a:cubicBezTo>
                    <a:pt x="348" y="402"/>
                    <a:pt x="348" y="402"/>
                    <a:pt x="348" y="402"/>
                  </a:cubicBezTo>
                  <a:cubicBezTo>
                    <a:pt x="348" y="402"/>
                    <a:pt x="349" y="403"/>
                    <a:pt x="348" y="404"/>
                  </a:cubicBezTo>
                  <a:cubicBezTo>
                    <a:pt x="348" y="404"/>
                    <a:pt x="349" y="403"/>
                    <a:pt x="348" y="405"/>
                  </a:cubicBezTo>
                  <a:cubicBezTo>
                    <a:pt x="346" y="406"/>
                    <a:pt x="344" y="407"/>
                    <a:pt x="343" y="407"/>
                  </a:cubicBezTo>
                  <a:cubicBezTo>
                    <a:pt x="342" y="407"/>
                    <a:pt x="343" y="405"/>
                    <a:pt x="342" y="407"/>
                  </a:cubicBezTo>
                  <a:cubicBezTo>
                    <a:pt x="340" y="409"/>
                    <a:pt x="339" y="407"/>
                    <a:pt x="340" y="409"/>
                  </a:cubicBezTo>
                  <a:cubicBezTo>
                    <a:pt x="342" y="412"/>
                    <a:pt x="341" y="410"/>
                    <a:pt x="342" y="412"/>
                  </a:cubicBezTo>
                  <a:cubicBezTo>
                    <a:pt x="343" y="413"/>
                    <a:pt x="346" y="416"/>
                    <a:pt x="346" y="416"/>
                  </a:cubicBezTo>
                  <a:cubicBezTo>
                    <a:pt x="346" y="416"/>
                    <a:pt x="353" y="417"/>
                    <a:pt x="353" y="418"/>
                  </a:cubicBezTo>
                  <a:cubicBezTo>
                    <a:pt x="353" y="419"/>
                    <a:pt x="354" y="422"/>
                    <a:pt x="354" y="422"/>
                  </a:cubicBezTo>
                  <a:cubicBezTo>
                    <a:pt x="355" y="424"/>
                    <a:pt x="355" y="424"/>
                    <a:pt x="355" y="425"/>
                  </a:cubicBezTo>
                  <a:cubicBezTo>
                    <a:pt x="356" y="426"/>
                    <a:pt x="357" y="426"/>
                    <a:pt x="358" y="426"/>
                  </a:cubicBezTo>
                  <a:cubicBezTo>
                    <a:pt x="358" y="426"/>
                    <a:pt x="358" y="424"/>
                    <a:pt x="359" y="427"/>
                  </a:cubicBezTo>
                  <a:cubicBezTo>
                    <a:pt x="360" y="430"/>
                    <a:pt x="361" y="431"/>
                    <a:pt x="361" y="432"/>
                  </a:cubicBezTo>
                  <a:cubicBezTo>
                    <a:pt x="361" y="432"/>
                    <a:pt x="361" y="432"/>
                    <a:pt x="361" y="434"/>
                  </a:cubicBezTo>
                  <a:cubicBezTo>
                    <a:pt x="361" y="436"/>
                    <a:pt x="358" y="436"/>
                    <a:pt x="361" y="437"/>
                  </a:cubicBezTo>
                  <a:cubicBezTo>
                    <a:pt x="364" y="438"/>
                    <a:pt x="367" y="438"/>
                    <a:pt x="367" y="438"/>
                  </a:cubicBezTo>
                  <a:cubicBezTo>
                    <a:pt x="368" y="439"/>
                    <a:pt x="368" y="439"/>
                    <a:pt x="367" y="441"/>
                  </a:cubicBezTo>
                  <a:cubicBezTo>
                    <a:pt x="366" y="443"/>
                    <a:pt x="366" y="441"/>
                    <a:pt x="366" y="443"/>
                  </a:cubicBezTo>
                  <a:cubicBezTo>
                    <a:pt x="366" y="445"/>
                    <a:pt x="366" y="443"/>
                    <a:pt x="366" y="445"/>
                  </a:cubicBezTo>
                  <a:cubicBezTo>
                    <a:pt x="367" y="446"/>
                    <a:pt x="365" y="445"/>
                    <a:pt x="367" y="446"/>
                  </a:cubicBezTo>
                  <a:cubicBezTo>
                    <a:pt x="369" y="447"/>
                    <a:pt x="370" y="447"/>
                    <a:pt x="370" y="447"/>
                  </a:cubicBezTo>
                  <a:cubicBezTo>
                    <a:pt x="370" y="447"/>
                    <a:pt x="371" y="447"/>
                    <a:pt x="372" y="447"/>
                  </a:cubicBezTo>
                  <a:cubicBezTo>
                    <a:pt x="373" y="448"/>
                    <a:pt x="375" y="446"/>
                    <a:pt x="375" y="448"/>
                  </a:cubicBezTo>
                  <a:cubicBezTo>
                    <a:pt x="376" y="450"/>
                    <a:pt x="374" y="448"/>
                    <a:pt x="376" y="450"/>
                  </a:cubicBezTo>
                  <a:cubicBezTo>
                    <a:pt x="378" y="452"/>
                    <a:pt x="379" y="451"/>
                    <a:pt x="379" y="452"/>
                  </a:cubicBezTo>
                  <a:cubicBezTo>
                    <a:pt x="379" y="453"/>
                    <a:pt x="379" y="453"/>
                    <a:pt x="379" y="453"/>
                  </a:cubicBezTo>
                  <a:cubicBezTo>
                    <a:pt x="379" y="453"/>
                    <a:pt x="380" y="454"/>
                    <a:pt x="381" y="454"/>
                  </a:cubicBezTo>
                  <a:cubicBezTo>
                    <a:pt x="382" y="454"/>
                    <a:pt x="384" y="454"/>
                    <a:pt x="384" y="454"/>
                  </a:cubicBezTo>
                  <a:cubicBezTo>
                    <a:pt x="385" y="455"/>
                    <a:pt x="386" y="455"/>
                    <a:pt x="386" y="455"/>
                  </a:cubicBezTo>
                  <a:cubicBezTo>
                    <a:pt x="386" y="455"/>
                    <a:pt x="387" y="452"/>
                    <a:pt x="388" y="456"/>
                  </a:cubicBezTo>
                  <a:cubicBezTo>
                    <a:pt x="389" y="459"/>
                    <a:pt x="394" y="458"/>
                    <a:pt x="393" y="460"/>
                  </a:cubicBezTo>
                  <a:cubicBezTo>
                    <a:pt x="391" y="461"/>
                    <a:pt x="392" y="460"/>
                    <a:pt x="391" y="462"/>
                  </a:cubicBezTo>
                  <a:cubicBezTo>
                    <a:pt x="390" y="463"/>
                    <a:pt x="391" y="461"/>
                    <a:pt x="390" y="463"/>
                  </a:cubicBezTo>
                  <a:cubicBezTo>
                    <a:pt x="389" y="465"/>
                    <a:pt x="394" y="467"/>
                    <a:pt x="394" y="467"/>
                  </a:cubicBezTo>
                  <a:cubicBezTo>
                    <a:pt x="390" y="470"/>
                    <a:pt x="389" y="471"/>
                    <a:pt x="389" y="472"/>
                  </a:cubicBezTo>
                  <a:cubicBezTo>
                    <a:pt x="388" y="473"/>
                    <a:pt x="389" y="476"/>
                    <a:pt x="389" y="477"/>
                  </a:cubicBezTo>
                  <a:cubicBezTo>
                    <a:pt x="390" y="477"/>
                    <a:pt x="392" y="477"/>
                    <a:pt x="390" y="478"/>
                  </a:cubicBezTo>
                  <a:cubicBezTo>
                    <a:pt x="388" y="480"/>
                    <a:pt x="388" y="480"/>
                    <a:pt x="388" y="480"/>
                  </a:cubicBezTo>
                  <a:cubicBezTo>
                    <a:pt x="388" y="480"/>
                    <a:pt x="388" y="480"/>
                    <a:pt x="388" y="481"/>
                  </a:cubicBezTo>
                  <a:cubicBezTo>
                    <a:pt x="388" y="482"/>
                    <a:pt x="388" y="483"/>
                    <a:pt x="388" y="484"/>
                  </a:cubicBezTo>
                  <a:cubicBezTo>
                    <a:pt x="388" y="485"/>
                    <a:pt x="388" y="483"/>
                    <a:pt x="388" y="485"/>
                  </a:cubicBezTo>
                  <a:cubicBezTo>
                    <a:pt x="388" y="486"/>
                    <a:pt x="389" y="484"/>
                    <a:pt x="388" y="486"/>
                  </a:cubicBezTo>
                  <a:cubicBezTo>
                    <a:pt x="387" y="489"/>
                    <a:pt x="386" y="489"/>
                    <a:pt x="386" y="490"/>
                  </a:cubicBezTo>
                  <a:cubicBezTo>
                    <a:pt x="386" y="491"/>
                    <a:pt x="385" y="490"/>
                    <a:pt x="386" y="491"/>
                  </a:cubicBezTo>
                  <a:cubicBezTo>
                    <a:pt x="386" y="493"/>
                    <a:pt x="387" y="493"/>
                    <a:pt x="386" y="494"/>
                  </a:cubicBezTo>
                  <a:cubicBezTo>
                    <a:pt x="385" y="495"/>
                    <a:pt x="385" y="493"/>
                    <a:pt x="385" y="495"/>
                  </a:cubicBezTo>
                  <a:cubicBezTo>
                    <a:pt x="384" y="496"/>
                    <a:pt x="386" y="493"/>
                    <a:pt x="384" y="496"/>
                  </a:cubicBezTo>
                  <a:cubicBezTo>
                    <a:pt x="382" y="499"/>
                    <a:pt x="382" y="498"/>
                    <a:pt x="382" y="499"/>
                  </a:cubicBezTo>
                  <a:cubicBezTo>
                    <a:pt x="382" y="501"/>
                    <a:pt x="383" y="499"/>
                    <a:pt x="382" y="501"/>
                  </a:cubicBezTo>
                  <a:cubicBezTo>
                    <a:pt x="382" y="503"/>
                    <a:pt x="380" y="502"/>
                    <a:pt x="382" y="503"/>
                  </a:cubicBezTo>
                  <a:cubicBezTo>
                    <a:pt x="383" y="503"/>
                    <a:pt x="384" y="501"/>
                    <a:pt x="383" y="503"/>
                  </a:cubicBezTo>
                  <a:cubicBezTo>
                    <a:pt x="382" y="505"/>
                    <a:pt x="383" y="505"/>
                    <a:pt x="382" y="506"/>
                  </a:cubicBezTo>
                  <a:cubicBezTo>
                    <a:pt x="382" y="507"/>
                    <a:pt x="383" y="508"/>
                    <a:pt x="383" y="508"/>
                  </a:cubicBezTo>
                  <a:cubicBezTo>
                    <a:pt x="383" y="508"/>
                    <a:pt x="384" y="508"/>
                    <a:pt x="383" y="509"/>
                  </a:cubicBezTo>
                  <a:cubicBezTo>
                    <a:pt x="382" y="510"/>
                    <a:pt x="383" y="512"/>
                    <a:pt x="382" y="512"/>
                  </a:cubicBezTo>
                  <a:cubicBezTo>
                    <a:pt x="380" y="513"/>
                    <a:pt x="382" y="510"/>
                    <a:pt x="380" y="513"/>
                  </a:cubicBezTo>
                  <a:cubicBezTo>
                    <a:pt x="378" y="516"/>
                    <a:pt x="377" y="516"/>
                    <a:pt x="378" y="516"/>
                  </a:cubicBezTo>
                  <a:cubicBezTo>
                    <a:pt x="379" y="517"/>
                    <a:pt x="381" y="514"/>
                    <a:pt x="379" y="517"/>
                  </a:cubicBezTo>
                  <a:cubicBezTo>
                    <a:pt x="378" y="519"/>
                    <a:pt x="378" y="519"/>
                    <a:pt x="378" y="519"/>
                  </a:cubicBezTo>
                  <a:cubicBezTo>
                    <a:pt x="378" y="520"/>
                    <a:pt x="378" y="520"/>
                    <a:pt x="378" y="521"/>
                  </a:cubicBezTo>
                  <a:cubicBezTo>
                    <a:pt x="378" y="521"/>
                    <a:pt x="377" y="521"/>
                    <a:pt x="376" y="521"/>
                  </a:cubicBezTo>
                  <a:cubicBezTo>
                    <a:pt x="376" y="522"/>
                    <a:pt x="375" y="522"/>
                    <a:pt x="375" y="524"/>
                  </a:cubicBezTo>
                  <a:cubicBezTo>
                    <a:pt x="375" y="526"/>
                    <a:pt x="375" y="527"/>
                    <a:pt x="375" y="527"/>
                  </a:cubicBezTo>
                  <a:cubicBezTo>
                    <a:pt x="375" y="528"/>
                    <a:pt x="375" y="530"/>
                    <a:pt x="375" y="530"/>
                  </a:cubicBezTo>
                  <a:cubicBezTo>
                    <a:pt x="375" y="530"/>
                    <a:pt x="376" y="530"/>
                    <a:pt x="375" y="531"/>
                  </a:cubicBezTo>
                  <a:cubicBezTo>
                    <a:pt x="373" y="532"/>
                    <a:pt x="371" y="532"/>
                    <a:pt x="371" y="532"/>
                  </a:cubicBezTo>
                  <a:cubicBezTo>
                    <a:pt x="370" y="535"/>
                    <a:pt x="371" y="535"/>
                    <a:pt x="371" y="536"/>
                  </a:cubicBezTo>
                  <a:cubicBezTo>
                    <a:pt x="371" y="537"/>
                    <a:pt x="369" y="536"/>
                    <a:pt x="371" y="537"/>
                  </a:cubicBezTo>
                  <a:cubicBezTo>
                    <a:pt x="372" y="539"/>
                    <a:pt x="372" y="537"/>
                    <a:pt x="372" y="539"/>
                  </a:cubicBezTo>
                  <a:cubicBezTo>
                    <a:pt x="371" y="541"/>
                    <a:pt x="372" y="538"/>
                    <a:pt x="371" y="541"/>
                  </a:cubicBezTo>
                  <a:cubicBezTo>
                    <a:pt x="371" y="543"/>
                    <a:pt x="373" y="544"/>
                    <a:pt x="371" y="544"/>
                  </a:cubicBezTo>
                  <a:cubicBezTo>
                    <a:pt x="369" y="544"/>
                    <a:pt x="369" y="544"/>
                    <a:pt x="369" y="544"/>
                  </a:cubicBezTo>
                  <a:cubicBezTo>
                    <a:pt x="369" y="544"/>
                    <a:pt x="368" y="543"/>
                    <a:pt x="367" y="545"/>
                  </a:cubicBezTo>
                  <a:cubicBezTo>
                    <a:pt x="366" y="547"/>
                    <a:pt x="364" y="547"/>
                    <a:pt x="366" y="548"/>
                  </a:cubicBezTo>
                  <a:cubicBezTo>
                    <a:pt x="368" y="549"/>
                    <a:pt x="371" y="549"/>
                    <a:pt x="371" y="549"/>
                  </a:cubicBezTo>
                  <a:cubicBezTo>
                    <a:pt x="371" y="549"/>
                    <a:pt x="371" y="549"/>
                    <a:pt x="370" y="550"/>
                  </a:cubicBezTo>
                  <a:cubicBezTo>
                    <a:pt x="371" y="551"/>
                    <a:pt x="373" y="550"/>
                    <a:pt x="371" y="551"/>
                  </a:cubicBezTo>
                  <a:cubicBezTo>
                    <a:pt x="370" y="552"/>
                    <a:pt x="370" y="553"/>
                    <a:pt x="370" y="553"/>
                  </a:cubicBezTo>
                  <a:cubicBezTo>
                    <a:pt x="370" y="553"/>
                    <a:pt x="371" y="552"/>
                    <a:pt x="370" y="554"/>
                  </a:cubicBezTo>
                  <a:cubicBezTo>
                    <a:pt x="368" y="555"/>
                    <a:pt x="370" y="554"/>
                    <a:pt x="368" y="555"/>
                  </a:cubicBezTo>
                  <a:cubicBezTo>
                    <a:pt x="367" y="556"/>
                    <a:pt x="368" y="555"/>
                    <a:pt x="366" y="556"/>
                  </a:cubicBezTo>
                  <a:cubicBezTo>
                    <a:pt x="365" y="556"/>
                    <a:pt x="366" y="554"/>
                    <a:pt x="365" y="556"/>
                  </a:cubicBezTo>
                  <a:cubicBezTo>
                    <a:pt x="364" y="559"/>
                    <a:pt x="362" y="557"/>
                    <a:pt x="364" y="559"/>
                  </a:cubicBezTo>
                  <a:cubicBezTo>
                    <a:pt x="366" y="561"/>
                    <a:pt x="368" y="559"/>
                    <a:pt x="368" y="560"/>
                  </a:cubicBezTo>
                  <a:cubicBezTo>
                    <a:pt x="368" y="562"/>
                    <a:pt x="366" y="563"/>
                    <a:pt x="365" y="563"/>
                  </a:cubicBezTo>
                  <a:cubicBezTo>
                    <a:pt x="363" y="563"/>
                    <a:pt x="363" y="563"/>
                    <a:pt x="362" y="564"/>
                  </a:cubicBezTo>
                  <a:cubicBezTo>
                    <a:pt x="361" y="564"/>
                    <a:pt x="363" y="563"/>
                    <a:pt x="361" y="564"/>
                  </a:cubicBezTo>
                  <a:cubicBezTo>
                    <a:pt x="360" y="565"/>
                    <a:pt x="360" y="563"/>
                    <a:pt x="360" y="565"/>
                  </a:cubicBezTo>
                  <a:cubicBezTo>
                    <a:pt x="360" y="567"/>
                    <a:pt x="361" y="567"/>
                    <a:pt x="361" y="568"/>
                  </a:cubicBezTo>
                  <a:cubicBezTo>
                    <a:pt x="361" y="569"/>
                    <a:pt x="360" y="568"/>
                    <a:pt x="360" y="570"/>
                  </a:cubicBezTo>
                  <a:cubicBezTo>
                    <a:pt x="361" y="571"/>
                    <a:pt x="362" y="570"/>
                    <a:pt x="362" y="572"/>
                  </a:cubicBezTo>
                  <a:cubicBezTo>
                    <a:pt x="362" y="573"/>
                    <a:pt x="362" y="572"/>
                    <a:pt x="360" y="574"/>
                  </a:cubicBezTo>
                  <a:cubicBezTo>
                    <a:pt x="358" y="575"/>
                    <a:pt x="357" y="573"/>
                    <a:pt x="358" y="575"/>
                  </a:cubicBezTo>
                  <a:cubicBezTo>
                    <a:pt x="359" y="577"/>
                    <a:pt x="358" y="577"/>
                    <a:pt x="359" y="579"/>
                  </a:cubicBezTo>
                  <a:cubicBezTo>
                    <a:pt x="359" y="580"/>
                    <a:pt x="359" y="580"/>
                    <a:pt x="359" y="582"/>
                  </a:cubicBezTo>
                  <a:cubicBezTo>
                    <a:pt x="360" y="584"/>
                    <a:pt x="360" y="582"/>
                    <a:pt x="361" y="584"/>
                  </a:cubicBezTo>
                  <a:cubicBezTo>
                    <a:pt x="362" y="586"/>
                    <a:pt x="363" y="585"/>
                    <a:pt x="364" y="586"/>
                  </a:cubicBezTo>
                  <a:cubicBezTo>
                    <a:pt x="365" y="588"/>
                    <a:pt x="366" y="586"/>
                    <a:pt x="367" y="587"/>
                  </a:cubicBezTo>
                  <a:cubicBezTo>
                    <a:pt x="368" y="589"/>
                    <a:pt x="368" y="587"/>
                    <a:pt x="369" y="589"/>
                  </a:cubicBezTo>
                  <a:cubicBezTo>
                    <a:pt x="369" y="591"/>
                    <a:pt x="371" y="590"/>
                    <a:pt x="371" y="592"/>
                  </a:cubicBezTo>
                  <a:cubicBezTo>
                    <a:pt x="371" y="593"/>
                    <a:pt x="368" y="592"/>
                    <a:pt x="371" y="593"/>
                  </a:cubicBezTo>
                  <a:cubicBezTo>
                    <a:pt x="374" y="595"/>
                    <a:pt x="374" y="595"/>
                    <a:pt x="374" y="595"/>
                  </a:cubicBezTo>
                  <a:cubicBezTo>
                    <a:pt x="374" y="595"/>
                    <a:pt x="375" y="595"/>
                    <a:pt x="376" y="595"/>
                  </a:cubicBezTo>
                  <a:cubicBezTo>
                    <a:pt x="377" y="595"/>
                    <a:pt x="380" y="595"/>
                    <a:pt x="380" y="595"/>
                  </a:cubicBezTo>
                  <a:cubicBezTo>
                    <a:pt x="380" y="595"/>
                    <a:pt x="383" y="594"/>
                    <a:pt x="383" y="594"/>
                  </a:cubicBezTo>
                  <a:cubicBezTo>
                    <a:pt x="383" y="593"/>
                    <a:pt x="385" y="591"/>
                    <a:pt x="385" y="591"/>
                  </a:cubicBezTo>
                  <a:cubicBezTo>
                    <a:pt x="386" y="591"/>
                    <a:pt x="386" y="591"/>
                    <a:pt x="387" y="591"/>
                  </a:cubicBezTo>
                  <a:cubicBezTo>
                    <a:pt x="388" y="590"/>
                    <a:pt x="388" y="590"/>
                    <a:pt x="389" y="590"/>
                  </a:cubicBezTo>
                  <a:cubicBezTo>
                    <a:pt x="389" y="590"/>
                    <a:pt x="392" y="588"/>
                    <a:pt x="393" y="588"/>
                  </a:cubicBezTo>
                  <a:cubicBezTo>
                    <a:pt x="394" y="587"/>
                    <a:pt x="395" y="586"/>
                    <a:pt x="395" y="586"/>
                  </a:cubicBezTo>
                  <a:cubicBezTo>
                    <a:pt x="395" y="586"/>
                    <a:pt x="394" y="585"/>
                    <a:pt x="393" y="585"/>
                  </a:cubicBezTo>
                  <a:cubicBezTo>
                    <a:pt x="392" y="585"/>
                    <a:pt x="387" y="586"/>
                    <a:pt x="387" y="586"/>
                  </a:cubicBezTo>
                  <a:cubicBezTo>
                    <a:pt x="385" y="585"/>
                    <a:pt x="384" y="585"/>
                    <a:pt x="382" y="584"/>
                  </a:cubicBezTo>
                  <a:cubicBezTo>
                    <a:pt x="382" y="583"/>
                    <a:pt x="382" y="583"/>
                    <a:pt x="382" y="582"/>
                  </a:cubicBezTo>
                  <a:cubicBezTo>
                    <a:pt x="382" y="581"/>
                    <a:pt x="383" y="580"/>
                    <a:pt x="383" y="579"/>
                  </a:cubicBezTo>
                  <a:cubicBezTo>
                    <a:pt x="384" y="579"/>
                    <a:pt x="385" y="578"/>
                    <a:pt x="385" y="577"/>
                  </a:cubicBezTo>
                  <a:cubicBezTo>
                    <a:pt x="385" y="577"/>
                    <a:pt x="387" y="576"/>
                    <a:pt x="386" y="575"/>
                  </a:cubicBezTo>
                  <a:cubicBezTo>
                    <a:pt x="385" y="575"/>
                    <a:pt x="385" y="573"/>
                    <a:pt x="385" y="573"/>
                  </a:cubicBezTo>
                  <a:cubicBezTo>
                    <a:pt x="384" y="573"/>
                    <a:pt x="384" y="573"/>
                    <a:pt x="384" y="572"/>
                  </a:cubicBezTo>
                  <a:cubicBezTo>
                    <a:pt x="385" y="571"/>
                    <a:pt x="385" y="571"/>
                    <a:pt x="386" y="570"/>
                  </a:cubicBezTo>
                  <a:cubicBezTo>
                    <a:pt x="386" y="570"/>
                    <a:pt x="386" y="570"/>
                    <a:pt x="387" y="570"/>
                  </a:cubicBezTo>
                  <a:cubicBezTo>
                    <a:pt x="388" y="569"/>
                    <a:pt x="390" y="568"/>
                    <a:pt x="390" y="568"/>
                  </a:cubicBezTo>
                  <a:cubicBezTo>
                    <a:pt x="390" y="567"/>
                    <a:pt x="390" y="567"/>
                    <a:pt x="391" y="566"/>
                  </a:cubicBezTo>
                  <a:cubicBezTo>
                    <a:pt x="392" y="566"/>
                    <a:pt x="392" y="565"/>
                    <a:pt x="393" y="565"/>
                  </a:cubicBezTo>
                  <a:cubicBezTo>
                    <a:pt x="394" y="564"/>
                    <a:pt x="394" y="564"/>
                    <a:pt x="395" y="564"/>
                  </a:cubicBezTo>
                  <a:cubicBezTo>
                    <a:pt x="395" y="563"/>
                    <a:pt x="395" y="562"/>
                    <a:pt x="395" y="561"/>
                  </a:cubicBezTo>
                  <a:cubicBezTo>
                    <a:pt x="394" y="560"/>
                    <a:pt x="394" y="560"/>
                    <a:pt x="392" y="559"/>
                  </a:cubicBezTo>
                  <a:cubicBezTo>
                    <a:pt x="392" y="559"/>
                    <a:pt x="392" y="559"/>
                    <a:pt x="391" y="559"/>
                  </a:cubicBezTo>
                  <a:cubicBezTo>
                    <a:pt x="391" y="558"/>
                    <a:pt x="391" y="557"/>
                    <a:pt x="390" y="556"/>
                  </a:cubicBezTo>
                  <a:cubicBezTo>
                    <a:pt x="391" y="556"/>
                    <a:pt x="391" y="555"/>
                    <a:pt x="391" y="554"/>
                  </a:cubicBezTo>
                  <a:cubicBezTo>
                    <a:pt x="391" y="554"/>
                    <a:pt x="392" y="553"/>
                    <a:pt x="393" y="552"/>
                  </a:cubicBezTo>
                  <a:cubicBezTo>
                    <a:pt x="394" y="551"/>
                    <a:pt x="396" y="550"/>
                    <a:pt x="397" y="549"/>
                  </a:cubicBezTo>
                  <a:cubicBezTo>
                    <a:pt x="398" y="548"/>
                    <a:pt x="400" y="547"/>
                    <a:pt x="400" y="547"/>
                  </a:cubicBezTo>
                  <a:cubicBezTo>
                    <a:pt x="401" y="546"/>
                    <a:pt x="401" y="546"/>
                    <a:pt x="402" y="545"/>
                  </a:cubicBezTo>
                  <a:cubicBezTo>
                    <a:pt x="402" y="544"/>
                    <a:pt x="402" y="543"/>
                    <a:pt x="402" y="542"/>
                  </a:cubicBezTo>
                  <a:cubicBezTo>
                    <a:pt x="401" y="542"/>
                    <a:pt x="401" y="541"/>
                    <a:pt x="401" y="541"/>
                  </a:cubicBezTo>
                  <a:cubicBezTo>
                    <a:pt x="402" y="540"/>
                    <a:pt x="403" y="540"/>
                    <a:pt x="404" y="540"/>
                  </a:cubicBezTo>
                  <a:cubicBezTo>
                    <a:pt x="406" y="539"/>
                    <a:pt x="406" y="539"/>
                    <a:pt x="408" y="539"/>
                  </a:cubicBezTo>
                  <a:cubicBezTo>
                    <a:pt x="408" y="538"/>
                    <a:pt x="408" y="538"/>
                    <a:pt x="409" y="537"/>
                  </a:cubicBezTo>
                  <a:cubicBezTo>
                    <a:pt x="409" y="537"/>
                    <a:pt x="410" y="536"/>
                    <a:pt x="411" y="535"/>
                  </a:cubicBezTo>
                  <a:cubicBezTo>
                    <a:pt x="412" y="534"/>
                    <a:pt x="412" y="532"/>
                    <a:pt x="412" y="532"/>
                  </a:cubicBezTo>
                  <a:cubicBezTo>
                    <a:pt x="412" y="532"/>
                    <a:pt x="413" y="532"/>
                    <a:pt x="414" y="531"/>
                  </a:cubicBezTo>
                  <a:cubicBezTo>
                    <a:pt x="415" y="531"/>
                    <a:pt x="415" y="531"/>
                    <a:pt x="417" y="529"/>
                  </a:cubicBezTo>
                  <a:cubicBezTo>
                    <a:pt x="418" y="527"/>
                    <a:pt x="418" y="527"/>
                    <a:pt x="418" y="527"/>
                  </a:cubicBezTo>
                  <a:cubicBezTo>
                    <a:pt x="419" y="527"/>
                    <a:pt x="419" y="526"/>
                    <a:pt x="420" y="526"/>
                  </a:cubicBezTo>
                  <a:cubicBezTo>
                    <a:pt x="420" y="526"/>
                    <a:pt x="422" y="525"/>
                    <a:pt x="424" y="525"/>
                  </a:cubicBezTo>
                  <a:cubicBezTo>
                    <a:pt x="426" y="525"/>
                    <a:pt x="426" y="525"/>
                    <a:pt x="427" y="525"/>
                  </a:cubicBezTo>
                  <a:cubicBezTo>
                    <a:pt x="428" y="525"/>
                    <a:pt x="431" y="523"/>
                    <a:pt x="431" y="523"/>
                  </a:cubicBezTo>
                  <a:cubicBezTo>
                    <a:pt x="431" y="522"/>
                    <a:pt x="431" y="521"/>
                    <a:pt x="432" y="520"/>
                  </a:cubicBezTo>
                  <a:cubicBezTo>
                    <a:pt x="433" y="519"/>
                    <a:pt x="433" y="519"/>
                    <a:pt x="434" y="518"/>
                  </a:cubicBezTo>
                  <a:cubicBezTo>
                    <a:pt x="435" y="517"/>
                    <a:pt x="435" y="517"/>
                    <a:pt x="436" y="516"/>
                  </a:cubicBezTo>
                  <a:cubicBezTo>
                    <a:pt x="437" y="515"/>
                    <a:pt x="437" y="514"/>
                    <a:pt x="438" y="513"/>
                  </a:cubicBezTo>
                  <a:cubicBezTo>
                    <a:pt x="438" y="513"/>
                    <a:pt x="438" y="512"/>
                    <a:pt x="438" y="512"/>
                  </a:cubicBezTo>
                  <a:cubicBezTo>
                    <a:pt x="438" y="512"/>
                    <a:pt x="438" y="512"/>
                    <a:pt x="436" y="511"/>
                  </a:cubicBezTo>
                  <a:cubicBezTo>
                    <a:pt x="435" y="510"/>
                    <a:pt x="435" y="510"/>
                    <a:pt x="435" y="510"/>
                  </a:cubicBezTo>
                  <a:cubicBezTo>
                    <a:pt x="434" y="510"/>
                    <a:pt x="434" y="510"/>
                    <a:pt x="433" y="509"/>
                  </a:cubicBezTo>
                  <a:cubicBezTo>
                    <a:pt x="433" y="508"/>
                    <a:pt x="433" y="508"/>
                    <a:pt x="433" y="507"/>
                  </a:cubicBezTo>
                  <a:cubicBezTo>
                    <a:pt x="433" y="507"/>
                    <a:pt x="429" y="505"/>
                    <a:pt x="433" y="506"/>
                  </a:cubicBezTo>
                  <a:cubicBezTo>
                    <a:pt x="437" y="507"/>
                    <a:pt x="436" y="506"/>
                    <a:pt x="437" y="507"/>
                  </a:cubicBezTo>
                  <a:cubicBezTo>
                    <a:pt x="438" y="508"/>
                    <a:pt x="438" y="508"/>
                    <a:pt x="440" y="509"/>
                  </a:cubicBezTo>
                  <a:cubicBezTo>
                    <a:pt x="441" y="510"/>
                    <a:pt x="443" y="509"/>
                    <a:pt x="443" y="509"/>
                  </a:cubicBezTo>
                  <a:cubicBezTo>
                    <a:pt x="444" y="508"/>
                    <a:pt x="445" y="508"/>
                    <a:pt x="446" y="507"/>
                  </a:cubicBezTo>
                  <a:cubicBezTo>
                    <a:pt x="446" y="507"/>
                    <a:pt x="448" y="506"/>
                    <a:pt x="449" y="505"/>
                  </a:cubicBezTo>
                  <a:cubicBezTo>
                    <a:pt x="450" y="504"/>
                    <a:pt x="450" y="503"/>
                    <a:pt x="451" y="502"/>
                  </a:cubicBezTo>
                  <a:cubicBezTo>
                    <a:pt x="452" y="502"/>
                    <a:pt x="452" y="502"/>
                    <a:pt x="452" y="502"/>
                  </a:cubicBezTo>
                  <a:cubicBezTo>
                    <a:pt x="452" y="502"/>
                    <a:pt x="453" y="500"/>
                    <a:pt x="454" y="498"/>
                  </a:cubicBezTo>
                  <a:cubicBezTo>
                    <a:pt x="454" y="497"/>
                    <a:pt x="454" y="496"/>
                    <a:pt x="454" y="496"/>
                  </a:cubicBezTo>
                  <a:cubicBezTo>
                    <a:pt x="455" y="495"/>
                    <a:pt x="456" y="495"/>
                    <a:pt x="456" y="495"/>
                  </a:cubicBezTo>
                  <a:cubicBezTo>
                    <a:pt x="458" y="494"/>
                    <a:pt x="458" y="494"/>
                    <a:pt x="460" y="493"/>
                  </a:cubicBezTo>
                  <a:cubicBezTo>
                    <a:pt x="462" y="491"/>
                    <a:pt x="464" y="490"/>
                    <a:pt x="466" y="489"/>
                  </a:cubicBezTo>
                  <a:cubicBezTo>
                    <a:pt x="466" y="489"/>
                    <a:pt x="468" y="487"/>
                    <a:pt x="469" y="486"/>
                  </a:cubicBezTo>
                  <a:cubicBezTo>
                    <a:pt x="470" y="486"/>
                    <a:pt x="472" y="484"/>
                    <a:pt x="472" y="484"/>
                  </a:cubicBezTo>
                  <a:cubicBezTo>
                    <a:pt x="472" y="483"/>
                    <a:pt x="473" y="483"/>
                    <a:pt x="473" y="482"/>
                  </a:cubicBezTo>
                  <a:cubicBezTo>
                    <a:pt x="473" y="481"/>
                    <a:pt x="474" y="481"/>
                    <a:pt x="474" y="480"/>
                  </a:cubicBezTo>
                  <a:cubicBezTo>
                    <a:pt x="474" y="480"/>
                    <a:pt x="474" y="479"/>
                    <a:pt x="474" y="478"/>
                  </a:cubicBezTo>
                  <a:cubicBezTo>
                    <a:pt x="474" y="477"/>
                    <a:pt x="474" y="475"/>
                    <a:pt x="474" y="475"/>
                  </a:cubicBezTo>
                  <a:cubicBezTo>
                    <a:pt x="474" y="474"/>
                    <a:pt x="474" y="473"/>
                    <a:pt x="475" y="473"/>
                  </a:cubicBezTo>
                  <a:cubicBezTo>
                    <a:pt x="477" y="472"/>
                    <a:pt x="478" y="471"/>
                    <a:pt x="480" y="470"/>
                  </a:cubicBezTo>
                  <a:cubicBezTo>
                    <a:pt x="481" y="469"/>
                    <a:pt x="481" y="469"/>
                    <a:pt x="482" y="468"/>
                  </a:cubicBezTo>
                  <a:cubicBezTo>
                    <a:pt x="484" y="467"/>
                    <a:pt x="484" y="466"/>
                    <a:pt x="486" y="466"/>
                  </a:cubicBezTo>
                  <a:cubicBezTo>
                    <a:pt x="486" y="466"/>
                    <a:pt x="488" y="464"/>
                    <a:pt x="489" y="464"/>
                  </a:cubicBezTo>
                  <a:cubicBezTo>
                    <a:pt x="490" y="463"/>
                    <a:pt x="492" y="463"/>
                    <a:pt x="492" y="463"/>
                  </a:cubicBezTo>
                  <a:cubicBezTo>
                    <a:pt x="493" y="463"/>
                    <a:pt x="494" y="462"/>
                    <a:pt x="495" y="462"/>
                  </a:cubicBezTo>
                  <a:cubicBezTo>
                    <a:pt x="497" y="461"/>
                    <a:pt x="498" y="460"/>
                    <a:pt x="500" y="459"/>
                  </a:cubicBezTo>
                  <a:cubicBezTo>
                    <a:pt x="501" y="459"/>
                    <a:pt x="502" y="458"/>
                    <a:pt x="503" y="458"/>
                  </a:cubicBezTo>
                  <a:cubicBezTo>
                    <a:pt x="504" y="457"/>
                    <a:pt x="505" y="457"/>
                    <a:pt x="505" y="457"/>
                  </a:cubicBezTo>
                  <a:cubicBezTo>
                    <a:pt x="506" y="456"/>
                    <a:pt x="506" y="456"/>
                    <a:pt x="507" y="455"/>
                  </a:cubicBezTo>
                  <a:cubicBezTo>
                    <a:pt x="508" y="454"/>
                    <a:pt x="508" y="453"/>
                    <a:pt x="508" y="452"/>
                  </a:cubicBezTo>
                  <a:cubicBezTo>
                    <a:pt x="510" y="452"/>
                    <a:pt x="510" y="451"/>
                    <a:pt x="512" y="451"/>
                  </a:cubicBezTo>
                  <a:cubicBezTo>
                    <a:pt x="514" y="448"/>
                    <a:pt x="515" y="447"/>
                    <a:pt x="518" y="445"/>
                  </a:cubicBezTo>
                  <a:cubicBezTo>
                    <a:pt x="519" y="444"/>
                    <a:pt x="520" y="443"/>
                    <a:pt x="521" y="442"/>
                  </a:cubicBezTo>
                  <a:cubicBezTo>
                    <a:pt x="521" y="441"/>
                    <a:pt x="521" y="440"/>
                    <a:pt x="522" y="439"/>
                  </a:cubicBezTo>
                  <a:cubicBezTo>
                    <a:pt x="522" y="438"/>
                    <a:pt x="522" y="437"/>
                    <a:pt x="522" y="436"/>
                  </a:cubicBezTo>
                  <a:cubicBezTo>
                    <a:pt x="523" y="435"/>
                    <a:pt x="523" y="435"/>
                    <a:pt x="524" y="434"/>
                  </a:cubicBezTo>
                  <a:cubicBezTo>
                    <a:pt x="525" y="433"/>
                    <a:pt x="525" y="432"/>
                    <a:pt x="526" y="431"/>
                  </a:cubicBezTo>
                  <a:cubicBezTo>
                    <a:pt x="526" y="430"/>
                    <a:pt x="526" y="429"/>
                    <a:pt x="525" y="428"/>
                  </a:cubicBezTo>
                  <a:cubicBezTo>
                    <a:pt x="526" y="427"/>
                    <a:pt x="526" y="427"/>
                    <a:pt x="526" y="426"/>
                  </a:cubicBezTo>
                  <a:cubicBezTo>
                    <a:pt x="526" y="425"/>
                    <a:pt x="526" y="425"/>
                    <a:pt x="527" y="424"/>
                  </a:cubicBezTo>
                  <a:cubicBezTo>
                    <a:pt x="527" y="424"/>
                    <a:pt x="526" y="422"/>
                    <a:pt x="527" y="421"/>
                  </a:cubicBezTo>
                  <a:cubicBezTo>
                    <a:pt x="528" y="420"/>
                    <a:pt x="529" y="419"/>
                    <a:pt x="530" y="419"/>
                  </a:cubicBezTo>
                  <a:cubicBezTo>
                    <a:pt x="531" y="418"/>
                    <a:pt x="533" y="417"/>
                    <a:pt x="533" y="417"/>
                  </a:cubicBezTo>
                  <a:cubicBezTo>
                    <a:pt x="533" y="417"/>
                    <a:pt x="537" y="413"/>
                    <a:pt x="538" y="412"/>
                  </a:cubicBezTo>
                  <a:cubicBezTo>
                    <a:pt x="539" y="411"/>
                    <a:pt x="540" y="410"/>
                    <a:pt x="540" y="410"/>
                  </a:cubicBezTo>
                  <a:cubicBezTo>
                    <a:pt x="540" y="410"/>
                    <a:pt x="542" y="409"/>
                    <a:pt x="543" y="408"/>
                  </a:cubicBezTo>
                  <a:cubicBezTo>
                    <a:pt x="544" y="408"/>
                    <a:pt x="545" y="407"/>
                    <a:pt x="545" y="407"/>
                  </a:cubicBezTo>
                  <a:cubicBezTo>
                    <a:pt x="547" y="404"/>
                    <a:pt x="548" y="403"/>
                    <a:pt x="550" y="401"/>
                  </a:cubicBezTo>
                  <a:cubicBezTo>
                    <a:pt x="550" y="399"/>
                    <a:pt x="550" y="398"/>
                    <a:pt x="549" y="397"/>
                  </a:cubicBezTo>
                  <a:cubicBezTo>
                    <a:pt x="548" y="396"/>
                    <a:pt x="547" y="395"/>
                    <a:pt x="547" y="394"/>
                  </a:cubicBezTo>
                  <a:cubicBezTo>
                    <a:pt x="546" y="394"/>
                    <a:pt x="548" y="395"/>
                    <a:pt x="546" y="393"/>
                  </a:cubicBezTo>
                  <a:cubicBezTo>
                    <a:pt x="544" y="392"/>
                    <a:pt x="547" y="393"/>
                    <a:pt x="544" y="392"/>
                  </a:cubicBezTo>
                  <a:cubicBezTo>
                    <a:pt x="542" y="392"/>
                    <a:pt x="540" y="392"/>
                    <a:pt x="540" y="392"/>
                  </a:cubicBezTo>
                  <a:cubicBezTo>
                    <a:pt x="540" y="392"/>
                    <a:pt x="541" y="393"/>
                    <a:pt x="538" y="392"/>
                  </a:cubicBezTo>
                  <a:cubicBezTo>
                    <a:pt x="536" y="391"/>
                    <a:pt x="536" y="391"/>
                    <a:pt x="536" y="391"/>
                  </a:cubicBezTo>
                  <a:cubicBezTo>
                    <a:pt x="535" y="391"/>
                    <a:pt x="535" y="391"/>
                    <a:pt x="534" y="391"/>
                  </a:cubicBezTo>
                  <a:cubicBezTo>
                    <a:pt x="533" y="390"/>
                    <a:pt x="532" y="390"/>
                    <a:pt x="532" y="389"/>
                  </a:cubicBezTo>
                  <a:cubicBezTo>
                    <a:pt x="532" y="389"/>
                    <a:pt x="532" y="388"/>
                    <a:pt x="532" y="388"/>
                  </a:cubicBezTo>
                  <a:cubicBezTo>
                    <a:pt x="532" y="387"/>
                    <a:pt x="536" y="385"/>
                    <a:pt x="531" y="387"/>
                  </a:cubicBezTo>
                  <a:cubicBezTo>
                    <a:pt x="527" y="389"/>
                    <a:pt x="530" y="388"/>
                    <a:pt x="527" y="389"/>
                  </a:cubicBezTo>
                  <a:cubicBezTo>
                    <a:pt x="524" y="390"/>
                    <a:pt x="527" y="389"/>
                    <a:pt x="524" y="390"/>
                  </a:cubicBezTo>
                  <a:cubicBezTo>
                    <a:pt x="522" y="391"/>
                    <a:pt x="522" y="391"/>
                    <a:pt x="522" y="391"/>
                  </a:cubicBezTo>
                  <a:cubicBezTo>
                    <a:pt x="522" y="391"/>
                    <a:pt x="518" y="388"/>
                    <a:pt x="516" y="389"/>
                  </a:cubicBezTo>
                  <a:cubicBezTo>
                    <a:pt x="515" y="389"/>
                    <a:pt x="515" y="389"/>
                    <a:pt x="515" y="389"/>
                  </a:cubicBezTo>
                  <a:cubicBezTo>
                    <a:pt x="515" y="389"/>
                    <a:pt x="519" y="388"/>
                    <a:pt x="515" y="389"/>
                  </a:cubicBezTo>
                  <a:cubicBezTo>
                    <a:pt x="511" y="389"/>
                    <a:pt x="511" y="390"/>
                    <a:pt x="511" y="390"/>
                  </a:cubicBezTo>
                  <a:cubicBezTo>
                    <a:pt x="511" y="390"/>
                    <a:pt x="513" y="390"/>
                    <a:pt x="510" y="390"/>
                  </a:cubicBezTo>
                  <a:cubicBezTo>
                    <a:pt x="506" y="390"/>
                    <a:pt x="505" y="389"/>
                    <a:pt x="505" y="389"/>
                  </a:cubicBezTo>
                  <a:cubicBezTo>
                    <a:pt x="505" y="388"/>
                    <a:pt x="507" y="385"/>
                    <a:pt x="507" y="385"/>
                  </a:cubicBezTo>
                  <a:cubicBezTo>
                    <a:pt x="506" y="384"/>
                    <a:pt x="507" y="384"/>
                    <a:pt x="505" y="385"/>
                  </a:cubicBezTo>
                  <a:cubicBezTo>
                    <a:pt x="502" y="386"/>
                    <a:pt x="504" y="386"/>
                    <a:pt x="502" y="386"/>
                  </a:cubicBezTo>
                  <a:cubicBezTo>
                    <a:pt x="501" y="386"/>
                    <a:pt x="502" y="386"/>
                    <a:pt x="501" y="386"/>
                  </a:cubicBezTo>
                  <a:cubicBezTo>
                    <a:pt x="499" y="387"/>
                    <a:pt x="498" y="385"/>
                    <a:pt x="497" y="385"/>
                  </a:cubicBezTo>
                  <a:cubicBezTo>
                    <a:pt x="496" y="385"/>
                    <a:pt x="496" y="385"/>
                    <a:pt x="496" y="385"/>
                  </a:cubicBezTo>
                  <a:cubicBezTo>
                    <a:pt x="496" y="385"/>
                    <a:pt x="497" y="384"/>
                    <a:pt x="495" y="384"/>
                  </a:cubicBezTo>
                  <a:cubicBezTo>
                    <a:pt x="492" y="384"/>
                    <a:pt x="492" y="384"/>
                    <a:pt x="491" y="384"/>
                  </a:cubicBezTo>
                  <a:cubicBezTo>
                    <a:pt x="490" y="384"/>
                    <a:pt x="492" y="384"/>
                    <a:pt x="490" y="384"/>
                  </a:cubicBezTo>
                  <a:cubicBezTo>
                    <a:pt x="487" y="385"/>
                    <a:pt x="485" y="384"/>
                    <a:pt x="485" y="384"/>
                  </a:cubicBezTo>
                  <a:cubicBezTo>
                    <a:pt x="485" y="384"/>
                    <a:pt x="486" y="382"/>
                    <a:pt x="484" y="384"/>
                  </a:cubicBezTo>
                  <a:cubicBezTo>
                    <a:pt x="482" y="386"/>
                    <a:pt x="483" y="383"/>
                    <a:pt x="482" y="386"/>
                  </a:cubicBezTo>
                  <a:cubicBezTo>
                    <a:pt x="481" y="388"/>
                    <a:pt x="484" y="386"/>
                    <a:pt x="481" y="388"/>
                  </a:cubicBezTo>
                  <a:cubicBezTo>
                    <a:pt x="477" y="390"/>
                    <a:pt x="477" y="390"/>
                    <a:pt x="477" y="390"/>
                  </a:cubicBezTo>
                  <a:cubicBezTo>
                    <a:pt x="477" y="389"/>
                    <a:pt x="477" y="388"/>
                    <a:pt x="478" y="386"/>
                  </a:cubicBezTo>
                  <a:cubicBezTo>
                    <a:pt x="478" y="386"/>
                    <a:pt x="478" y="385"/>
                    <a:pt x="478" y="384"/>
                  </a:cubicBezTo>
                  <a:cubicBezTo>
                    <a:pt x="478" y="384"/>
                    <a:pt x="480" y="382"/>
                    <a:pt x="481" y="382"/>
                  </a:cubicBezTo>
                  <a:cubicBezTo>
                    <a:pt x="482" y="382"/>
                    <a:pt x="485" y="380"/>
                    <a:pt x="485" y="380"/>
                  </a:cubicBezTo>
                  <a:cubicBezTo>
                    <a:pt x="486" y="380"/>
                    <a:pt x="486" y="380"/>
                    <a:pt x="486" y="379"/>
                  </a:cubicBezTo>
                  <a:cubicBezTo>
                    <a:pt x="487" y="377"/>
                    <a:pt x="487" y="377"/>
                    <a:pt x="487" y="375"/>
                  </a:cubicBezTo>
                  <a:cubicBezTo>
                    <a:pt x="486" y="374"/>
                    <a:pt x="486" y="374"/>
                    <a:pt x="485" y="373"/>
                  </a:cubicBezTo>
                  <a:cubicBezTo>
                    <a:pt x="485" y="373"/>
                    <a:pt x="481" y="371"/>
                    <a:pt x="480" y="370"/>
                  </a:cubicBezTo>
                  <a:cubicBezTo>
                    <a:pt x="479" y="369"/>
                    <a:pt x="479" y="369"/>
                    <a:pt x="479" y="369"/>
                  </a:cubicBezTo>
                  <a:cubicBezTo>
                    <a:pt x="479" y="369"/>
                    <a:pt x="477" y="367"/>
                    <a:pt x="476" y="367"/>
                  </a:cubicBezTo>
                  <a:cubicBezTo>
                    <a:pt x="476" y="366"/>
                    <a:pt x="474" y="366"/>
                    <a:pt x="474" y="366"/>
                  </a:cubicBezTo>
                  <a:cubicBezTo>
                    <a:pt x="474" y="366"/>
                    <a:pt x="474" y="365"/>
                    <a:pt x="471" y="365"/>
                  </a:cubicBezTo>
                  <a:cubicBezTo>
                    <a:pt x="469" y="364"/>
                    <a:pt x="469" y="365"/>
                    <a:pt x="467" y="365"/>
                  </a:cubicBezTo>
                  <a:cubicBezTo>
                    <a:pt x="464" y="364"/>
                    <a:pt x="469" y="363"/>
                    <a:pt x="461" y="363"/>
                  </a:cubicBezTo>
                  <a:cubicBezTo>
                    <a:pt x="453" y="364"/>
                    <a:pt x="453" y="364"/>
                    <a:pt x="453" y="364"/>
                  </a:cubicBezTo>
                  <a:cubicBezTo>
                    <a:pt x="453" y="364"/>
                    <a:pt x="455" y="364"/>
                    <a:pt x="451" y="363"/>
                  </a:cubicBezTo>
                  <a:cubicBezTo>
                    <a:pt x="447" y="363"/>
                    <a:pt x="446" y="362"/>
                    <a:pt x="446" y="362"/>
                  </a:cubicBezTo>
                  <a:cubicBezTo>
                    <a:pt x="445" y="360"/>
                    <a:pt x="445" y="360"/>
                    <a:pt x="444" y="359"/>
                  </a:cubicBezTo>
                  <a:cubicBezTo>
                    <a:pt x="443" y="358"/>
                    <a:pt x="443" y="358"/>
                    <a:pt x="443" y="357"/>
                  </a:cubicBezTo>
                  <a:cubicBezTo>
                    <a:pt x="443" y="357"/>
                    <a:pt x="443" y="356"/>
                    <a:pt x="442" y="356"/>
                  </a:cubicBezTo>
                  <a:cubicBezTo>
                    <a:pt x="441" y="355"/>
                    <a:pt x="440" y="355"/>
                    <a:pt x="439" y="354"/>
                  </a:cubicBezTo>
                  <a:close/>
                  <a:moveTo>
                    <a:pt x="388" y="10"/>
                  </a:moveTo>
                  <a:cubicBezTo>
                    <a:pt x="386" y="10"/>
                    <a:pt x="386" y="9"/>
                    <a:pt x="385" y="9"/>
                  </a:cubicBezTo>
                  <a:cubicBezTo>
                    <a:pt x="385" y="9"/>
                    <a:pt x="385" y="9"/>
                    <a:pt x="383" y="8"/>
                  </a:cubicBezTo>
                  <a:cubicBezTo>
                    <a:pt x="382" y="6"/>
                    <a:pt x="382" y="7"/>
                    <a:pt x="380" y="6"/>
                  </a:cubicBezTo>
                  <a:cubicBezTo>
                    <a:pt x="379" y="6"/>
                    <a:pt x="378" y="7"/>
                    <a:pt x="378" y="7"/>
                  </a:cubicBezTo>
                  <a:cubicBezTo>
                    <a:pt x="378" y="7"/>
                    <a:pt x="378" y="7"/>
                    <a:pt x="377" y="7"/>
                  </a:cubicBezTo>
                  <a:cubicBezTo>
                    <a:pt x="376" y="7"/>
                    <a:pt x="376" y="8"/>
                    <a:pt x="374" y="8"/>
                  </a:cubicBezTo>
                  <a:cubicBezTo>
                    <a:pt x="374" y="8"/>
                    <a:pt x="373" y="8"/>
                    <a:pt x="373" y="8"/>
                  </a:cubicBezTo>
                  <a:cubicBezTo>
                    <a:pt x="373" y="8"/>
                    <a:pt x="373" y="8"/>
                    <a:pt x="373" y="7"/>
                  </a:cubicBezTo>
                  <a:cubicBezTo>
                    <a:pt x="373" y="5"/>
                    <a:pt x="371" y="4"/>
                    <a:pt x="371" y="4"/>
                  </a:cubicBezTo>
                  <a:cubicBezTo>
                    <a:pt x="370" y="5"/>
                    <a:pt x="369" y="5"/>
                    <a:pt x="368" y="5"/>
                  </a:cubicBezTo>
                  <a:cubicBezTo>
                    <a:pt x="365" y="5"/>
                    <a:pt x="364" y="5"/>
                    <a:pt x="361" y="5"/>
                  </a:cubicBezTo>
                  <a:cubicBezTo>
                    <a:pt x="361" y="5"/>
                    <a:pt x="361" y="5"/>
                    <a:pt x="359" y="4"/>
                  </a:cubicBezTo>
                  <a:cubicBezTo>
                    <a:pt x="358" y="4"/>
                    <a:pt x="358" y="4"/>
                    <a:pt x="357" y="3"/>
                  </a:cubicBezTo>
                  <a:cubicBezTo>
                    <a:pt x="356" y="3"/>
                    <a:pt x="356" y="3"/>
                    <a:pt x="356" y="3"/>
                  </a:cubicBezTo>
                  <a:cubicBezTo>
                    <a:pt x="354" y="4"/>
                    <a:pt x="354" y="4"/>
                    <a:pt x="352" y="4"/>
                  </a:cubicBezTo>
                  <a:cubicBezTo>
                    <a:pt x="352" y="4"/>
                    <a:pt x="350" y="6"/>
                    <a:pt x="349" y="6"/>
                  </a:cubicBezTo>
                  <a:cubicBezTo>
                    <a:pt x="348" y="6"/>
                    <a:pt x="346" y="7"/>
                    <a:pt x="346" y="7"/>
                  </a:cubicBezTo>
                  <a:cubicBezTo>
                    <a:pt x="346" y="7"/>
                    <a:pt x="342" y="6"/>
                    <a:pt x="337" y="3"/>
                  </a:cubicBezTo>
                  <a:cubicBezTo>
                    <a:pt x="331" y="0"/>
                    <a:pt x="337" y="3"/>
                    <a:pt x="335" y="4"/>
                  </a:cubicBezTo>
                  <a:cubicBezTo>
                    <a:pt x="332" y="5"/>
                    <a:pt x="335" y="4"/>
                    <a:pt x="333" y="4"/>
                  </a:cubicBezTo>
                  <a:cubicBezTo>
                    <a:pt x="331" y="4"/>
                    <a:pt x="330" y="5"/>
                    <a:pt x="329" y="5"/>
                  </a:cubicBezTo>
                  <a:cubicBezTo>
                    <a:pt x="328" y="5"/>
                    <a:pt x="327" y="4"/>
                    <a:pt x="325" y="4"/>
                  </a:cubicBezTo>
                  <a:cubicBezTo>
                    <a:pt x="324" y="4"/>
                    <a:pt x="323" y="4"/>
                    <a:pt x="321" y="2"/>
                  </a:cubicBezTo>
                  <a:cubicBezTo>
                    <a:pt x="319" y="1"/>
                    <a:pt x="321" y="2"/>
                    <a:pt x="320" y="3"/>
                  </a:cubicBezTo>
                  <a:cubicBezTo>
                    <a:pt x="318" y="4"/>
                    <a:pt x="319" y="4"/>
                    <a:pt x="319" y="4"/>
                  </a:cubicBezTo>
                  <a:cubicBezTo>
                    <a:pt x="318" y="5"/>
                    <a:pt x="318" y="6"/>
                    <a:pt x="317" y="7"/>
                  </a:cubicBezTo>
                  <a:cubicBezTo>
                    <a:pt x="317" y="7"/>
                    <a:pt x="313" y="7"/>
                    <a:pt x="311" y="8"/>
                  </a:cubicBezTo>
                  <a:cubicBezTo>
                    <a:pt x="309" y="8"/>
                    <a:pt x="307" y="7"/>
                    <a:pt x="306" y="5"/>
                  </a:cubicBezTo>
                  <a:cubicBezTo>
                    <a:pt x="305" y="4"/>
                    <a:pt x="304" y="6"/>
                    <a:pt x="300" y="7"/>
                  </a:cubicBezTo>
                  <a:cubicBezTo>
                    <a:pt x="297" y="9"/>
                    <a:pt x="299" y="8"/>
                    <a:pt x="299" y="8"/>
                  </a:cubicBezTo>
                  <a:cubicBezTo>
                    <a:pt x="300" y="8"/>
                    <a:pt x="301" y="9"/>
                    <a:pt x="302" y="9"/>
                  </a:cubicBezTo>
                  <a:cubicBezTo>
                    <a:pt x="303" y="10"/>
                    <a:pt x="304" y="10"/>
                    <a:pt x="304" y="11"/>
                  </a:cubicBezTo>
                  <a:cubicBezTo>
                    <a:pt x="305" y="12"/>
                    <a:pt x="305" y="12"/>
                    <a:pt x="306" y="13"/>
                  </a:cubicBezTo>
                  <a:cubicBezTo>
                    <a:pt x="306" y="14"/>
                    <a:pt x="306" y="15"/>
                    <a:pt x="306" y="16"/>
                  </a:cubicBezTo>
                  <a:cubicBezTo>
                    <a:pt x="305" y="16"/>
                    <a:pt x="304" y="16"/>
                    <a:pt x="303" y="17"/>
                  </a:cubicBezTo>
                  <a:cubicBezTo>
                    <a:pt x="303" y="17"/>
                    <a:pt x="302" y="17"/>
                    <a:pt x="300" y="15"/>
                  </a:cubicBezTo>
                  <a:cubicBezTo>
                    <a:pt x="299" y="14"/>
                    <a:pt x="297" y="14"/>
                    <a:pt x="297" y="14"/>
                  </a:cubicBezTo>
                  <a:cubicBezTo>
                    <a:pt x="297" y="14"/>
                    <a:pt x="297" y="14"/>
                    <a:pt x="295" y="11"/>
                  </a:cubicBezTo>
                  <a:cubicBezTo>
                    <a:pt x="294" y="9"/>
                    <a:pt x="296" y="9"/>
                    <a:pt x="293" y="7"/>
                  </a:cubicBezTo>
                  <a:cubicBezTo>
                    <a:pt x="290" y="6"/>
                    <a:pt x="286" y="10"/>
                    <a:pt x="286" y="10"/>
                  </a:cubicBezTo>
                  <a:cubicBezTo>
                    <a:pt x="285" y="10"/>
                    <a:pt x="284" y="10"/>
                    <a:pt x="283" y="11"/>
                  </a:cubicBezTo>
                  <a:cubicBezTo>
                    <a:pt x="284" y="11"/>
                    <a:pt x="284" y="12"/>
                    <a:pt x="285" y="12"/>
                  </a:cubicBezTo>
                  <a:cubicBezTo>
                    <a:pt x="285" y="13"/>
                    <a:pt x="286" y="13"/>
                    <a:pt x="286" y="14"/>
                  </a:cubicBezTo>
                  <a:cubicBezTo>
                    <a:pt x="287" y="15"/>
                    <a:pt x="287" y="15"/>
                    <a:pt x="288" y="16"/>
                  </a:cubicBezTo>
                  <a:cubicBezTo>
                    <a:pt x="288" y="16"/>
                    <a:pt x="288" y="16"/>
                    <a:pt x="287" y="17"/>
                  </a:cubicBezTo>
                  <a:cubicBezTo>
                    <a:pt x="285" y="18"/>
                    <a:pt x="288" y="19"/>
                    <a:pt x="288" y="19"/>
                  </a:cubicBezTo>
                  <a:cubicBezTo>
                    <a:pt x="288" y="19"/>
                    <a:pt x="288" y="19"/>
                    <a:pt x="290" y="20"/>
                  </a:cubicBezTo>
                  <a:cubicBezTo>
                    <a:pt x="293" y="21"/>
                    <a:pt x="291" y="21"/>
                    <a:pt x="291" y="21"/>
                  </a:cubicBezTo>
                  <a:cubicBezTo>
                    <a:pt x="290" y="22"/>
                    <a:pt x="290" y="23"/>
                    <a:pt x="289" y="24"/>
                  </a:cubicBezTo>
                  <a:cubicBezTo>
                    <a:pt x="289" y="24"/>
                    <a:pt x="290" y="26"/>
                    <a:pt x="292" y="27"/>
                  </a:cubicBezTo>
                  <a:cubicBezTo>
                    <a:pt x="293" y="28"/>
                    <a:pt x="295" y="28"/>
                    <a:pt x="295" y="28"/>
                  </a:cubicBezTo>
                  <a:cubicBezTo>
                    <a:pt x="295" y="28"/>
                    <a:pt x="296" y="29"/>
                    <a:pt x="300" y="30"/>
                  </a:cubicBezTo>
                  <a:cubicBezTo>
                    <a:pt x="303" y="32"/>
                    <a:pt x="301" y="34"/>
                    <a:pt x="301" y="34"/>
                  </a:cubicBezTo>
                  <a:cubicBezTo>
                    <a:pt x="300" y="35"/>
                    <a:pt x="300" y="35"/>
                    <a:pt x="299" y="36"/>
                  </a:cubicBezTo>
                  <a:cubicBezTo>
                    <a:pt x="299" y="37"/>
                    <a:pt x="299" y="38"/>
                    <a:pt x="299" y="39"/>
                  </a:cubicBezTo>
                  <a:cubicBezTo>
                    <a:pt x="298" y="40"/>
                    <a:pt x="298" y="41"/>
                    <a:pt x="297" y="42"/>
                  </a:cubicBezTo>
                  <a:cubicBezTo>
                    <a:pt x="296" y="42"/>
                    <a:pt x="296" y="42"/>
                    <a:pt x="295" y="43"/>
                  </a:cubicBezTo>
                  <a:cubicBezTo>
                    <a:pt x="293" y="45"/>
                    <a:pt x="291" y="45"/>
                    <a:pt x="289" y="47"/>
                  </a:cubicBezTo>
                  <a:cubicBezTo>
                    <a:pt x="287" y="48"/>
                    <a:pt x="286" y="49"/>
                    <a:pt x="284" y="49"/>
                  </a:cubicBezTo>
                  <a:cubicBezTo>
                    <a:pt x="283" y="50"/>
                    <a:pt x="282" y="51"/>
                    <a:pt x="281" y="52"/>
                  </a:cubicBezTo>
                  <a:cubicBezTo>
                    <a:pt x="281" y="53"/>
                    <a:pt x="281" y="53"/>
                    <a:pt x="282" y="54"/>
                  </a:cubicBezTo>
                  <a:cubicBezTo>
                    <a:pt x="282" y="54"/>
                    <a:pt x="284" y="57"/>
                    <a:pt x="286" y="57"/>
                  </a:cubicBezTo>
                  <a:cubicBezTo>
                    <a:pt x="289" y="58"/>
                    <a:pt x="289" y="58"/>
                    <a:pt x="292" y="58"/>
                  </a:cubicBezTo>
                  <a:cubicBezTo>
                    <a:pt x="295" y="58"/>
                    <a:pt x="295" y="57"/>
                    <a:pt x="299" y="56"/>
                  </a:cubicBezTo>
                  <a:cubicBezTo>
                    <a:pt x="301" y="55"/>
                    <a:pt x="300" y="56"/>
                    <a:pt x="300" y="51"/>
                  </a:cubicBezTo>
                  <a:cubicBezTo>
                    <a:pt x="300" y="47"/>
                    <a:pt x="298" y="49"/>
                    <a:pt x="300" y="47"/>
                  </a:cubicBezTo>
                  <a:cubicBezTo>
                    <a:pt x="303" y="45"/>
                    <a:pt x="300" y="47"/>
                    <a:pt x="300" y="47"/>
                  </a:cubicBezTo>
                  <a:cubicBezTo>
                    <a:pt x="300" y="47"/>
                    <a:pt x="300" y="47"/>
                    <a:pt x="301" y="47"/>
                  </a:cubicBezTo>
                  <a:cubicBezTo>
                    <a:pt x="303" y="47"/>
                    <a:pt x="310" y="48"/>
                    <a:pt x="313" y="48"/>
                  </a:cubicBezTo>
                  <a:cubicBezTo>
                    <a:pt x="316" y="48"/>
                    <a:pt x="316" y="49"/>
                    <a:pt x="320" y="49"/>
                  </a:cubicBezTo>
                  <a:cubicBezTo>
                    <a:pt x="324" y="48"/>
                    <a:pt x="325" y="48"/>
                    <a:pt x="328" y="48"/>
                  </a:cubicBezTo>
                  <a:cubicBezTo>
                    <a:pt x="330" y="48"/>
                    <a:pt x="332" y="48"/>
                    <a:pt x="334" y="47"/>
                  </a:cubicBezTo>
                  <a:cubicBezTo>
                    <a:pt x="337" y="47"/>
                    <a:pt x="338" y="47"/>
                    <a:pt x="344" y="46"/>
                  </a:cubicBezTo>
                  <a:cubicBezTo>
                    <a:pt x="350" y="44"/>
                    <a:pt x="345" y="44"/>
                    <a:pt x="345" y="44"/>
                  </a:cubicBezTo>
                  <a:cubicBezTo>
                    <a:pt x="345" y="44"/>
                    <a:pt x="338" y="43"/>
                    <a:pt x="337" y="43"/>
                  </a:cubicBezTo>
                  <a:cubicBezTo>
                    <a:pt x="336" y="42"/>
                    <a:pt x="335" y="42"/>
                    <a:pt x="335" y="42"/>
                  </a:cubicBezTo>
                  <a:cubicBezTo>
                    <a:pt x="335" y="42"/>
                    <a:pt x="330" y="42"/>
                    <a:pt x="325" y="41"/>
                  </a:cubicBezTo>
                  <a:cubicBezTo>
                    <a:pt x="319" y="41"/>
                    <a:pt x="325" y="41"/>
                    <a:pt x="310" y="39"/>
                  </a:cubicBezTo>
                  <a:cubicBezTo>
                    <a:pt x="295" y="36"/>
                    <a:pt x="312" y="39"/>
                    <a:pt x="312" y="39"/>
                  </a:cubicBezTo>
                  <a:cubicBezTo>
                    <a:pt x="312" y="39"/>
                    <a:pt x="312" y="39"/>
                    <a:pt x="320" y="38"/>
                  </a:cubicBezTo>
                  <a:cubicBezTo>
                    <a:pt x="328" y="38"/>
                    <a:pt x="323" y="38"/>
                    <a:pt x="323" y="37"/>
                  </a:cubicBezTo>
                  <a:cubicBezTo>
                    <a:pt x="324" y="35"/>
                    <a:pt x="323" y="37"/>
                    <a:pt x="324" y="35"/>
                  </a:cubicBezTo>
                  <a:cubicBezTo>
                    <a:pt x="324" y="33"/>
                    <a:pt x="324" y="35"/>
                    <a:pt x="326" y="35"/>
                  </a:cubicBezTo>
                  <a:cubicBezTo>
                    <a:pt x="328" y="35"/>
                    <a:pt x="335" y="38"/>
                    <a:pt x="335" y="38"/>
                  </a:cubicBezTo>
                  <a:cubicBezTo>
                    <a:pt x="335" y="38"/>
                    <a:pt x="335" y="38"/>
                    <a:pt x="340" y="38"/>
                  </a:cubicBezTo>
                  <a:cubicBezTo>
                    <a:pt x="344" y="39"/>
                    <a:pt x="341" y="37"/>
                    <a:pt x="342" y="38"/>
                  </a:cubicBezTo>
                  <a:cubicBezTo>
                    <a:pt x="344" y="38"/>
                    <a:pt x="345" y="38"/>
                    <a:pt x="346" y="38"/>
                  </a:cubicBezTo>
                  <a:cubicBezTo>
                    <a:pt x="347" y="38"/>
                    <a:pt x="350" y="38"/>
                    <a:pt x="350" y="38"/>
                  </a:cubicBezTo>
                  <a:cubicBezTo>
                    <a:pt x="350" y="38"/>
                    <a:pt x="350" y="38"/>
                    <a:pt x="346" y="34"/>
                  </a:cubicBezTo>
                  <a:cubicBezTo>
                    <a:pt x="342" y="31"/>
                    <a:pt x="346" y="34"/>
                    <a:pt x="349" y="34"/>
                  </a:cubicBezTo>
                  <a:cubicBezTo>
                    <a:pt x="351" y="34"/>
                    <a:pt x="350" y="33"/>
                    <a:pt x="350" y="33"/>
                  </a:cubicBezTo>
                  <a:cubicBezTo>
                    <a:pt x="350" y="32"/>
                    <a:pt x="350" y="31"/>
                    <a:pt x="351" y="30"/>
                  </a:cubicBezTo>
                  <a:cubicBezTo>
                    <a:pt x="353" y="30"/>
                    <a:pt x="354" y="30"/>
                    <a:pt x="356" y="31"/>
                  </a:cubicBezTo>
                  <a:cubicBezTo>
                    <a:pt x="356" y="31"/>
                    <a:pt x="358" y="31"/>
                    <a:pt x="359" y="32"/>
                  </a:cubicBezTo>
                  <a:cubicBezTo>
                    <a:pt x="361" y="33"/>
                    <a:pt x="361" y="31"/>
                    <a:pt x="361" y="31"/>
                  </a:cubicBezTo>
                  <a:cubicBezTo>
                    <a:pt x="361" y="31"/>
                    <a:pt x="361" y="31"/>
                    <a:pt x="364" y="29"/>
                  </a:cubicBezTo>
                  <a:cubicBezTo>
                    <a:pt x="367" y="27"/>
                    <a:pt x="364" y="29"/>
                    <a:pt x="364" y="28"/>
                  </a:cubicBezTo>
                  <a:cubicBezTo>
                    <a:pt x="364" y="27"/>
                    <a:pt x="363" y="27"/>
                    <a:pt x="360" y="26"/>
                  </a:cubicBezTo>
                  <a:cubicBezTo>
                    <a:pt x="357" y="24"/>
                    <a:pt x="360" y="26"/>
                    <a:pt x="358" y="25"/>
                  </a:cubicBezTo>
                  <a:cubicBezTo>
                    <a:pt x="355" y="25"/>
                    <a:pt x="355" y="24"/>
                    <a:pt x="354" y="22"/>
                  </a:cubicBezTo>
                  <a:cubicBezTo>
                    <a:pt x="353" y="19"/>
                    <a:pt x="354" y="22"/>
                    <a:pt x="355" y="22"/>
                  </a:cubicBezTo>
                  <a:cubicBezTo>
                    <a:pt x="356" y="22"/>
                    <a:pt x="360" y="22"/>
                    <a:pt x="362" y="22"/>
                  </a:cubicBezTo>
                  <a:cubicBezTo>
                    <a:pt x="364" y="23"/>
                    <a:pt x="367" y="24"/>
                    <a:pt x="367" y="24"/>
                  </a:cubicBezTo>
                  <a:cubicBezTo>
                    <a:pt x="368" y="24"/>
                    <a:pt x="368" y="24"/>
                    <a:pt x="370" y="24"/>
                  </a:cubicBezTo>
                  <a:cubicBezTo>
                    <a:pt x="370" y="24"/>
                    <a:pt x="369" y="22"/>
                    <a:pt x="372" y="22"/>
                  </a:cubicBezTo>
                  <a:cubicBezTo>
                    <a:pt x="374" y="21"/>
                    <a:pt x="375" y="23"/>
                    <a:pt x="375" y="23"/>
                  </a:cubicBezTo>
                  <a:cubicBezTo>
                    <a:pt x="375" y="23"/>
                    <a:pt x="375" y="22"/>
                    <a:pt x="376" y="21"/>
                  </a:cubicBezTo>
                  <a:cubicBezTo>
                    <a:pt x="377" y="20"/>
                    <a:pt x="378" y="21"/>
                    <a:pt x="378" y="19"/>
                  </a:cubicBezTo>
                  <a:cubicBezTo>
                    <a:pt x="379" y="18"/>
                    <a:pt x="381" y="20"/>
                    <a:pt x="381" y="20"/>
                  </a:cubicBezTo>
                  <a:cubicBezTo>
                    <a:pt x="382" y="20"/>
                    <a:pt x="382" y="20"/>
                    <a:pt x="383" y="19"/>
                  </a:cubicBezTo>
                  <a:cubicBezTo>
                    <a:pt x="383" y="19"/>
                    <a:pt x="383" y="18"/>
                    <a:pt x="383" y="18"/>
                  </a:cubicBezTo>
                  <a:cubicBezTo>
                    <a:pt x="383" y="18"/>
                    <a:pt x="388" y="18"/>
                    <a:pt x="389" y="18"/>
                  </a:cubicBezTo>
                  <a:cubicBezTo>
                    <a:pt x="391" y="18"/>
                    <a:pt x="391" y="17"/>
                    <a:pt x="395" y="18"/>
                  </a:cubicBezTo>
                  <a:cubicBezTo>
                    <a:pt x="398" y="18"/>
                    <a:pt x="396" y="16"/>
                    <a:pt x="396" y="16"/>
                  </a:cubicBezTo>
                  <a:cubicBezTo>
                    <a:pt x="397" y="16"/>
                    <a:pt x="398" y="16"/>
                    <a:pt x="399" y="16"/>
                  </a:cubicBezTo>
                  <a:cubicBezTo>
                    <a:pt x="398" y="15"/>
                    <a:pt x="398" y="14"/>
                    <a:pt x="398" y="12"/>
                  </a:cubicBezTo>
                  <a:cubicBezTo>
                    <a:pt x="394" y="11"/>
                    <a:pt x="392" y="11"/>
                    <a:pt x="388" y="10"/>
                  </a:cubicBezTo>
                  <a:close/>
                  <a:moveTo>
                    <a:pt x="227" y="32"/>
                  </a:moveTo>
                  <a:cubicBezTo>
                    <a:pt x="226" y="33"/>
                    <a:pt x="225" y="33"/>
                    <a:pt x="224" y="34"/>
                  </a:cubicBezTo>
                  <a:cubicBezTo>
                    <a:pt x="222" y="35"/>
                    <a:pt x="222" y="36"/>
                    <a:pt x="220" y="37"/>
                  </a:cubicBezTo>
                  <a:cubicBezTo>
                    <a:pt x="219" y="38"/>
                    <a:pt x="219" y="38"/>
                    <a:pt x="217" y="39"/>
                  </a:cubicBezTo>
                  <a:cubicBezTo>
                    <a:pt x="219" y="39"/>
                    <a:pt x="220" y="40"/>
                    <a:pt x="221" y="40"/>
                  </a:cubicBezTo>
                  <a:cubicBezTo>
                    <a:pt x="221" y="40"/>
                    <a:pt x="221" y="40"/>
                    <a:pt x="223" y="39"/>
                  </a:cubicBezTo>
                  <a:cubicBezTo>
                    <a:pt x="224" y="39"/>
                    <a:pt x="226" y="39"/>
                    <a:pt x="229" y="37"/>
                  </a:cubicBezTo>
                  <a:cubicBezTo>
                    <a:pt x="233" y="35"/>
                    <a:pt x="229" y="37"/>
                    <a:pt x="229" y="35"/>
                  </a:cubicBezTo>
                  <a:cubicBezTo>
                    <a:pt x="229" y="32"/>
                    <a:pt x="229" y="34"/>
                    <a:pt x="232" y="32"/>
                  </a:cubicBezTo>
                  <a:cubicBezTo>
                    <a:pt x="234" y="30"/>
                    <a:pt x="235" y="30"/>
                    <a:pt x="235" y="30"/>
                  </a:cubicBezTo>
                  <a:cubicBezTo>
                    <a:pt x="232" y="30"/>
                    <a:pt x="230" y="31"/>
                    <a:pt x="227" y="32"/>
                  </a:cubicBezTo>
                  <a:close/>
                  <a:moveTo>
                    <a:pt x="283" y="27"/>
                  </a:moveTo>
                  <a:cubicBezTo>
                    <a:pt x="282" y="27"/>
                    <a:pt x="281" y="27"/>
                    <a:pt x="279" y="27"/>
                  </a:cubicBezTo>
                  <a:cubicBezTo>
                    <a:pt x="277" y="27"/>
                    <a:pt x="276" y="27"/>
                    <a:pt x="274" y="27"/>
                  </a:cubicBezTo>
                  <a:cubicBezTo>
                    <a:pt x="273" y="27"/>
                    <a:pt x="273" y="27"/>
                    <a:pt x="272" y="27"/>
                  </a:cubicBezTo>
                  <a:cubicBezTo>
                    <a:pt x="272" y="28"/>
                    <a:pt x="272" y="29"/>
                    <a:pt x="273" y="30"/>
                  </a:cubicBezTo>
                  <a:cubicBezTo>
                    <a:pt x="273" y="30"/>
                    <a:pt x="273" y="30"/>
                    <a:pt x="274" y="31"/>
                  </a:cubicBezTo>
                  <a:cubicBezTo>
                    <a:pt x="275" y="31"/>
                    <a:pt x="276" y="32"/>
                    <a:pt x="280" y="32"/>
                  </a:cubicBezTo>
                  <a:cubicBezTo>
                    <a:pt x="284" y="33"/>
                    <a:pt x="280" y="32"/>
                    <a:pt x="282" y="30"/>
                  </a:cubicBezTo>
                  <a:cubicBezTo>
                    <a:pt x="284" y="28"/>
                    <a:pt x="282" y="30"/>
                    <a:pt x="285" y="30"/>
                  </a:cubicBezTo>
                  <a:cubicBezTo>
                    <a:pt x="288" y="29"/>
                    <a:pt x="290" y="29"/>
                    <a:pt x="290" y="29"/>
                  </a:cubicBezTo>
                  <a:cubicBezTo>
                    <a:pt x="287" y="28"/>
                    <a:pt x="286" y="28"/>
                    <a:pt x="283" y="27"/>
                  </a:cubicBezTo>
                  <a:close/>
                  <a:moveTo>
                    <a:pt x="228" y="45"/>
                  </a:moveTo>
                  <a:cubicBezTo>
                    <a:pt x="227" y="47"/>
                    <a:pt x="227" y="47"/>
                    <a:pt x="225" y="49"/>
                  </a:cubicBezTo>
                  <a:cubicBezTo>
                    <a:pt x="226" y="50"/>
                    <a:pt x="226" y="51"/>
                    <a:pt x="226" y="52"/>
                  </a:cubicBezTo>
                  <a:cubicBezTo>
                    <a:pt x="226" y="52"/>
                    <a:pt x="226" y="52"/>
                    <a:pt x="229" y="51"/>
                  </a:cubicBezTo>
                  <a:cubicBezTo>
                    <a:pt x="232" y="51"/>
                    <a:pt x="232" y="51"/>
                    <a:pt x="234" y="51"/>
                  </a:cubicBezTo>
                  <a:cubicBezTo>
                    <a:pt x="236" y="51"/>
                    <a:pt x="238" y="51"/>
                    <a:pt x="241" y="50"/>
                  </a:cubicBezTo>
                  <a:cubicBezTo>
                    <a:pt x="244" y="50"/>
                    <a:pt x="243" y="48"/>
                    <a:pt x="243" y="48"/>
                  </a:cubicBezTo>
                  <a:cubicBezTo>
                    <a:pt x="243" y="48"/>
                    <a:pt x="243" y="48"/>
                    <a:pt x="244" y="46"/>
                  </a:cubicBezTo>
                  <a:cubicBezTo>
                    <a:pt x="246" y="44"/>
                    <a:pt x="244" y="46"/>
                    <a:pt x="248" y="42"/>
                  </a:cubicBezTo>
                  <a:cubicBezTo>
                    <a:pt x="251" y="38"/>
                    <a:pt x="246" y="42"/>
                    <a:pt x="246" y="42"/>
                  </a:cubicBezTo>
                  <a:cubicBezTo>
                    <a:pt x="246" y="42"/>
                    <a:pt x="242" y="44"/>
                    <a:pt x="242" y="43"/>
                  </a:cubicBezTo>
                  <a:cubicBezTo>
                    <a:pt x="243" y="42"/>
                    <a:pt x="240" y="43"/>
                    <a:pt x="240" y="43"/>
                  </a:cubicBezTo>
                  <a:cubicBezTo>
                    <a:pt x="238" y="43"/>
                    <a:pt x="237" y="43"/>
                    <a:pt x="236" y="43"/>
                  </a:cubicBezTo>
                  <a:cubicBezTo>
                    <a:pt x="235" y="42"/>
                    <a:pt x="235" y="41"/>
                    <a:pt x="234" y="40"/>
                  </a:cubicBezTo>
                  <a:cubicBezTo>
                    <a:pt x="232" y="42"/>
                    <a:pt x="231" y="43"/>
                    <a:pt x="228" y="45"/>
                  </a:cubicBezTo>
                  <a:close/>
                  <a:moveTo>
                    <a:pt x="271" y="37"/>
                  </a:moveTo>
                  <a:cubicBezTo>
                    <a:pt x="269" y="37"/>
                    <a:pt x="268" y="37"/>
                    <a:pt x="265" y="37"/>
                  </a:cubicBezTo>
                  <a:cubicBezTo>
                    <a:pt x="264" y="38"/>
                    <a:pt x="263" y="38"/>
                    <a:pt x="262" y="39"/>
                  </a:cubicBezTo>
                  <a:cubicBezTo>
                    <a:pt x="262" y="39"/>
                    <a:pt x="262" y="39"/>
                    <a:pt x="262" y="41"/>
                  </a:cubicBezTo>
                  <a:cubicBezTo>
                    <a:pt x="263" y="43"/>
                    <a:pt x="263" y="43"/>
                    <a:pt x="264" y="44"/>
                  </a:cubicBezTo>
                  <a:cubicBezTo>
                    <a:pt x="264" y="45"/>
                    <a:pt x="264" y="47"/>
                    <a:pt x="266" y="49"/>
                  </a:cubicBezTo>
                  <a:cubicBezTo>
                    <a:pt x="267" y="51"/>
                    <a:pt x="269" y="49"/>
                    <a:pt x="269" y="49"/>
                  </a:cubicBezTo>
                  <a:cubicBezTo>
                    <a:pt x="269" y="49"/>
                    <a:pt x="269" y="49"/>
                    <a:pt x="272" y="50"/>
                  </a:cubicBezTo>
                  <a:cubicBezTo>
                    <a:pt x="275" y="50"/>
                    <a:pt x="272" y="50"/>
                    <a:pt x="278" y="50"/>
                  </a:cubicBezTo>
                  <a:cubicBezTo>
                    <a:pt x="283" y="51"/>
                    <a:pt x="277" y="49"/>
                    <a:pt x="277" y="49"/>
                  </a:cubicBezTo>
                  <a:cubicBezTo>
                    <a:pt x="277" y="49"/>
                    <a:pt x="274" y="47"/>
                    <a:pt x="275" y="46"/>
                  </a:cubicBezTo>
                  <a:cubicBezTo>
                    <a:pt x="277" y="46"/>
                    <a:pt x="275" y="45"/>
                    <a:pt x="275" y="45"/>
                  </a:cubicBezTo>
                  <a:cubicBezTo>
                    <a:pt x="275" y="43"/>
                    <a:pt x="275" y="43"/>
                    <a:pt x="275" y="41"/>
                  </a:cubicBezTo>
                  <a:cubicBezTo>
                    <a:pt x="276" y="40"/>
                    <a:pt x="277" y="40"/>
                    <a:pt x="278" y="39"/>
                  </a:cubicBezTo>
                  <a:cubicBezTo>
                    <a:pt x="275" y="38"/>
                    <a:pt x="274" y="38"/>
                    <a:pt x="271" y="37"/>
                  </a:cubicBezTo>
                  <a:close/>
                </a:path>
              </a:pathLst>
            </a:custGeom>
            <a:solidFill>
              <a:srgbClr val="EFEFE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40" name="Freeform 64">
              <a:extLst>
                <a:ext uri="{FF2B5EF4-FFF2-40B4-BE49-F238E27FC236}">
                  <a16:creationId xmlns:a16="http://schemas.microsoft.com/office/drawing/2014/main" id="{E085F148-6D6D-42F8-BDA9-EAAEE318C9B7}"/>
                </a:ext>
              </a:extLst>
            </p:cNvPr>
            <p:cNvSpPr>
              <a:spLocks noEditPoints="1"/>
            </p:cNvSpPr>
            <p:nvPr/>
          </p:nvSpPr>
          <p:spPr bwMode="auto">
            <a:xfrm>
              <a:off x="4841228" y="2946272"/>
              <a:ext cx="1181193" cy="1178435"/>
            </a:xfrm>
            <a:custGeom>
              <a:avLst/>
              <a:gdLst>
                <a:gd name="T0" fmla="*/ 266644 w 658"/>
                <a:gd name="T1" fmla="*/ 170800 h 657"/>
                <a:gd name="T2" fmla="*/ 233594 w 658"/>
                <a:gd name="T3" fmla="*/ 228194 h 657"/>
                <a:gd name="T4" fmla="*/ 203883 w 658"/>
                <a:gd name="T5" fmla="*/ 251630 h 657"/>
                <a:gd name="T6" fmla="*/ 181175 w 658"/>
                <a:gd name="T7" fmla="*/ 262227 h 657"/>
                <a:gd name="T8" fmla="*/ 161727 w 658"/>
                <a:gd name="T9" fmla="*/ 267237 h 657"/>
                <a:gd name="T10" fmla="*/ 142182 w 658"/>
                <a:gd name="T11" fmla="*/ 269665 h 657"/>
                <a:gd name="T12" fmla="*/ 122397 w 658"/>
                <a:gd name="T13" fmla="*/ 269292 h 657"/>
                <a:gd name="T14" fmla="*/ 96720 w 658"/>
                <a:gd name="T15" fmla="*/ 263927 h 657"/>
                <a:gd name="T16" fmla="*/ 60355 w 658"/>
                <a:gd name="T17" fmla="*/ 247082 h 657"/>
                <a:gd name="T18" fmla="*/ 15234 w 658"/>
                <a:gd name="T19" fmla="*/ 196702 h 657"/>
                <a:gd name="T20" fmla="*/ 369 w 658"/>
                <a:gd name="T21" fmla="*/ 127710 h 657"/>
                <a:gd name="T22" fmla="*/ 20259 w 658"/>
                <a:gd name="T23" fmla="*/ 64145 h 657"/>
                <a:gd name="T24" fmla="*/ 54193 w 658"/>
                <a:gd name="T25" fmla="*/ 27433 h 657"/>
                <a:gd name="T26" fmla="*/ 79713 w 658"/>
                <a:gd name="T27" fmla="*/ 11981 h 657"/>
                <a:gd name="T28" fmla="*/ 100885 w 658"/>
                <a:gd name="T29" fmla="*/ 4481 h 657"/>
                <a:gd name="T30" fmla="*/ 119954 w 658"/>
                <a:gd name="T31" fmla="*/ 1238 h 657"/>
                <a:gd name="T32" fmla="*/ 138491 w 658"/>
                <a:gd name="T33" fmla="*/ 0 h 657"/>
                <a:gd name="T34" fmla="*/ 161727 w 658"/>
                <a:gd name="T35" fmla="*/ 2428 h 657"/>
                <a:gd name="T36" fmla="*/ 191811 w 658"/>
                <a:gd name="T37" fmla="*/ 11981 h 657"/>
                <a:gd name="T38" fmla="*/ 233963 w 658"/>
                <a:gd name="T39" fmla="*/ 41852 h 657"/>
                <a:gd name="T40" fmla="*/ 270491 w 658"/>
                <a:gd name="T41" fmla="*/ 117491 h 657"/>
                <a:gd name="T42" fmla="*/ 266644 w 658"/>
                <a:gd name="T43" fmla="*/ 170800 h 657"/>
                <a:gd name="T44" fmla="*/ 120294 w 658"/>
                <a:gd name="T45" fmla="*/ 15657 h 657"/>
                <a:gd name="T46" fmla="*/ 269618 w 658"/>
                <a:gd name="T47" fmla="*/ 128419 h 657"/>
                <a:gd name="T48" fmla="*/ 269618 w 658"/>
                <a:gd name="T49" fmla="*/ 128419 h 657"/>
                <a:gd name="T50" fmla="*/ 271245 w 658"/>
                <a:gd name="T51" fmla="*/ 146977 h 657"/>
                <a:gd name="T52" fmla="*/ 256880 w 658"/>
                <a:gd name="T53" fmla="*/ 72961 h 657"/>
                <a:gd name="T54" fmla="*/ 211791 w 658"/>
                <a:gd name="T55" fmla="*/ 22952 h 657"/>
                <a:gd name="T56" fmla="*/ 175769 w 658"/>
                <a:gd name="T57" fmla="*/ 5736 h 657"/>
                <a:gd name="T58" fmla="*/ 149664 w 658"/>
                <a:gd name="T59" fmla="*/ 872 h 657"/>
                <a:gd name="T60" fmla="*/ 129935 w 658"/>
                <a:gd name="T61" fmla="*/ 369 h 657"/>
                <a:gd name="T62" fmla="*/ 110325 w 658"/>
                <a:gd name="T63" fmla="*/ 2428 h 657"/>
                <a:gd name="T64" fmla="*/ 90965 w 658"/>
                <a:gd name="T65" fmla="*/ 7791 h 657"/>
                <a:gd name="T66" fmla="*/ 67892 w 658"/>
                <a:gd name="T67" fmla="*/ 18085 h 657"/>
                <a:gd name="T68" fmla="*/ 38148 w 658"/>
                <a:gd name="T69" fmla="*/ 41578 h 657"/>
                <a:gd name="T70" fmla="*/ 4881 w 658"/>
                <a:gd name="T71" fmla="*/ 98865 h 657"/>
                <a:gd name="T72" fmla="*/ 1258 w 658"/>
                <a:gd name="T73" fmla="*/ 152212 h 657"/>
                <a:gd name="T74" fmla="*/ 37557 w 658"/>
                <a:gd name="T75" fmla="*/ 227809 h 657"/>
                <a:gd name="T76" fmla="*/ 80240 w 658"/>
                <a:gd name="T77" fmla="*/ 257679 h 657"/>
                <a:gd name="T78" fmla="*/ 110325 w 658"/>
                <a:gd name="T79" fmla="*/ 267237 h 657"/>
                <a:gd name="T80" fmla="*/ 133627 w 658"/>
                <a:gd name="T81" fmla="*/ 269665 h 657"/>
                <a:gd name="T82" fmla="*/ 152098 w 658"/>
                <a:gd name="T83" fmla="*/ 268794 h 657"/>
                <a:gd name="T84" fmla="*/ 171181 w 658"/>
                <a:gd name="T85" fmla="*/ 265179 h 657"/>
                <a:gd name="T86" fmla="*/ 191811 w 658"/>
                <a:gd name="T87" fmla="*/ 257679 h 657"/>
                <a:gd name="T88" fmla="*/ 217556 w 658"/>
                <a:gd name="T89" fmla="*/ 242601 h 657"/>
                <a:gd name="T90" fmla="*/ 251422 w 658"/>
                <a:gd name="T91" fmla="*/ 205587 h 657"/>
                <a:gd name="T92" fmla="*/ 269618 w 658"/>
                <a:gd name="T93" fmla="*/ 128419 h 657"/>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658" h="657">
                  <a:moveTo>
                    <a:pt x="652" y="313"/>
                  </a:moveTo>
                  <a:cubicBezTo>
                    <a:pt x="657" y="349"/>
                    <a:pt x="654" y="384"/>
                    <a:pt x="645" y="416"/>
                  </a:cubicBezTo>
                  <a:cubicBezTo>
                    <a:pt x="634" y="451"/>
                    <a:pt x="629" y="464"/>
                    <a:pt x="608" y="501"/>
                  </a:cubicBezTo>
                  <a:cubicBezTo>
                    <a:pt x="598" y="517"/>
                    <a:pt x="585" y="536"/>
                    <a:pt x="565" y="556"/>
                  </a:cubicBezTo>
                  <a:cubicBezTo>
                    <a:pt x="547" y="575"/>
                    <a:pt x="544" y="577"/>
                    <a:pt x="526" y="591"/>
                  </a:cubicBezTo>
                  <a:cubicBezTo>
                    <a:pt x="507" y="605"/>
                    <a:pt x="506" y="606"/>
                    <a:pt x="493" y="613"/>
                  </a:cubicBezTo>
                  <a:cubicBezTo>
                    <a:pt x="475" y="623"/>
                    <a:pt x="474" y="623"/>
                    <a:pt x="464" y="628"/>
                  </a:cubicBezTo>
                  <a:cubicBezTo>
                    <a:pt x="447" y="635"/>
                    <a:pt x="447" y="635"/>
                    <a:pt x="438" y="639"/>
                  </a:cubicBezTo>
                  <a:cubicBezTo>
                    <a:pt x="422" y="644"/>
                    <a:pt x="422" y="644"/>
                    <a:pt x="414" y="646"/>
                  </a:cubicBezTo>
                  <a:cubicBezTo>
                    <a:pt x="399" y="650"/>
                    <a:pt x="399" y="650"/>
                    <a:pt x="391" y="651"/>
                  </a:cubicBezTo>
                  <a:cubicBezTo>
                    <a:pt x="377" y="654"/>
                    <a:pt x="377" y="654"/>
                    <a:pt x="368" y="655"/>
                  </a:cubicBezTo>
                  <a:cubicBezTo>
                    <a:pt x="353" y="657"/>
                    <a:pt x="352" y="657"/>
                    <a:pt x="344" y="657"/>
                  </a:cubicBezTo>
                  <a:cubicBezTo>
                    <a:pt x="338" y="657"/>
                    <a:pt x="329" y="657"/>
                    <a:pt x="323" y="657"/>
                  </a:cubicBezTo>
                  <a:cubicBezTo>
                    <a:pt x="306" y="657"/>
                    <a:pt x="305" y="657"/>
                    <a:pt x="296" y="656"/>
                  </a:cubicBezTo>
                  <a:cubicBezTo>
                    <a:pt x="278" y="653"/>
                    <a:pt x="277" y="653"/>
                    <a:pt x="267" y="651"/>
                  </a:cubicBezTo>
                  <a:cubicBezTo>
                    <a:pt x="247" y="647"/>
                    <a:pt x="246" y="647"/>
                    <a:pt x="234" y="643"/>
                  </a:cubicBezTo>
                  <a:cubicBezTo>
                    <a:pt x="212" y="636"/>
                    <a:pt x="209" y="635"/>
                    <a:pt x="194" y="628"/>
                  </a:cubicBezTo>
                  <a:cubicBezTo>
                    <a:pt x="172" y="617"/>
                    <a:pt x="167" y="615"/>
                    <a:pt x="146" y="602"/>
                  </a:cubicBezTo>
                  <a:cubicBezTo>
                    <a:pt x="130" y="589"/>
                    <a:pt x="112" y="577"/>
                    <a:pt x="91" y="555"/>
                  </a:cubicBezTo>
                  <a:cubicBezTo>
                    <a:pt x="65" y="525"/>
                    <a:pt x="57" y="516"/>
                    <a:pt x="37" y="479"/>
                  </a:cubicBezTo>
                  <a:cubicBezTo>
                    <a:pt x="21" y="444"/>
                    <a:pt x="10" y="419"/>
                    <a:pt x="3" y="371"/>
                  </a:cubicBezTo>
                  <a:cubicBezTo>
                    <a:pt x="0" y="336"/>
                    <a:pt x="0" y="334"/>
                    <a:pt x="1" y="311"/>
                  </a:cubicBezTo>
                  <a:cubicBezTo>
                    <a:pt x="4" y="280"/>
                    <a:pt x="5" y="273"/>
                    <a:pt x="12" y="241"/>
                  </a:cubicBezTo>
                  <a:cubicBezTo>
                    <a:pt x="24" y="206"/>
                    <a:pt x="28" y="193"/>
                    <a:pt x="49" y="156"/>
                  </a:cubicBezTo>
                  <a:cubicBezTo>
                    <a:pt x="60" y="141"/>
                    <a:pt x="73" y="121"/>
                    <a:pt x="92" y="101"/>
                  </a:cubicBezTo>
                  <a:cubicBezTo>
                    <a:pt x="111" y="83"/>
                    <a:pt x="113" y="80"/>
                    <a:pt x="131" y="67"/>
                  </a:cubicBezTo>
                  <a:cubicBezTo>
                    <a:pt x="150" y="53"/>
                    <a:pt x="151" y="52"/>
                    <a:pt x="164" y="44"/>
                  </a:cubicBezTo>
                  <a:cubicBezTo>
                    <a:pt x="183" y="34"/>
                    <a:pt x="183" y="34"/>
                    <a:pt x="193" y="29"/>
                  </a:cubicBezTo>
                  <a:cubicBezTo>
                    <a:pt x="210" y="22"/>
                    <a:pt x="210" y="22"/>
                    <a:pt x="220" y="19"/>
                  </a:cubicBezTo>
                  <a:cubicBezTo>
                    <a:pt x="235" y="14"/>
                    <a:pt x="235" y="14"/>
                    <a:pt x="244" y="11"/>
                  </a:cubicBezTo>
                  <a:cubicBezTo>
                    <a:pt x="259" y="8"/>
                    <a:pt x="259" y="8"/>
                    <a:pt x="267" y="6"/>
                  </a:cubicBezTo>
                  <a:cubicBezTo>
                    <a:pt x="282" y="3"/>
                    <a:pt x="282" y="3"/>
                    <a:pt x="290" y="3"/>
                  </a:cubicBezTo>
                  <a:cubicBezTo>
                    <a:pt x="305" y="1"/>
                    <a:pt x="305" y="1"/>
                    <a:pt x="314" y="1"/>
                  </a:cubicBezTo>
                  <a:cubicBezTo>
                    <a:pt x="320" y="0"/>
                    <a:pt x="329" y="0"/>
                    <a:pt x="335" y="0"/>
                  </a:cubicBezTo>
                  <a:cubicBezTo>
                    <a:pt x="353" y="1"/>
                    <a:pt x="353" y="1"/>
                    <a:pt x="362" y="2"/>
                  </a:cubicBezTo>
                  <a:cubicBezTo>
                    <a:pt x="380" y="4"/>
                    <a:pt x="381" y="4"/>
                    <a:pt x="391" y="6"/>
                  </a:cubicBezTo>
                  <a:cubicBezTo>
                    <a:pt x="411" y="10"/>
                    <a:pt x="413" y="11"/>
                    <a:pt x="425" y="14"/>
                  </a:cubicBezTo>
                  <a:cubicBezTo>
                    <a:pt x="446" y="22"/>
                    <a:pt x="449" y="23"/>
                    <a:pt x="464" y="29"/>
                  </a:cubicBezTo>
                  <a:cubicBezTo>
                    <a:pt x="487" y="40"/>
                    <a:pt x="491" y="43"/>
                    <a:pt x="512" y="56"/>
                  </a:cubicBezTo>
                  <a:cubicBezTo>
                    <a:pt x="529" y="68"/>
                    <a:pt x="546" y="80"/>
                    <a:pt x="566" y="102"/>
                  </a:cubicBezTo>
                  <a:cubicBezTo>
                    <a:pt x="593" y="132"/>
                    <a:pt x="601" y="142"/>
                    <a:pt x="621" y="178"/>
                  </a:cubicBezTo>
                  <a:cubicBezTo>
                    <a:pt x="637" y="213"/>
                    <a:pt x="647" y="238"/>
                    <a:pt x="654" y="286"/>
                  </a:cubicBezTo>
                  <a:cubicBezTo>
                    <a:pt x="657" y="318"/>
                    <a:pt x="658" y="325"/>
                    <a:pt x="656" y="358"/>
                  </a:cubicBezTo>
                  <a:cubicBezTo>
                    <a:pt x="651" y="391"/>
                    <a:pt x="651" y="394"/>
                    <a:pt x="645" y="416"/>
                  </a:cubicBezTo>
                  <a:cubicBezTo>
                    <a:pt x="654" y="384"/>
                    <a:pt x="657" y="349"/>
                    <a:pt x="652" y="313"/>
                  </a:cubicBezTo>
                  <a:cubicBezTo>
                    <a:pt x="631" y="152"/>
                    <a:pt x="469" y="28"/>
                    <a:pt x="291" y="38"/>
                  </a:cubicBezTo>
                  <a:cubicBezTo>
                    <a:pt x="469" y="28"/>
                    <a:pt x="631" y="152"/>
                    <a:pt x="652" y="313"/>
                  </a:cubicBezTo>
                  <a:close/>
                  <a:moveTo>
                    <a:pt x="652" y="313"/>
                  </a:moveTo>
                  <a:cubicBezTo>
                    <a:pt x="631" y="152"/>
                    <a:pt x="469" y="28"/>
                    <a:pt x="291" y="38"/>
                  </a:cubicBezTo>
                  <a:cubicBezTo>
                    <a:pt x="469" y="28"/>
                    <a:pt x="631" y="152"/>
                    <a:pt x="652" y="313"/>
                  </a:cubicBezTo>
                  <a:cubicBezTo>
                    <a:pt x="657" y="349"/>
                    <a:pt x="654" y="384"/>
                    <a:pt x="645" y="416"/>
                  </a:cubicBezTo>
                  <a:cubicBezTo>
                    <a:pt x="653" y="384"/>
                    <a:pt x="653" y="381"/>
                    <a:pt x="656" y="358"/>
                  </a:cubicBezTo>
                  <a:cubicBezTo>
                    <a:pt x="657" y="327"/>
                    <a:pt x="658" y="319"/>
                    <a:pt x="654" y="286"/>
                  </a:cubicBezTo>
                  <a:cubicBezTo>
                    <a:pt x="648" y="247"/>
                    <a:pt x="642" y="221"/>
                    <a:pt x="621" y="178"/>
                  </a:cubicBezTo>
                  <a:cubicBezTo>
                    <a:pt x="602" y="145"/>
                    <a:pt x="595" y="134"/>
                    <a:pt x="566" y="102"/>
                  </a:cubicBezTo>
                  <a:cubicBezTo>
                    <a:pt x="552" y="88"/>
                    <a:pt x="536" y="72"/>
                    <a:pt x="512" y="56"/>
                  </a:cubicBezTo>
                  <a:cubicBezTo>
                    <a:pt x="489" y="42"/>
                    <a:pt x="486" y="40"/>
                    <a:pt x="464" y="29"/>
                  </a:cubicBezTo>
                  <a:cubicBezTo>
                    <a:pt x="442" y="20"/>
                    <a:pt x="441" y="19"/>
                    <a:pt x="425" y="14"/>
                  </a:cubicBezTo>
                  <a:cubicBezTo>
                    <a:pt x="404" y="9"/>
                    <a:pt x="404" y="9"/>
                    <a:pt x="391" y="6"/>
                  </a:cubicBezTo>
                  <a:cubicBezTo>
                    <a:pt x="373" y="3"/>
                    <a:pt x="372" y="3"/>
                    <a:pt x="362" y="2"/>
                  </a:cubicBezTo>
                  <a:cubicBezTo>
                    <a:pt x="344" y="0"/>
                    <a:pt x="344" y="0"/>
                    <a:pt x="335" y="0"/>
                  </a:cubicBezTo>
                  <a:cubicBezTo>
                    <a:pt x="329" y="0"/>
                    <a:pt x="320" y="0"/>
                    <a:pt x="314" y="1"/>
                  </a:cubicBezTo>
                  <a:cubicBezTo>
                    <a:pt x="298" y="2"/>
                    <a:pt x="298" y="2"/>
                    <a:pt x="290" y="3"/>
                  </a:cubicBezTo>
                  <a:cubicBezTo>
                    <a:pt x="275" y="5"/>
                    <a:pt x="275" y="5"/>
                    <a:pt x="267" y="6"/>
                  </a:cubicBezTo>
                  <a:cubicBezTo>
                    <a:pt x="251" y="9"/>
                    <a:pt x="251" y="9"/>
                    <a:pt x="244" y="11"/>
                  </a:cubicBezTo>
                  <a:cubicBezTo>
                    <a:pt x="228" y="16"/>
                    <a:pt x="228" y="16"/>
                    <a:pt x="220" y="19"/>
                  </a:cubicBezTo>
                  <a:cubicBezTo>
                    <a:pt x="203" y="25"/>
                    <a:pt x="202" y="25"/>
                    <a:pt x="193" y="29"/>
                  </a:cubicBezTo>
                  <a:cubicBezTo>
                    <a:pt x="176" y="38"/>
                    <a:pt x="175" y="38"/>
                    <a:pt x="164" y="44"/>
                  </a:cubicBezTo>
                  <a:cubicBezTo>
                    <a:pt x="145" y="56"/>
                    <a:pt x="143" y="57"/>
                    <a:pt x="131" y="67"/>
                  </a:cubicBezTo>
                  <a:cubicBezTo>
                    <a:pt x="112" y="82"/>
                    <a:pt x="108" y="85"/>
                    <a:pt x="92" y="101"/>
                  </a:cubicBezTo>
                  <a:cubicBezTo>
                    <a:pt x="80" y="115"/>
                    <a:pt x="64" y="132"/>
                    <a:pt x="49" y="156"/>
                  </a:cubicBezTo>
                  <a:cubicBezTo>
                    <a:pt x="30" y="190"/>
                    <a:pt x="24" y="202"/>
                    <a:pt x="12" y="241"/>
                  </a:cubicBezTo>
                  <a:cubicBezTo>
                    <a:pt x="5" y="271"/>
                    <a:pt x="4" y="278"/>
                    <a:pt x="1" y="311"/>
                  </a:cubicBezTo>
                  <a:cubicBezTo>
                    <a:pt x="1" y="345"/>
                    <a:pt x="1" y="348"/>
                    <a:pt x="3" y="371"/>
                  </a:cubicBezTo>
                  <a:cubicBezTo>
                    <a:pt x="10" y="409"/>
                    <a:pt x="15" y="435"/>
                    <a:pt x="37" y="479"/>
                  </a:cubicBezTo>
                  <a:cubicBezTo>
                    <a:pt x="56" y="512"/>
                    <a:pt x="62" y="523"/>
                    <a:pt x="91" y="555"/>
                  </a:cubicBezTo>
                  <a:cubicBezTo>
                    <a:pt x="106" y="569"/>
                    <a:pt x="122" y="585"/>
                    <a:pt x="146" y="602"/>
                  </a:cubicBezTo>
                  <a:cubicBezTo>
                    <a:pt x="169" y="616"/>
                    <a:pt x="172" y="618"/>
                    <a:pt x="194" y="628"/>
                  </a:cubicBezTo>
                  <a:cubicBezTo>
                    <a:pt x="216" y="637"/>
                    <a:pt x="218" y="638"/>
                    <a:pt x="234" y="643"/>
                  </a:cubicBezTo>
                  <a:cubicBezTo>
                    <a:pt x="254" y="649"/>
                    <a:pt x="255" y="649"/>
                    <a:pt x="267" y="651"/>
                  </a:cubicBezTo>
                  <a:cubicBezTo>
                    <a:pt x="286" y="655"/>
                    <a:pt x="286" y="655"/>
                    <a:pt x="296" y="656"/>
                  </a:cubicBezTo>
                  <a:cubicBezTo>
                    <a:pt x="314" y="657"/>
                    <a:pt x="314" y="657"/>
                    <a:pt x="323" y="657"/>
                  </a:cubicBezTo>
                  <a:cubicBezTo>
                    <a:pt x="329" y="657"/>
                    <a:pt x="338" y="657"/>
                    <a:pt x="344" y="657"/>
                  </a:cubicBezTo>
                  <a:cubicBezTo>
                    <a:pt x="360" y="656"/>
                    <a:pt x="360" y="656"/>
                    <a:pt x="368" y="655"/>
                  </a:cubicBezTo>
                  <a:cubicBezTo>
                    <a:pt x="382" y="653"/>
                    <a:pt x="382" y="653"/>
                    <a:pt x="391" y="651"/>
                  </a:cubicBezTo>
                  <a:cubicBezTo>
                    <a:pt x="406" y="648"/>
                    <a:pt x="406" y="648"/>
                    <a:pt x="414" y="646"/>
                  </a:cubicBezTo>
                  <a:cubicBezTo>
                    <a:pt x="429" y="642"/>
                    <a:pt x="430" y="642"/>
                    <a:pt x="438" y="639"/>
                  </a:cubicBezTo>
                  <a:cubicBezTo>
                    <a:pt x="454" y="633"/>
                    <a:pt x="455" y="632"/>
                    <a:pt x="464" y="628"/>
                  </a:cubicBezTo>
                  <a:cubicBezTo>
                    <a:pt x="481" y="620"/>
                    <a:pt x="482" y="619"/>
                    <a:pt x="493" y="613"/>
                  </a:cubicBezTo>
                  <a:cubicBezTo>
                    <a:pt x="512" y="602"/>
                    <a:pt x="514" y="600"/>
                    <a:pt x="526" y="591"/>
                  </a:cubicBezTo>
                  <a:cubicBezTo>
                    <a:pt x="545" y="576"/>
                    <a:pt x="549" y="573"/>
                    <a:pt x="565" y="556"/>
                  </a:cubicBezTo>
                  <a:cubicBezTo>
                    <a:pt x="578" y="543"/>
                    <a:pt x="593" y="525"/>
                    <a:pt x="608" y="501"/>
                  </a:cubicBezTo>
                  <a:cubicBezTo>
                    <a:pt x="628" y="466"/>
                    <a:pt x="633" y="455"/>
                    <a:pt x="645" y="416"/>
                  </a:cubicBezTo>
                  <a:cubicBezTo>
                    <a:pt x="654" y="384"/>
                    <a:pt x="657" y="349"/>
                    <a:pt x="652" y="313"/>
                  </a:cubicBezTo>
                  <a:close/>
                </a:path>
              </a:pathLst>
            </a:custGeom>
            <a:solidFill>
              <a:srgbClr val="F5EE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41" name="Freeform 65">
              <a:extLst>
                <a:ext uri="{FF2B5EF4-FFF2-40B4-BE49-F238E27FC236}">
                  <a16:creationId xmlns:a16="http://schemas.microsoft.com/office/drawing/2014/main" id="{217E3B47-4F09-47D1-9D32-1E2758998B4A}"/>
                </a:ext>
              </a:extLst>
            </p:cNvPr>
            <p:cNvSpPr>
              <a:spLocks noEditPoints="1"/>
            </p:cNvSpPr>
            <p:nvPr/>
          </p:nvSpPr>
          <p:spPr bwMode="auto">
            <a:xfrm>
              <a:off x="5363504" y="4085223"/>
              <a:ext cx="281634" cy="41002"/>
            </a:xfrm>
            <a:custGeom>
              <a:avLst/>
              <a:gdLst>
                <a:gd name="T0" fmla="*/ 21074 w 157"/>
                <a:gd name="T1" fmla="*/ 8682 h 23"/>
                <a:gd name="T2" fmla="*/ 21074 w 157"/>
                <a:gd name="T3" fmla="*/ 8682 h 23"/>
                <a:gd name="T4" fmla="*/ 20544 w 157"/>
                <a:gd name="T5" fmla="*/ 8682 h 23"/>
                <a:gd name="T6" fmla="*/ 0 w 157"/>
                <a:gd name="T7" fmla="*/ 7844 h 23"/>
                <a:gd name="T8" fmla="*/ 1557 w 157"/>
                <a:gd name="T9" fmla="*/ 8208 h 23"/>
                <a:gd name="T10" fmla="*/ 21074 w 157"/>
                <a:gd name="T11" fmla="*/ 8682 h 23"/>
                <a:gd name="T12" fmla="*/ 21074 w 157"/>
                <a:gd name="T13" fmla="*/ 8682 h 23"/>
                <a:gd name="T14" fmla="*/ 47358 w 157"/>
                <a:gd name="T15" fmla="*/ 5186 h 23"/>
                <a:gd name="T16" fmla="*/ 47677 w 157"/>
                <a:gd name="T17" fmla="*/ 5186 h 23"/>
                <a:gd name="T18" fmla="*/ 21454 w 157"/>
                <a:gd name="T19" fmla="*/ 8682 h 23"/>
                <a:gd name="T20" fmla="*/ 21454 w 157"/>
                <a:gd name="T21" fmla="*/ 8682 h 23"/>
                <a:gd name="T22" fmla="*/ 47358 w 157"/>
                <a:gd name="T23" fmla="*/ 5186 h 23"/>
                <a:gd name="T24" fmla="*/ 63363 w 157"/>
                <a:gd name="T25" fmla="*/ 364 h 23"/>
                <a:gd name="T26" fmla="*/ 64608 w 157"/>
                <a:gd name="T27" fmla="*/ 0 h 23"/>
                <a:gd name="T28" fmla="*/ 47677 w 157"/>
                <a:gd name="T29" fmla="*/ 4712 h 23"/>
                <a:gd name="T30" fmla="*/ 47677 w 157"/>
                <a:gd name="T31" fmla="*/ 5186 h 23"/>
                <a:gd name="T32" fmla="*/ 63363 w 157"/>
                <a:gd name="T33" fmla="*/ 364 h 23"/>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157" h="23">
                  <a:moveTo>
                    <a:pt x="51" y="22"/>
                  </a:moveTo>
                  <a:cubicBezTo>
                    <a:pt x="51" y="22"/>
                    <a:pt x="51" y="22"/>
                    <a:pt x="51" y="22"/>
                  </a:cubicBezTo>
                  <a:cubicBezTo>
                    <a:pt x="51" y="22"/>
                    <a:pt x="51" y="22"/>
                    <a:pt x="50" y="22"/>
                  </a:cubicBezTo>
                  <a:cubicBezTo>
                    <a:pt x="32" y="23"/>
                    <a:pt x="16" y="22"/>
                    <a:pt x="0" y="20"/>
                  </a:cubicBezTo>
                  <a:cubicBezTo>
                    <a:pt x="4" y="21"/>
                    <a:pt x="4" y="21"/>
                    <a:pt x="4" y="21"/>
                  </a:cubicBezTo>
                  <a:cubicBezTo>
                    <a:pt x="18" y="22"/>
                    <a:pt x="34" y="22"/>
                    <a:pt x="51" y="22"/>
                  </a:cubicBezTo>
                  <a:cubicBezTo>
                    <a:pt x="51" y="22"/>
                    <a:pt x="51" y="22"/>
                    <a:pt x="51" y="22"/>
                  </a:cubicBezTo>
                  <a:close/>
                  <a:moveTo>
                    <a:pt x="115" y="13"/>
                  </a:moveTo>
                  <a:cubicBezTo>
                    <a:pt x="115" y="13"/>
                    <a:pt x="115" y="13"/>
                    <a:pt x="116" y="13"/>
                  </a:cubicBezTo>
                  <a:cubicBezTo>
                    <a:pt x="96" y="17"/>
                    <a:pt x="74" y="20"/>
                    <a:pt x="52" y="22"/>
                  </a:cubicBezTo>
                  <a:cubicBezTo>
                    <a:pt x="52" y="22"/>
                    <a:pt x="52" y="22"/>
                    <a:pt x="52" y="22"/>
                  </a:cubicBezTo>
                  <a:cubicBezTo>
                    <a:pt x="74" y="21"/>
                    <a:pt x="95" y="17"/>
                    <a:pt x="115" y="13"/>
                  </a:cubicBezTo>
                  <a:close/>
                  <a:moveTo>
                    <a:pt x="154" y="1"/>
                  </a:moveTo>
                  <a:cubicBezTo>
                    <a:pt x="157" y="0"/>
                    <a:pt x="157" y="0"/>
                    <a:pt x="157" y="0"/>
                  </a:cubicBezTo>
                  <a:cubicBezTo>
                    <a:pt x="145" y="5"/>
                    <a:pt x="131" y="9"/>
                    <a:pt x="116" y="12"/>
                  </a:cubicBezTo>
                  <a:cubicBezTo>
                    <a:pt x="116" y="12"/>
                    <a:pt x="116" y="13"/>
                    <a:pt x="116" y="13"/>
                  </a:cubicBezTo>
                  <a:cubicBezTo>
                    <a:pt x="129" y="9"/>
                    <a:pt x="142" y="6"/>
                    <a:pt x="154" y="1"/>
                  </a:cubicBezTo>
                  <a:close/>
                </a:path>
              </a:pathLst>
            </a:custGeom>
            <a:solidFill>
              <a:srgbClr val="F5EE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42" name="Freeform 66">
              <a:extLst>
                <a:ext uri="{FF2B5EF4-FFF2-40B4-BE49-F238E27FC236}">
                  <a16:creationId xmlns:a16="http://schemas.microsoft.com/office/drawing/2014/main" id="{BDD7DB26-C37B-4272-B3EC-6309959D3C5D}"/>
                </a:ext>
              </a:extLst>
            </p:cNvPr>
            <p:cNvSpPr>
              <a:spLocks noEditPoints="1"/>
            </p:cNvSpPr>
            <p:nvPr/>
          </p:nvSpPr>
          <p:spPr bwMode="auto">
            <a:xfrm>
              <a:off x="5085665" y="3909066"/>
              <a:ext cx="801632" cy="176158"/>
            </a:xfrm>
            <a:custGeom>
              <a:avLst/>
              <a:gdLst>
                <a:gd name="T0" fmla="*/ 9058 w 447"/>
                <a:gd name="T1" fmla="*/ 29215 h 98"/>
                <a:gd name="T2" fmla="*/ 8689 w 447"/>
                <a:gd name="T3" fmla="*/ 29215 h 98"/>
                <a:gd name="T4" fmla="*/ 0 w 447"/>
                <a:gd name="T5" fmla="*/ 23801 h 98"/>
                <a:gd name="T6" fmla="*/ 872 w 447"/>
                <a:gd name="T7" fmla="*/ 24625 h 98"/>
                <a:gd name="T8" fmla="*/ 9058 w 447"/>
                <a:gd name="T9" fmla="*/ 29215 h 98"/>
                <a:gd name="T10" fmla="*/ 38248 w 447"/>
                <a:gd name="T11" fmla="*/ 37852 h 98"/>
                <a:gd name="T12" fmla="*/ 38248 w 447"/>
                <a:gd name="T13" fmla="*/ 37852 h 98"/>
                <a:gd name="T14" fmla="*/ 8689 w 447"/>
                <a:gd name="T15" fmla="*/ 29215 h 98"/>
                <a:gd name="T16" fmla="*/ 9058 w 447"/>
                <a:gd name="T17" fmla="*/ 29585 h 98"/>
                <a:gd name="T18" fmla="*/ 38248 w 447"/>
                <a:gd name="T19" fmla="*/ 37852 h 98"/>
                <a:gd name="T20" fmla="*/ 76812 w 447"/>
                <a:gd name="T21" fmla="*/ 39921 h 98"/>
                <a:gd name="T22" fmla="*/ 76812 w 447"/>
                <a:gd name="T23" fmla="*/ 39646 h 98"/>
                <a:gd name="T24" fmla="*/ 76315 w 447"/>
                <a:gd name="T25" fmla="*/ 39646 h 98"/>
                <a:gd name="T26" fmla="*/ 38564 w 447"/>
                <a:gd name="T27" fmla="*/ 37852 h 98"/>
                <a:gd name="T28" fmla="*/ 38933 w 447"/>
                <a:gd name="T29" fmla="*/ 38384 h 98"/>
                <a:gd name="T30" fmla="*/ 76315 w 447"/>
                <a:gd name="T31" fmla="*/ 39921 h 98"/>
                <a:gd name="T32" fmla="*/ 76812 w 447"/>
                <a:gd name="T33" fmla="*/ 39921 h 98"/>
                <a:gd name="T34" fmla="*/ 117514 w 447"/>
                <a:gd name="T35" fmla="*/ 34137 h 98"/>
                <a:gd name="T36" fmla="*/ 117514 w 447"/>
                <a:gd name="T37" fmla="*/ 33834 h 98"/>
                <a:gd name="T38" fmla="*/ 77553 w 447"/>
                <a:gd name="T39" fmla="*/ 39646 h 98"/>
                <a:gd name="T40" fmla="*/ 77553 w 447"/>
                <a:gd name="T41" fmla="*/ 39921 h 98"/>
                <a:gd name="T42" fmla="*/ 117514 w 447"/>
                <a:gd name="T43" fmla="*/ 34137 h 98"/>
                <a:gd name="T44" fmla="*/ 152244 w 447"/>
                <a:gd name="T45" fmla="*/ 22026 h 98"/>
                <a:gd name="T46" fmla="*/ 152837 w 447"/>
                <a:gd name="T47" fmla="*/ 22026 h 98"/>
                <a:gd name="T48" fmla="*/ 118173 w 447"/>
                <a:gd name="T49" fmla="*/ 33834 h 98"/>
                <a:gd name="T50" fmla="*/ 117899 w 447"/>
                <a:gd name="T51" fmla="*/ 34137 h 98"/>
                <a:gd name="T52" fmla="*/ 152244 w 447"/>
                <a:gd name="T53" fmla="*/ 22026 h 98"/>
                <a:gd name="T54" fmla="*/ 177850 w 447"/>
                <a:gd name="T55" fmla="*/ 5812 h 98"/>
                <a:gd name="T56" fmla="*/ 178140 w 447"/>
                <a:gd name="T57" fmla="*/ 5443 h 98"/>
                <a:gd name="T58" fmla="*/ 153127 w 447"/>
                <a:gd name="T59" fmla="*/ 21638 h 98"/>
                <a:gd name="T60" fmla="*/ 152837 w 447"/>
                <a:gd name="T61" fmla="*/ 22026 h 98"/>
                <a:gd name="T62" fmla="*/ 177850 w 447"/>
                <a:gd name="T63" fmla="*/ 5812 h 98"/>
                <a:gd name="T64" fmla="*/ 182712 w 447"/>
                <a:gd name="T65" fmla="*/ 369 h 98"/>
                <a:gd name="T66" fmla="*/ 183581 w 447"/>
                <a:gd name="T67" fmla="*/ 0 h 98"/>
                <a:gd name="T68" fmla="*/ 178731 w 447"/>
                <a:gd name="T69" fmla="*/ 4898 h 98"/>
                <a:gd name="T70" fmla="*/ 178140 w 447"/>
                <a:gd name="T71" fmla="*/ 5812 h 98"/>
                <a:gd name="T72" fmla="*/ 182712 w 447"/>
                <a:gd name="T73" fmla="*/ 369 h 98"/>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447" h="98">
                  <a:moveTo>
                    <a:pt x="22" y="70"/>
                  </a:moveTo>
                  <a:cubicBezTo>
                    <a:pt x="21" y="70"/>
                    <a:pt x="21" y="70"/>
                    <a:pt x="21" y="70"/>
                  </a:cubicBezTo>
                  <a:cubicBezTo>
                    <a:pt x="13" y="66"/>
                    <a:pt x="6" y="62"/>
                    <a:pt x="0" y="57"/>
                  </a:cubicBezTo>
                  <a:cubicBezTo>
                    <a:pt x="2" y="59"/>
                    <a:pt x="2" y="59"/>
                    <a:pt x="2" y="59"/>
                  </a:cubicBezTo>
                  <a:cubicBezTo>
                    <a:pt x="8" y="63"/>
                    <a:pt x="14" y="67"/>
                    <a:pt x="22" y="70"/>
                  </a:cubicBezTo>
                  <a:close/>
                  <a:moveTo>
                    <a:pt x="93" y="91"/>
                  </a:moveTo>
                  <a:cubicBezTo>
                    <a:pt x="93" y="91"/>
                    <a:pt x="93" y="91"/>
                    <a:pt x="93" y="91"/>
                  </a:cubicBezTo>
                  <a:cubicBezTo>
                    <a:pt x="65" y="86"/>
                    <a:pt x="41" y="79"/>
                    <a:pt x="21" y="70"/>
                  </a:cubicBezTo>
                  <a:cubicBezTo>
                    <a:pt x="22" y="70"/>
                    <a:pt x="22" y="70"/>
                    <a:pt x="22" y="71"/>
                  </a:cubicBezTo>
                  <a:cubicBezTo>
                    <a:pt x="42" y="80"/>
                    <a:pt x="66" y="87"/>
                    <a:pt x="93" y="91"/>
                  </a:cubicBezTo>
                  <a:close/>
                  <a:moveTo>
                    <a:pt x="187" y="96"/>
                  </a:moveTo>
                  <a:cubicBezTo>
                    <a:pt x="187" y="96"/>
                    <a:pt x="187" y="96"/>
                    <a:pt x="187" y="95"/>
                  </a:cubicBezTo>
                  <a:cubicBezTo>
                    <a:pt x="187" y="95"/>
                    <a:pt x="186" y="95"/>
                    <a:pt x="186" y="95"/>
                  </a:cubicBezTo>
                  <a:cubicBezTo>
                    <a:pt x="153" y="97"/>
                    <a:pt x="121" y="95"/>
                    <a:pt x="94" y="91"/>
                  </a:cubicBezTo>
                  <a:cubicBezTo>
                    <a:pt x="94" y="91"/>
                    <a:pt x="94" y="91"/>
                    <a:pt x="95" y="92"/>
                  </a:cubicBezTo>
                  <a:cubicBezTo>
                    <a:pt x="122" y="96"/>
                    <a:pt x="153" y="98"/>
                    <a:pt x="186" y="96"/>
                  </a:cubicBezTo>
                  <a:cubicBezTo>
                    <a:pt x="187" y="96"/>
                    <a:pt x="187" y="96"/>
                    <a:pt x="187" y="96"/>
                  </a:cubicBezTo>
                  <a:close/>
                  <a:moveTo>
                    <a:pt x="286" y="82"/>
                  </a:moveTo>
                  <a:cubicBezTo>
                    <a:pt x="286" y="82"/>
                    <a:pt x="286" y="82"/>
                    <a:pt x="286" y="81"/>
                  </a:cubicBezTo>
                  <a:cubicBezTo>
                    <a:pt x="255" y="89"/>
                    <a:pt x="222" y="94"/>
                    <a:pt x="189" y="95"/>
                  </a:cubicBezTo>
                  <a:cubicBezTo>
                    <a:pt x="189" y="95"/>
                    <a:pt x="189" y="96"/>
                    <a:pt x="189" y="96"/>
                  </a:cubicBezTo>
                  <a:cubicBezTo>
                    <a:pt x="223" y="94"/>
                    <a:pt x="255" y="89"/>
                    <a:pt x="286" y="82"/>
                  </a:cubicBezTo>
                  <a:close/>
                  <a:moveTo>
                    <a:pt x="371" y="53"/>
                  </a:moveTo>
                  <a:cubicBezTo>
                    <a:pt x="371" y="53"/>
                    <a:pt x="372" y="53"/>
                    <a:pt x="372" y="53"/>
                  </a:cubicBezTo>
                  <a:cubicBezTo>
                    <a:pt x="347" y="64"/>
                    <a:pt x="318" y="74"/>
                    <a:pt x="288" y="81"/>
                  </a:cubicBezTo>
                  <a:cubicBezTo>
                    <a:pt x="288" y="81"/>
                    <a:pt x="287" y="82"/>
                    <a:pt x="287" y="82"/>
                  </a:cubicBezTo>
                  <a:cubicBezTo>
                    <a:pt x="318" y="75"/>
                    <a:pt x="347" y="65"/>
                    <a:pt x="371" y="53"/>
                  </a:cubicBezTo>
                  <a:close/>
                  <a:moveTo>
                    <a:pt x="433" y="14"/>
                  </a:moveTo>
                  <a:cubicBezTo>
                    <a:pt x="433" y="14"/>
                    <a:pt x="434" y="13"/>
                    <a:pt x="434" y="13"/>
                  </a:cubicBezTo>
                  <a:cubicBezTo>
                    <a:pt x="418" y="27"/>
                    <a:pt x="397" y="41"/>
                    <a:pt x="373" y="52"/>
                  </a:cubicBezTo>
                  <a:cubicBezTo>
                    <a:pt x="373" y="52"/>
                    <a:pt x="372" y="53"/>
                    <a:pt x="372" y="53"/>
                  </a:cubicBezTo>
                  <a:cubicBezTo>
                    <a:pt x="397" y="42"/>
                    <a:pt x="418" y="28"/>
                    <a:pt x="433" y="14"/>
                  </a:cubicBezTo>
                  <a:close/>
                  <a:moveTo>
                    <a:pt x="445" y="1"/>
                  </a:moveTo>
                  <a:cubicBezTo>
                    <a:pt x="447" y="0"/>
                    <a:pt x="447" y="0"/>
                    <a:pt x="447" y="0"/>
                  </a:cubicBezTo>
                  <a:cubicBezTo>
                    <a:pt x="443" y="4"/>
                    <a:pt x="439" y="8"/>
                    <a:pt x="435" y="12"/>
                  </a:cubicBezTo>
                  <a:cubicBezTo>
                    <a:pt x="434" y="13"/>
                    <a:pt x="434" y="13"/>
                    <a:pt x="434" y="14"/>
                  </a:cubicBezTo>
                  <a:cubicBezTo>
                    <a:pt x="438" y="10"/>
                    <a:pt x="442" y="6"/>
                    <a:pt x="445" y="1"/>
                  </a:cubicBezTo>
                  <a:close/>
                </a:path>
              </a:pathLst>
            </a:custGeom>
            <a:solidFill>
              <a:srgbClr val="F5EE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43" name="Freeform 67">
              <a:extLst>
                <a:ext uri="{FF2B5EF4-FFF2-40B4-BE49-F238E27FC236}">
                  <a16:creationId xmlns:a16="http://schemas.microsoft.com/office/drawing/2014/main" id="{03FFF482-8D44-41FD-AE36-B29B50E49CFE}"/>
                </a:ext>
              </a:extLst>
            </p:cNvPr>
            <p:cNvSpPr>
              <a:spLocks noEditPoints="1"/>
            </p:cNvSpPr>
            <p:nvPr/>
          </p:nvSpPr>
          <p:spPr bwMode="auto">
            <a:xfrm>
              <a:off x="4923972" y="3695702"/>
              <a:ext cx="1074916" cy="281701"/>
            </a:xfrm>
            <a:custGeom>
              <a:avLst/>
              <a:gdLst>
                <a:gd name="T0" fmla="*/ 872 w 599"/>
                <a:gd name="T1" fmla="*/ 33241 h 157"/>
                <a:gd name="T2" fmla="*/ 369 w 599"/>
                <a:gd name="T3" fmla="*/ 32556 h 157"/>
                <a:gd name="T4" fmla="*/ 0 w 599"/>
                <a:gd name="T5" fmla="*/ 32053 h 157"/>
                <a:gd name="T6" fmla="*/ 369 w 599"/>
                <a:gd name="T7" fmla="*/ 32556 h 157"/>
                <a:gd name="T8" fmla="*/ 872 w 599"/>
                <a:gd name="T9" fmla="*/ 33241 h 157"/>
                <a:gd name="T10" fmla="*/ 22363 w 599"/>
                <a:gd name="T11" fmla="*/ 50697 h 157"/>
                <a:gd name="T12" fmla="*/ 22363 w 599"/>
                <a:gd name="T13" fmla="*/ 50168 h 157"/>
                <a:gd name="T14" fmla="*/ 872 w 599"/>
                <a:gd name="T15" fmla="*/ 32924 h 157"/>
                <a:gd name="T16" fmla="*/ 872 w 599"/>
                <a:gd name="T17" fmla="*/ 33241 h 157"/>
                <a:gd name="T18" fmla="*/ 22363 w 599"/>
                <a:gd name="T19" fmla="*/ 50697 h 157"/>
                <a:gd name="T20" fmla="*/ 58983 w 599"/>
                <a:gd name="T21" fmla="*/ 61307 h 157"/>
                <a:gd name="T22" fmla="*/ 58614 w 599"/>
                <a:gd name="T23" fmla="*/ 60922 h 157"/>
                <a:gd name="T24" fmla="*/ 22673 w 599"/>
                <a:gd name="T25" fmla="*/ 50168 h 157"/>
                <a:gd name="T26" fmla="*/ 22673 w 599"/>
                <a:gd name="T27" fmla="*/ 50988 h 157"/>
                <a:gd name="T28" fmla="*/ 58983 w 599"/>
                <a:gd name="T29" fmla="*/ 61307 h 157"/>
                <a:gd name="T30" fmla="*/ 106829 w 599"/>
                <a:gd name="T31" fmla="*/ 63736 h 157"/>
                <a:gd name="T32" fmla="*/ 106829 w 599"/>
                <a:gd name="T33" fmla="*/ 63363 h 157"/>
                <a:gd name="T34" fmla="*/ 106075 w 599"/>
                <a:gd name="T35" fmla="*/ 63363 h 157"/>
                <a:gd name="T36" fmla="*/ 59368 w 599"/>
                <a:gd name="T37" fmla="*/ 60922 h 157"/>
                <a:gd name="T38" fmla="*/ 59368 w 599"/>
                <a:gd name="T39" fmla="*/ 61307 h 157"/>
                <a:gd name="T40" fmla="*/ 106460 w 599"/>
                <a:gd name="T41" fmla="*/ 63736 h 157"/>
                <a:gd name="T42" fmla="*/ 106829 w 599"/>
                <a:gd name="T43" fmla="*/ 63736 h 157"/>
                <a:gd name="T44" fmla="*/ 157230 w 599"/>
                <a:gd name="T45" fmla="*/ 56756 h 157"/>
                <a:gd name="T46" fmla="*/ 157230 w 599"/>
                <a:gd name="T47" fmla="*/ 56437 h 157"/>
                <a:gd name="T48" fmla="*/ 107332 w 599"/>
                <a:gd name="T49" fmla="*/ 63363 h 157"/>
                <a:gd name="T50" fmla="*/ 107701 w 599"/>
                <a:gd name="T51" fmla="*/ 63736 h 157"/>
                <a:gd name="T52" fmla="*/ 157230 w 599"/>
                <a:gd name="T53" fmla="*/ 56756 h 157"/>
                <a:gd name="T54" fmla="*/ 200476 w 599"/>
                <a:gd name="T55" fmla="*/ 41937 h 157"/>
                <a:gd name="T56" fmla="*/ 200476 w 599"/>
                <a:gd name="T57" fmla="*/ 41630 h 157"/>
                <a:gd name="T58" fmla="*/ 157890 w 599"/>
                <a:gd name="T59" fmla="*/ 55936 h 157"/>
                <a:gd name="T60" fmla="*/ 157890 w 599"/>
                <a:gd name="T61" fmla="*/ 56437 h 157"/>
                <a:gd name="T62" fmla="*/ 200476 w 599"/>
                <a:gd name="T63" fmla="*/ 41937 h 157"/>
                <a:gd name="T64" fmla="*/ 232245 w 599"/>
                <a:gd name="T65" fmla="*/ 22258 h 157"/>
                <a:gd name="T66" fmla="*/ 232245 w 599"/>
                <a:gd name="T67" fmla="*/ 21454 h 157"/>
                <a:gd name="T68" fmla="*/ 201389 w 599"/>
                <a:gd name="T69" fmla="*/ 41131 h 157"/>
                <a:gd name="T70" fmla="*/ 200862 w 599"/>
                <a:gd name="T71" fmla="*/ 41937 h 157"/>
                <a:gd name="T72" fmla="*/ 232245 w 599"/>
                <a:gd name="T73" fmla="*/ 22258 h 157"/>
                <a:gd name="T74" fmla="*/ 246793 w 599"/>
                <a:gd name="T75" fmla="*/ 872 h 157"/>
                <a:gd name="T76" fmla="*/ 247072 w 599"/>
                <a:gd name="T77" fmla="*/ 0 h 157"/>
                <a:gd name="T78" fmla="*/ 232621 w 599"/>
                <a:gd name="T79" fmla="*/ 21454 h 157"/>
                <a:gd name="T80" fmla="*/ 232245 w 599"/>
                <a:gd name="T81" fmla="*/ 21733 h 157"/>
                <a:gd name="T82" fmla="*/ 246793 w 599"/>
                <a:gd name="T83" fmla="*/ 872 h 157"/>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Lst>
              <a:ahLst/>
              <a:cxnLst>
                <a:cxn ang="T84">
                  <a:pos x="T0" y="T1"/>
                </a:cxn>
                <a:cxn ang="T85">
                  <a:pos x="T2" y="T3"/>
                </a:cxn>
                <a:cxn ang="T86">
                  <a:pos x="T4" y="T5"/>
                </a:cxn>
                <a:cxn ang="T87">
                  <a:pos x="T6" y="T7"/>
                </a:cxn>
                <a:cxn ang="T88">
                  <a:pos x="T8" y="T9"/>
                </a:cxn>
                <a:cxn ang="T89">
                  <a:pos x="T10" y="T11"/>
                </a:cxn>
                <a:cxn ang="T90">
                  <a:pos x="T12" y="T13"/>
                </a:cxn>
                <a:cxn ang="T91">
                  <a:pos x="T14" y="T15"/>
                </a:cxn>
                <a:cxn ang="T92">
                  <a:pos x="T16" y="T17"/>
                </a:cxn>
                <a:cxn ang="T93">
                  <a:pos x="T18" y="T19"/>
                </a:cxn>
                <a:cxn ang="T94">
                  <a:pos x="T20" y="T21"/>
                </a:cxn>
                <a:cxn ang="T95">
                  <a:pos x="T22" y="T23"/>
                </a:cxn>
                <a:cxn ang="T96">
                  <a:pos x="T24" y="T25"/>
                </a:cxn>
                <a:cxn ang="T97">
                  <a:pos x="T26" y="T27"/>
                </a:cxn>
                <a:cxn ang="T98">
                  <a:pos x="T28" y="T29"/>
                </a:cxn>
                <a:cxn ang="T99">
                  <a:pos x="T30" y="T31"/>
                </a:cxn>
                <a:cxn ang="T100">
                  <a:pos x="T32" y="T33"/>
                </a:cxn>
                <a:cxn ang="T101">
                  <a:pos x="T34" y="T35"/>
                </a:cxn>
                <a:cxn ang="T102">
                  <a:pos x="T36" y="T37"/>
                </a:cxn>
                <a:cxn ang="T103">
                  <a:pos x="T38" y="T39"/>
                </a:cxn>
                <a:cxn ang="T104">
                  <a:pos x="T40" y="T41"/>
                </a:cxn>
                <a:cxn ang="T105">
                  <a:pos x="T42" y="T43"/>
                </a:cxn>
                <a:cxn ang="T106">
                  <a:pos x="T44" y="T45"/>
                </a:cxn>
                <a:cxn ang="T107">
                  <a:pos x="T46" y="T47"/>
                </a:cxn>
                <a:cxn ang="T108">
                  <a:pos x="T48" y="T49"/>
                </a:cxn>
                <a:cxn ang="T109">
                  <a:pos x="T50" y="T51"/>
                </a:cxn>
                <a:cxn ang="T110">
                  <a:pos x="T52" y="T53"/>
                </a:cxn>
                <a:cxn ang="T111">
                  <a:pos x="T54" y="T55"/>
                </a:cxn>
                <a:cxn ang="T112">
                  <a:pos x="T56" y="T57"/>
                </a:cxn>
                <a:cxn ang="T113">
                  <a:pos x="T58" y="T59"/>
                </a:cxn>
                <a:cxn ang="T114">
                  <a:pos x="T60" y="T61"/>
                </a:cxn>
                <a:cxn ang="T115">
                  <a:pos x="T62" y="T63"/>
                </a:cxn>
                <a:cxn ang="T116">
                  <a:pos x="T64" y="T65"/>
                </a:cxn>
                <a:cxn ang="T117">
                  <a:pos x="T66" y="T67"/>
                </a:cxn>
                <a:cxn ang="T118">
                  <a:pos x="T68" y="T69"/>
                </a:cxn>
                <a:cxn ang="T119">
                  <a:pos x="T70" y="T71"/>
                </a:cxn>
                <a:cxn ang="T120">
                  <a:pos x="T72" y="T73"/>
                </a:cxn>
                <a:cxn ang="T121">
                  <a:pos x="T74" y="T75"/>
                </a:cxn>
                <a:cxn ang="T122">
                  <a:pos x="T76" y="T77"/>
                </a:cxn>
                <a:cxn ang="T123">
                  <a:pos x="T78" y="T79"/>
                </a:cxn>
                <a:cxn ang="T124">
                  <a:pos x="T80" y="T81"/>
                </a:cxn>
                <a:cxn ang="T125">
                  <a:pos x="T82" y="T83"/>
                </a:cxn>
              </a:cxnLst>
              <a:rect l="0" t="0" r="r" b="b"/>
              <a:pathLst>
                <a:path w="599" h="157">
                  <a:moveTo>
                    <a:pt x="2" y="81"/>
                  </a:moveTo>
                  <a:cubicBezTo>
                    <a:pt x="2" y="80"/>
                    <a:pt x="1" y="80"/>
                    <a:pt x="1" y="79"/>
                  </a:cubicBezTo>
                  <a:cubicBezTo>
                    <a:pt x="1" y="79"/>
                    <a:pt x="1" y="78"/>
                    <a:pt x="0" y="78"/>
                  </a:cubicBezTo>
                  <a:cubicBezTo>
                    <a:pt x="1" y="79"/>
                    <a:pt x="1" y="79"/>
                    <a:pt x="1" y="79"/>
                  </a:cubicBezTo>
                  <a:cubicBezTo>
                    <a:pt x="1" y="80"/>
                    <a:pt x="2" y="80"/>
                    <a:pt x="2" y="81"/>
                  </a:cubicBezTo>
                  <a:close/>
                  <a:moveTo>
                    <a:pt x="54" y="123"/>
                  </a:moveTo>
                  <a:cubicBezTo>
                    <a:pt x="54" y="123"/>
                    <a:pt x="54" y="122"/>
                    <a:pt x="54" y="122"/>
                  </a:cubicBezTo>
                  <a:cubicBezTo>
                    <a:pt x="30" y="110"/>
                    <a:pt x="12" y="96"/>
                    <a:pt x="2" y="80"/>
                  </a:cubicBezTo>
                  <a:cubicBezTo>
                    <a:pt x="2" y="80"/>
                    <a:pt x="2" y="81"/>
                    <a:pt x="2" y="81"/>
                  </a:cubicBezTo>
                  <a:cubicBezTo>
                    <a:pt x="13" y="97"/>
                    <a:pt x="31" y="112"/>
                    <a:pt x="54" y="123"/>
                  </a:cubicBezTo>
                  <a:close/>
                  <a:moveTo>
                    <a:pt x="143" y="149"/>
                  </a:moveTo>
                  <a:cubicBezTo>
                    <a:pt x="143" y="149"/>
                    <a:pt x="142" y="148"/>
                    <a:pt x="142" y="148"/>
                  </a:cubicBezTo>
                  <a:cubicBezTo>
                    <a:pt x="108" y="143"/>
                    <a:pt x="78" y="134"/>
                    <a:pt x="55" y="122"/>
                  </a:cubicBezTo>
                  <a:cubicBezTo>
                    <a:pt x="55" y="123"/>
                    <a:pt x="55" y="123"/>
                    <a:pt x="55" y="124"/>
                  </a:cubicBezTo>
                  <a:cubicBezTo>
                    <a:pt x="79" y="135"/>
                    <a:pt x="109" y="144"/>
                    <a:pt x="143" y="149"/>
                  </a:cubicBezTo>
                  <a:close/>
                  <a:moveTo>
                    <a:pt x="259" y="155"/>
                  </a:moveTo>
                  <a:cubicBezTo>
                    <a:pt x="259" y="154"/>
                    <a:pt x="259" y="154"/>
                    <a:pt x="259" y="154"/>
                  </a:cubicBezTo>
                  <a:cubicBezTo>
                    <a:pt x="258" y="154"/>
                    <a:pt x="258" y="154"/>
                    <a:pt x="257" y="154"/>
                  </a:cubicBezTo>
                  <a:cubicBezTo>
                    <a:pt x="216" y="156"/>
                    <a:pt x="178" y="154"/>
                    <a:pt x="144" y="148"/>
                  </a:cubicBezTo>
                  <a:cubicBezTo>
                    <a:pt x="144" y="149"/>
                    <a:pt x="144" y="149"/>
                    <a:pt x="144" y="149"/>
                  </a:cubicBezTo>
                  <a:cubicBezTo>
                    <a:pt x="178" y="155"/>
                    <a:pt x="216" y="157"/>
                    <a:pt x="258" y="155"/>
                  </a:cubicBezTo>
                  <a:cubicBezTo>
                    <a:pt x="258" y="155"/>
                    <a:pt x="259" y="155"/>
                    <a:pt x="259" y="155"/>
                  </a:cubicBezTo>
                  <a:close/>
                  <a:moveTo>
                    <a:pt x="381" y="138"/>
                  </a:moveTo>
                  <a:cubicBezTo>
                    <a:pt x="381" y="137"/>
                    <a:pt x="381" y="137"/>
                    <a:pt x="381" y="137"/>
                  </a:cubicBezTo>
                  <a:cubicBezTo>
                    <a:pt x="343" y="145"/>
                    <a:pt x="302" y="151"/>
                    <a:pt x="260" y="154"/>
                  </a:cubicBezTo>
                  <a:cubicBezTo>
                    <a:pt x="261" y="154"/>
                    <a:pt x="261" y="154"/>
                    <a:pt x="261" y="155"/>
                  </a:cubicBezTo>
                  <a:cubicBezTo>
                    <a:pt x="302" y="153"/>
                    <a:pt x="343" y="147"/>
                    <a:pt x="381" y="138"/>
                  </a:cubicBezTo>
                  <a:close/>
                  <a:moveTo>
                    <a:pt x="486" y="102"/>
                  </a:moveTo>
                  <a:cubicBezTo>
                    <a:pt x="486" y="102"/>
                    <a:pt x="486" y="101"/>
                    <a:pt x="486" y="101"/>
                  </a:cubicBezTo>
                  <a:cubicBezTo>
                    <a:pt x="456" y="115"/>
                    <a:pt x="421" y="127"/>
                    <a:pt x="383" y="136"/>
                  </a:cubicBezTo>
                  <a:cubicBezTo>
                    <a:pt x="383" y="137"/>
                    <a:pt x="383" y="137"/>
                    <a:pt x="383" y="137"/>
                  </a:cubicBezTo>
                  <a:cubicBezTo>
                    <a:pt x="421" y="128"/>
                    <a:pt x="456" y="116"/>
                    <a:pt x="486" y="102"/>
                  </a:cubicBezTo>
                  <a:close/>
                  <a:moveTo>
                    <a:pt x="563" y="54"/>
                  </a:moveTo>
                  <a:cubicBezTo>
                    <a:pt x="563" y="53"/>
                    <a:pt x="563" y="53"/>
                    <a:pt x="563" y="52"/>
                  </a:cubicBezTo>
                  <a:cubicBezTo>
                    <a:pt x="544" y="70"/>
                    <a:pt x="518" y="86"/>
                    <a:pt x="488" y="100"/>
                  </a:cubicBezTo>
                  <a:cubicBezTo>
                    <a:pt x="487" y="101"/>
                    <a:pt x="487" y="101"/>
                    <a:pt x="487" y="102"/>
                  </a:cubicBezTo>
                  <a:cubicBezTo>
                    <a:pt x="518" y="88"/>
                    <a:pt x="543" y="71"/>
                    <a:pt x="563" y="54"/>
                  </a:cubicBezTo>
                  <a:close/>
                  <a:moveTo>
                    <a:pt x="598" y="2"/>
                  </a:moveTo>
                  <a:cubicBezTo>
                    <a:pt x="599" y="0"/>
                    <a:pt x="599" y="0"/>
                    <a:pt x="599" y="0"/>
                  </a:cubicBezTo>
                  <a:cubicBezTo>
                    <a:pt x="594" y="18"/>
                    <a:pt x="582" y="35"/>
                    <a:pt x="564" y="52"/>
                  </a:cubicBezTo>
                  <a:cubicBezTo>
                    <a:pt x="564" y="52"/>
                    <a:pt x="564" y="53"/>
                    <a:pt x="563" y="53"/>
                  </a:cubicBezTo>
                  <a:cubicBezTo>
                    <a:pt x="581" y="37"/>
                    <a:pt x="593" y="19"/>
                    <a:pt x="598" y="2"/>
                  </a:cubicBezTo>
                  <a:close/>
                </a:path>
              </a:pathLst>
            </a:custGeom>
            <a:solidFill>
              <a:srgbClr val="F5EE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46" name="Freeform 68">
              <a:extLst>
                <a:ext uri="{FF2B5EF4-FFF2-40B4-BE49-F238E27FC236}">
                  <a16:creationId xmlns:a16="http://schemas.microsoft.com/office/drawing/2014/main" id="{89FBE76E-3443-4849-91DF-65C0F94CB1FF}"/>
                </a:ext>
              </a:extLst>
            </p:cNvPr>
            <p:cNvSpPr>
              <a:spLocks noEditPoints="1"/>
            </p:cNvSpPr>
            <p:nvPr/>
          </p:nvSpPr>
          <p:spPr bwMode="auto">
            <a:xfrm>
              <a:off x="4846542" y="3457282"/>
              <a:ext cx="1172084" cy="353075"/>
            </a:xfrm>
            <a:custGeom>
              <a:avLst/>
              <a:gdLst>
                <a:gd name="T0" fmla="*/ 268930 w 653"/>
                <a:gd name="T1" fmla="*/ 0 h 197"/>
                <a:gd name="T2" fmla="*/ 268216 w 653"/>
                <a:gd name="T3" fmla="*/ 11427 h 197"/>
                <a:gd name="T4" fmla="*/ 269455 w 653"/>
                <a:gd name="T5" fmla="*/ 869 h 197"/>
                <a:gd name="T6" fmla="*/ 4495 w 653"/>
                <a:gd name="T7" fmla="*/ 46913 h 197"/>
                <a:gd name="T8" fmla="*/ 4495 w 653"/>
                <a:gd name="T9" fmla="*/ 46528 h 197"/>
                <a:gd name="T10" fmla="*/ 0 w 653"/>
                <a:gd name="T11" fmla="*/ 35111 h 197"/>
                <a:gd name="T12" fmla="*/ 4495 w 653"/>
                <a:gd name="T13" fmla="*/ 46913 h 197"/>
                <a:gd name="T14" fmla="*/ 27629 w 653"/>
                <a:gd name="T15" fmla="*/ 65348 h 197"/>
                <a:gd name="T16" fmla="*/ 4495 w 653"/>
                <a:gd name="T17" fmla="*/ 46528 h 197"/>
                <a:gd name="T18" fmla="*/ 4495 w 653"/>
                <a:gd name="T19" fmla="*/ 47397 h 197"/>
                <a:gd name="T20" fmla="*/ 66955 w 653"/>
                <a:gd name="T21" fmla="*/ 77171 h 197"/>
                <a:gd name="T22" fmla="*/ 66569 w 653"/>
                <a:gd name="T23" fmla="*/ 76274 h 197"/>
                <a:gd name="T24" fmla="*/ 28154 w 653"/>
                <a:gd name="T25" fmla="*/ 65348 h 197"/>
                <a:gd name="T26" fmla="*/ 66955 w 653"/>
                <a:gd name="T27" fmla="*/ 77171 h 197"/>
                <a:gd name="T28" fmla="*/ 118086 w 653"/>
                <a:gd name="T29" fmla="*/ 78842 h 197"/>
                <a:gd name="T30" fmla="*/ 117427 w 653"/>
                <a:gd name="T31" fmla="*/ 78842 h 197"/>
                <a:gd name="T32" fmla="*/ 67257 w 653"/>
                <a:gd name="T33" fmla="*/ 76803 h 197"/>
                <a:gd name="T34" fmla="*/ 117807 w 653"/>
                <a:gd name="T35" fmla="*/ 79562 h 197"/>
                <a:gd name="T36" fmla="*/ 172285 w 653"/>
                <a:gd name="T37" fmla="*/ 71806 h 197"/>
                <a:gd name="T38" fmla="*/ 171966 w 653"/>
                <a:gd name="T39" fmla="*/ 71421 h 197"/>
                <a:gd name="T40" fmla="*/ 118999 w 653"/>
                <a:gd name="T41" fmla="*/ 78842 h 197"/>
                <a:gd name="T42" fmla="*/ 172285 w 653"/>
                <a:gd name="T43" fmla="*/ 71806 h 197"/>
                <a:gd name="T44" fmla="*/ 218602 w 653"/>
                <a:gd name="T45" fmla="*/ 55838 h 197"/>
                <a:gd name="T46" fmla="*/ 172630 w 653"/>
                <a:gd name="T47" fmla="*/ 71081 h 197"/>
                <a:gd name="T48" fmla="*/ 172630 w 653"/>
                <a:gd name="T49" fmla="*/ 71806 h 197"/>
                <a:gd name="T50" fmla="*/ 252528 w 653"/>
                <a:gd name="T51" fmla="*/ 35111 h 197"/>
                <a:gd name="T52" fmla="*/ 252528 w 653"/>
                <a:gd name="T53" fmla="*/ 34733 h 197"/>
                <a:gd name="T54" fmla="*/ 218971 w 653"/>
                <a:gd name="T55" fmla="*/ 55838 h 197"/>
                <a:gd name="T56" fmla="*/ 252528 w 653"/>
                <a:gd name="T57" fmla="*/ 35111 h 197"/>
                <a:gd name="T58" fmla="*/ 268216 w 653"/>
                <a:gd name="T59" fmla="*/ 11427 h 197"/>
                <a:gd name="T60" fmla="*/ 252831 w 653"/>
                <a:gd name="T61" fmla="*/ 34205 h 197"/>
                <a:gd name="T62" fmla="*/ 268216 w 653"/>
                <a:gd name="T63" fmla="*/ 12324 h 197"/>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53" h="197">
                  <a:moveTo>
                    <a:pt x="651" y="1"/>
                  </a:moveTo>
                  <a:cubicBezTo>
                    <a:pt x="651" y="0"/>
                    <a:pt x="651" y="0"/>
                    <a:pt x="651" y="0"/>
                  </a:cubicBezTo>
                  <a:cubicBezTo>
                    <a:pt x="652" y="9"/>
                    <a:pt x="652" y="18"/>
                    <a:pt x="649" y="28"/>
                  </a:cubicBezTo>
                  <a:cubicBezTo>
                    <a:pt x="649" y="28"/>
                    <a:pt x="649" y="28"/>
                    <a:pt x="649" y="28"/>
                  </a:cubicBezTo>
                  <a:cubicBezTo>
                    <a:pt x="649" y="29"/>
                    <a:pt x="649" y="29"/>
                    <a:pt x="649" y="30"/>
                  </a:cubicBezTo>
                  <a:cubicBezTo>
                    <a:pt x="652" y="20"/>
                    <a:pt x="653" y="11"/>
                    <a:pt x="652" y="2"/>
                  </a:cubicBezTo>
                  <a:cubicBezTo>
                    <a:pt x="651" y="1"/>
                    <a:pt x="651" y="1"/>
                    <a:pt x="651" y="1"/>
                  </a:cubicBezTo>
                  <a:close/>
                  <a:moveTo>
                    <a:pt x="11" y="115"/>
                  </a:moveTo>
                  <a:cubicBezTo>
                    <a:pt x="11" y="115"/>
                    <a:pt x="11" y="115"/>
                    <a:pt x="11" y="114"/>
                  </a:cubicBezTo>
                  <a:cubicBezTo>
                    <a:pt x="11" y="114"/>
                    <a:pt x="11" y="114"/>
                    <a:pt x="11" y="114"/>
                  </a:cubicBezTo>
                  <a:cubicBezTo>
                    <a:pt x="5" y="105"/>
                    <a:pt x="2" y="95"/>
                    <a:pt x="0" y="85"/>
                  </a:cubicBezTo>
                  <a:cubicBezTo>
                    <a:pt x="0" y="86"/>
                    <a:pt x="0" y="86"/>
                    <a:pt x="0" y="86"/>
                  </a:cubicBezTo>
                  <a:cubicBezTo>
                    <a:pt x="1" y="87"/>
                    <a:pt x="1" y="87"/>
                    <a:pt x="1" y="87"/>
                  </a:cubicBezTo>
                  <a:cubicBezTo>
                    <a:pt x="2" y="97"/>
                    <a:pt x="5" y="106"/>
                    <a:pt x="11" y="115"/>
                  </a:cubicBezTo>
                  <a:close/>
                  <a:moveTo>
                    <a:pt x="67" y="161"/>
                  </a:moveTo>
                  <a:cubicBezTo>
                    <a:pt x="67" y="160"/>
                    <a:pt x="67" y="160"/>
                    <a:pt x="67" y="160"/>
                  </a:cubicBezTo>
                  <a:cubicBezTo>
                    <a:pt x="67" y="159"/>
                    <a:pt x="67" y="159"/>
                    <a:pt x="67" y="159"/>
                  </a:cubicBezTo>
                  <a:cubicBezTo>
                    <a:pt x="41" y="147"/>
                    <a:pt x="22" y="132"/>
                    <a:pt x="11" y="114"/>
                  </a:cubicBezTo>
                  <a:cubicBezTo>
                    <a:pt x="11" y="115"/>
                    <a:pt x="11" y="115"/>
                    <a:pt x="11" y="115"/>
                  </a:cubicBezTo>
                  <a:cubicBezTo>
                    <a:pt x="11" y="115"/>
                    <a:pt x="11" y="116"/>
                    <a:pt x="11" y="116"/>
                  </a:cubicBezTo>
                  <a:cubicBezTo>
                    <a:pt x="23" y="133"/>
                    <a:pt x="42" y="148"/>
                    <a:pt x="67" y="161"/>
                  </a:cubicBezTo>
                  <a:close/>
                  <a:moveTo>
                    <a:pt x="162" y="189"/>
                  </a:moveTo>
                  <a:cubicBezTo>
                    <a:pt x="162" y="188"/>
                    <a:pt x="162" y="188"/>
                    <a:pt x="162" y="188"/>
                  </a:cubicBezTo>
                  <a:cubicBezTo>
                    <a:pt x="161" y="187"/>
                    <a:pt x="161" y="187"/>
                    <a:pt x="161" y="187"/>
                  </a:cubicBezTo>
                  <a:cubicBezTo>
                    <a:pt x="125" y="181"/>
                    <a:pt x="93" y="172"/>
                    <a:pt x="68" y="160"/>
                  </a:cubicBezTo>
                  <a:cubicBezTo>
                    <a:pt x="68" y="160"/>
                    <a:pt x="68" y="160"/>
                    <a:pt x="68" y="160"/>
                  </a:cubicBezTo>
                  <a:cubicBezTo>
                    <a:pt x="68" y="160"/>
                    <a:pt x="68" y="161"/>
                    <a:pt x="68" y="161"/>
                  </a:cubicBezTo>
                  <a:cubicBezTo>
                    <a:pt x="93" y="173"/>
                    <a:pt x="125" y="183"/>
                    <a:pt x="162" y="189"/>
                  </a:cubicBezTo>
                  <a:close/>
                  <a:moveTo>
                    <a:pt x="286" y="195"/>
                  </a:moveTo>
                  <a:cubicBezTo>
                    <a:pt x="286" y="194"/>
                    <a:pt x="286" y="194"/>
                    <a:pt x="286" y="193"/>
                  </a:cubicBezTo>
                  <a:cubicBezTo>
                    <a:pt x="286" y="193"/>
                    <a:pt x="286" y="193"/>
                    <a:pt x="286" y="193"/>
                  </a:cubicBezTo>
                  <a:cubicBezTo>
                    <a:pt x="285" y="193"/>
                    <a:pt x="285" y="193"/>
                    <a:pt x="284" y="193"/>
                  </a:cubicBezTo>
                  <a:cubicBezTo>
                    <a:pt x="240" y="195"/>
                    <a:pt x="199" y="193"/>
                    <a:pt x="163" y="187"/>
                  </a:cubicBezTo>
                  <a:cubicBezTo>
                    <a:pt x="163" y="187"/>
                    <a:pt x="163" y="188"/>
                    <a:pt x="163" y="188"/>
                  </a:cubicBezTo>
                  <a:cubicBezTo>
                    <a:pt x="163" y="188"/>
                    <a:pt x="163" y="189"/>
                    <a:pt x="163" y="189"/>
                  </a:cubicBezTo>
                  <a:cubicBezTo>
                    <a:pt x="199" y="195"/>
                    <a:pt x="240" y="197"/>
                    <a:pt x="285" y="195"/>
                  </a:cubicBezTo>
                  <a:cubicBezTo>
                    <a:pt x="285" y="195"/>
                    <a:pt x="286" y="195"/>
                    <a:pt x="286" y="195"/>
                  </a:cubicBezTo>
                  <a:close/>
                  <a:moveTo>
                    <a:pt x="417" y="176"/>
                  </a:moveTo>
                  <a:cubicBezTo>
                    <a:pt x="417" y="176"/>
                    <a:pt x="417" y="176"/>
                    <a:pt x="416" y="175"/>
                  </a:cubicBezTo>
                  <a:cubicBezTo>
                    <a:pt x="416" y="175"/>
                    <a:pt x="416" y="175"/>
                    <a:pt x="416" y="175"/>
                  </a:cubicBezTo>
                  <a:cubicBezTo>
                    <a:pt x="376" y="184"/>
                    <a:pt x="332" y="191"/>
                    <a:pt x="288" y="193"/>
                  </a:cubicBezTo>
                  <a:cubicBezTo>
                    <a:pt x="288" y="193"/>
                    <a:pt x="288" y="193"/>
                    <a:pt x="288" y="193"/>
                  </a:cubicBezTo>
                  <a:cubicBezTo>
                    <a:pt x="288" y="194"/>
                    <a:pt x="288" y="194"/>
                    <a:pt x="288" y="195"/>
                  </a:cubicBezTo>
                  <a:cubicBezTo>
                    <a:pt x="332" y="192"/>
                    <a:pt x="376" y="186"/>
                    <a:pt x="417" y="176"/>
                  </a:cubicBezTo>
                  <a:close/>
                  <a:moveTo>
                    <a:pt x="529" y="138"/>
                  </a:moveTo>
                  <a:cubicBezTo>
                    <a:pt x="529" y="138"/>
                    <a:pt x="529" y="138"/>
                    <a:pt x="529" y="137"/>
                  </a:cubicBezTo>
                  <a:cubicBezTo>
                    <a:pt x="529" y="137"/>
                    <a:pt x="529" y="137"/>
                    <a:pt x="529" y="137"/>
                  </a:cubicBezTo>
                  <a:cubicBezTo>
                    <a:pt x="496" y="152"/>
                    <a:pt x="459" y="165"/>
                    <a:pt x="418" y="174"/>
                  </a:cubicBezTo>
                  <a:cubicBezTo>
                    <a:pt x="418" y="174"/>
                    <a:pt x="418" y="175"/>
                    <a:pt x="418" y="175"/>
                  </a:cubicBezTo>
                  <a:cubicBezTo>
                    <a:pt x="418" y="175"/>
                    <a:pt x="418" y="176"/>
                    <a:pt x="418" y="176"/>
                  </a:cubicBezTo>
                  <a:cubicBezTo>
                    <a:pt x="459" y="166"/>
                    <a:pt x="496" y="154"/>
                    <a:pt x="529" y="138"/>
                  </a:cubicBezTo>
                  <a:close/>
                  <a:moveTo>
                    <a:pt x="611" y="86"/>
                  </a:moveTo>
                  <a:cubicBezTo>
                    <a:pt x="611" y="86"/>
                    <a:pt x="611" y="86"/>
                    <a:pt x="611" y="85"/>
                  </a:cubicBezTo>
                  <a:cubicBezTo>
                    <a:pt x="611" y="85"/>
                    <a:pt x="611" y="85"/>
                    <a:pt x="611" y="85"/>
                  </a:cubicBezTo>
                  <a:cubicBezTo>
                    <a:pt x="590" y="104"/>
                    <a:pt x="563" y="121"/>
                    <a:pt x="530" y="136"/>
                  </a:cubicBezTo>
                  <a:cubicBezTo>
                    <a:pt x="530" y="136"/>
                    <a:pt x="530" y="137"/>
                    <a:pt x="530" y="137"/>
                  </a:cubicBezTo>
                  <a:cubicBezTo>
                    <a:pt x="530" y="137"/>
                    <a:pt x="530" y="137"/>
                    <a:pt x="530" y="138"/>
                  </a:cubicBezTo>
                  <a:cubicBezTo>
                    <a:pt x="563" y="123"/>
                    <a:pt x="590" y="105"/>
                    <a:pt x="611" y="86"/>
                  </a:cubicBezTo>
                  <a:close/>
                  <a:moveTo>
                    <a:pt x="649" y="28"/>
                  </a:moveTo>
                  <a:cubicBezTo>
                    <a:pt x="649" y="28"/>
                    <a:pt x="649" y="28"/>
                    <a:pt x="649" y="28"/>
                  </a:cubicBezTo>
                  <a:cubicBezTo>
                    <a:pt x="644" y="47"/>
                    <a:pt x="631" y="66"/>
                    <a:pt x="612" y="84"/>
                  </a:cubicBezTo>
                  <a:cubicBezTo>
                    <a:pt x="612" y="84"/>
                    <a:pt x="612" y="84"/>
                    <a:pt x="612" y="84"/>
                  </a:cubicBezTo>
                  <a:cubicBezTo>
                    <a:pt x="612" y="85"/>
                    <a:pt x="612" y="85"/>
                    <a:pt x="612" y="86"/>
                  </a:cubicBezTo>
                  <a:cubicBezTo>
                    <a:pt x="631" y="68"/>
                    <a:pt x="644" y="49"/>
                    <a:pt x="649" y="30"/>
                  </a:cubicBezTo>
                  <a:cubicBezTo>
                    <a:pt x="649" y="29"/>
                    <a:pt x="649" y="29"/>
                    <a:pt x="649" y="28"/>
                  </a:cubicBezTo>
                  <a:close/>
                </a:path>
              </a:pathLst>
            </a:custGeom>
            <a:solidFill>
              <a:srgbClr val="F5EE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47" name="Freeform 69">
              <a:extLst>
                <a:ext uri="{FF2B5EF4-FFF2-40B4-BE49-F238E27FC236}">
                  <a16:creationId xmlns:a16="http://schemas.microsoft.com/office/drawing/2014/main" id="{C51C60B8-95A4-4986-A2E8-AAA67B7BA875}"/>
                </a:ext>
              </a:extLst>
            </p:cNvPr>
            <p:cNvSpPr>
              <a:spLocks noEditPoints="1"/>
            </p:cNvSpPr>
            <p:nvPr/>
          </p:nvSpPr>
          <p:spPr bwMode="auto">
            <a:xfrm>
              <a:off x="4854133" y="3233288"/>
              <a:ext cx="1105281" cy="374335"/>
            </a:xfrm>
            <a:custGeom>
              <a:avLst/>
              <a:gdLst>
                <a:gd name="T0" fmla="*/ 250226 w 616"/>
                <a:gd name="T1" fmla="*/ 2047 h 209"/>
                <a:gd name="T2" fmla="*/ 249723 w 616"/>
                <a:gd name="T3" fmla="*/ 1547 h 209"/>
                <a:gd name="T4" fmla="*/ 251779 w 616"/>
                <a:gd name="T5" fmla="*/ 20687 h 209"/>
                <a:gd name="T6" fmla="*/ 251779 w 616"/>
                <a:gd name="T7" fmla="*/ 21171 h 209"/>
                <a:gd name="T8" fmla="*/ 250226 w 616"/>
                <a:gd name="T9" fmla="*/ 2047 h 209"/>
                <a:gd name="T10" fmla="*/ 249354 w 616"/>
                <a:gd name="T11" fmla="*/ 868 h 209"/>
                <a:gd name="T12" fmla="*/ 248981 w 616"/>
                <a:gd name="T13" fmla="*/ 0 h 209"/>
                <a:gd name="T14" fmla="*/ 249723 w 616"/>
                <a:gd name="T15" fmla="*/ 1236 h 209"/>
                <a:gd name="T16" fmla="*/ 249723 w 616"/>
                <a:gd name="T17" fmla="*/ 2047 h 209"/>
                <a:gd name="T18" fmla="*/ 249354 w 616"/>
                <a:gd name="T19" fmla="*/ 868 h 209"/>
                <a:gd name="T20" fmla="*/ 5403 w 616"/>
                <a:gd name="T21" fmla="*/ 53588 h 209"/>
                <a:gd name="T22" fmla="*/ 5744 w 616"/>
                <a:gd name="T23" fmla="*/ 53249 h 209"/>
                <a:gd name="T24" fmla="*/ 2430 w 616"/>
                <a:gd name="T25" fmla="*/ 32078 h 209"/>
                <a:gd name="T26" fmla="*/ 2430 w 616"/>
                <a:gd name="T27" fmla="*/ 31698 h 209"/>
                <a:gd name="T28" fmla="*/ 2430 w 616"/>
                <a:gd name="T29" fmla="*/ 32578 h 209"/>
                <a:gd name="T30" fmla="*/ 2430 w 616"/>
                <a:gd name="T31" fmla="*/ 32578 h 209"/>
                <a:gd name="T32" fmla="*/ 5403 w 616"/>
                <a:gd name="T33" fmla="*/ 53588 h 209"/>
                <a:gd name="T34" fmla="*/ 27213 w 616"/>
                <a:gd name="T35" fmla="*/ 71150 h 209"/>
                <a:gd name="T36" fmla="*/ 27213 w 616"/>
                <a:gd name="T37" fmla="*/ 70249 h 209"/>
                <a:gd name="T38" fmla="*/ 5744 w 616"/>
                <a:gd name="T39" fmla="*/ 53249 h 209"/>
                <a:gd name="T40" fmla="*/ 5744 w 616"/>
                <a:gd name="T41" fmla="*/ 54117 h 209"/>
                <a:gd name="T42" fmla="*/ 27213 w 616"/>
                <a:gd name="T43" fmla="*/ 71150 h 209"/>
                <a:gd name="T44" fmla="*/ 63835 w 616"/>
                <a:gd name="T45" fmla="*/ 81637 h 209"/>
                <a:gd name="T46" fmla="*/ 63835 w 616"/>
                <a:gd name="T47" fmla="*/ 80769 h 209"/>
                <a:gd name="T48" fmla="*/ 27532 w 616"/>
                <a:gd name="T49" fmla="*/ 70626 h 209"/>
                <a:gd name="T50" fmla="*/ 27532 w 616"/>
                <a:gd name="T51" fmla="*/ 71150 h 209"/>
                <a:gd name="T52" fmla="*/ 63835 w 616"/>
                <a:gd name="T53" fmla="*/ 81637 h 209"/>
                <a:gd name="T54" fmla="*/ 111769 w 616"/>
                <a:gd name="T55" fmla="*/ 84053 h 209"/>
                <a:gd name="T56" fmla="*/ 111769 w 616"/>
                <a:gd name="T57" fmla="*/ 83414 h 209"/>
                <a:gd name="T58" fmla="*/ 111237 w 616"/>
                <a:gd name="T59" fmla="*/ 83414 h 209"/>
                <a:gd name="T60" fmla="*/ 64322 w 616"/>
                <a:gd name="T61" fmla="*/ 81270 h 209"/>
                <a:gd name="T62" fmla="*/ 64322 w 616"/>
                <a:gd name="T63" fmla="*/ 81637 h 209"/>
                <a:gd name="T64" fmla="*/ 111237 w 616"/>
                <a:gd name="T65" fmla="*/ 84053 h 209"/>
                <a:gd name="T66" fmla="*/ 111769 w 616"/>
                <a:gd name="T67" fmla="*/ 84053 h 209"/>
                <a:gd name="T68" fmla="*/ 162368 w 616"/>
                <a:gd name="T69" fmla="*/ 77186 h 209"/>
                <a:gd name="T70" fmla="*/ 162027 w 616"/>
                <a:gd name="T71" fmla="*/ 76323 h 209"/>
                <a:gd name="T72" fmla="*/ 112523 w 616"/>
                <a:gd name="T73" fmla="*/ 83414 h 209"/>
                <a:gd name="T74" fmla="*/ 112523 w 616"/>
                <a:gd name="T75" fmla="*/ 84053 h 209"/>
                <a:gd name="T76" fmla="*/ 162368 w 616"/>
                <a:gd name="T77" fmla="*/ 77186 h 209"/>
                <a:gd name="T78" fmla="*/ 205587 w 616"/>
                <a:gd name="T79" fmla="*/ 62514 h 209"/>
                <a:gd name="T80" fmla="*/ 205246 w 616"/>
                <a:gd name="T81" fmla="*/ 61856 h 209"/>
                <a:gd name="T82" fmla="*/ 162899 w 616"/>
                <a:gd name="T83" fmla="*/ 76323 h 209"/>
                <a:gd name="T84" fmla="*/ 162899 w 616"/>
                <a:gd name="T85" fmla="*/ 76847 h 209"/>
                <a:gd name="T86" fmla="*/ 205587 w 616"/>
                <a:gd name="T87" fmla="*/ 62514 h 209"/>
                <a:gd name="T88" fmla="*/ 237337 w 616"/>
                <a:gd name="T89" fmla="*/ 42721 h 209"/>
                <a:gd name="T90" fmla="*/ 236964 w 616"/>
                <a:gd name="T91" fmla="*/ 42200 h 209"/>
                <a:gd name="T92" fmla="*/ 205587 w 616"/>
                <a:gd name="T93" fmla="*/ 61856 h 209"/>
                <a:gd name="T94" fmla="*/ 206119 w 616"/>
                <a:gd name="T95" fmla="*/ 62514 h 209"/>
                <a:gd name="T96" fmla="*/ 237337 w 616"/>
                <a:gd name="T97" fmla="*/ 42721 h 209"/>
                <a:gd name="T98" fmla="*/ 251779 w 616"/>
                <a:gd name="T99" fmla="*/ 21171 h 209"/>
                <a:gd name="T100" fmla="*/ 251779 w 616"/>
                <a:gd name="T101" fmla="*/ 20687 h 209"/>
                <a:gd name="T102" fmla="*/ 237337 w 616"/>
                <a:gd name="T103" fmla="*/ 41853 h 209"/>
                <a:gd name="T104" fmla="*/ 237337 w 616"/>
                <a:gd name="T105" fmla="*/ 42721 h 209"/>
                <a:gd name="T106" fmla="*/ 251779 w 616"/>
                <a:gd name="T107" fmla="*/ 21171 h 209"/>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616" h="209">
                  <a:moveTo>
                    <a:pt x="607" y="5"/>
                  </a:moveTo>
                  <a:cubicBezTo>
                    <a:pt x="607" y="5"/>
                    <a:pt x="606" y="4"/>
                    <a:pt x="606" y="4"/>
                  </a:cubicBezTo>
                  <a:cubicBezTo>
                    <a:pt x="613" y="18"/>
                    <a:pt x="615" y="34"/>
                    <a:pt x="611" y="51"/>
                  </a:cubicBezTo>
                  <a:cubicBezTo>
                    <a:pt x="611" y="51"/>
                    <a:pt x="611" y="52"/>
                    <a:pt x="611" y="52"/>
                  </a:cubicBezTo>
                  <a:cubicBezTo>
                    <a:pt x="616" y="35"/>
                    <a:pt x="614" y="20"/>
                    <a:pt x="607" y="5"/>
                  </a:cubicBezTo>
                  <a:close/>
                  <a:moveTo>
                    <a:pt x="605" y="2"/>
                  </a:moveTo>
                  <a:cubicBezTo>
                    <a:pt x="604" y="0"/>
                    <a:pt x="604" y="0"/>
                    <a:pt x="604" y="0"/>
                  </a:cubicBezTo>
                  <a:cubicBezTo>
                    <a:pt x="604" y="1"/>
                    <a:pt x="605" y="2"/>
                    <a:pt x="606" y="3"/>
                  </a:cubicBezTo>
                  <a:cubicBezTo>
                    <a:pt x="606" y="4"/>
                    <a:pt x="606" y="4"/>
                    <a:pt x="606" y="5"/>
                  </a:cubicBezTo>
                  <a:cubicBezTo>
                    <a:pt x="606" y="4"/>
                    <a:pt x="605" y="3"/>
                    <a:pt x="605" y="2"/>
                  </a:cubicBezTo>
                  <a:close/>
                  <a:moveTo>
                    <a:pt x="13" y="132"/>
                  </a:moveTo>
                  <a:cubicBezTo>
                    <a:pt x="14" y="132"/>
                    <a:pt x="14" y="131"/>
                    <a:pt x="14" y="131"/>
                  </a:cubicBezTo>
                  <a:cubicBezTo>
                    <a:pt x="4" y="115"/>
                    <a:pt x="1" y="98"/>
                    <a:pt x="6" y="79"/>
                  </a:cubicBezTo>
                  <a:cubicBezTo>
                    <a:pt x="6" y="79"/>
                    <a:pt x="6" y="78"/>
                    <a:pt x="6" y="78"/>
                  </a:cubicBezTo>
                  <a:cubicBezTo>
                    <a:pt x="6" y="80"/>
                    <a:pt x="6" y="80"/>
                    <a:pt x="6" y="80"/>
                  </a:cubicBezTo>
                  <a:cubicBezTo>
                    <a:pt x="6" y="80"/>
                    <a:pt x="6" y="80"/>
                    <a:pt x="6" y="80"/>
                  </a:cubicBezTo>
                  <a:cubicBezTo>
                    <a:pt x="0" y="99"/>
                    <a:pt x="4" y="117"/>
                    <a:pt x="13" y="132"/>
                  </a:cubicBezTo>
                  <a:close/>
                  <a:moveTo>
                    <a:pt x="66" y="175"/>
                  </a:moveTo>
                  <a:cubicBezTo>
                    <a:pt x="66" y="174"/>
                    <a:pt x="66" y="174"/>
                    <a:pt x="66" y="173"/>
                  </a:cubicBezTo>
                  <a:cubicBezTo>
                    <a:pt x="42" y="162"/>
                    <a:pt x="25" y="148"/>
                    <a:pt x="14" y="131"/>
                  </a:cubicBezTo>
                  <a:cubicBezTo>
                    <a:pt x="14" y="132"/>
                    <a:pt x="14" y="133"/>
                    <a:pt x="14" y="133"/>
                  </a:cubicBezTo>
                  <a:cubicBezTo>
                    <a:pt x="24" y="149"/>
                    <a:pt x="42" y="163"/>
                    <a:pt x="66" y="175"/>
                  </a:cubicBezTo>
                  <a:close/>
                  <a:moveTo>
                    <a:pt x="155" y="201"/>
                  </a:moveTo>
                  <a:cubicBezTo>
                    <a:pt x="155" y="201"/>
                    <a:pt x="155" y="200"/>
                    <a:pt x="155" y="199"/>
                  </a:cubicBezTo>
                  <a:cubicBezTo>
                    <a:pt x="121" y="194"/>
                    <a:pt x="91" y="185"/>
                    <a:pt x="67" y="174"/>
                  </a:cubicBezTo>
                  <a:cubicBezTo>
                    <a:pt x="67" y="174"/>
                    <a:pt x="67" y="175"/>
                    <a:pt x="67" y="175"/>
                  </a:cubicBezTo>
                  <a:cubicBezTo>
                    <a:pt x="91" y="187"/>
                    <a:pt x="120" y="196"/>
                    <a:pt x="155" y="201"/>
                  </a:cubicBezTo>
                  <a:close/>
                  <a:moveTo>
                    <a:pt x="271" y="207"/>
                  </a:moveTo>
                  <a:cubicBezTo>
                    <a:pt x="271" y="206"/>
                    <a:pt x="271" y="206"/>
                    <a:pt x="271" y="205"/>
                  </a:cubicBezTo>
                  <a:cubicBezTo>
                    <a:pt x="271" y="205"/>
                    <a:pt x="270" y="205"/>
                    <a:pt x="270" y="205"/>
                  </a:cubicBezTo>
                  <a:cubicBezTo>
                    <a:pt x="228" y="207"/>
                    <a:pt x="190" y="205"/>
                    <a:pt x="156" y="200"/>
                  </a:cubicBezTo>
                  <a:cubicBezTo>
                    <a:pt x="156" y="200"/>
                    <a:pt x="156" y="201"/>
                    <a:pt x="156" y="201"/>
                  </a:cubicBezTo>
                  <a:cubicBezTo>
                    <a:pt x="190" y="207"/>
                    <a:pt x="228" y="209"/>
                    <a:pt x="270" y="207"/>
                  </a:cubicBezTo>
                  <a:cubicBezTo>
                    <a:pt x="270" y="207"/>
                    <a:pt x="271" y="207"/>
                    <a:pt x="271" y="207"/>
                  </a:cubicBezTo>
                  <a:close/>
                  <a:moveTo>
                    <a:pt x="394" y="190"/>
                  </a:moveTo>
                  <a:cubicBezTo>
                    <a:pt x="393" y="189"/>
                    <a:pt x="393" y="188"/>
                    <a:pt x="393" y="188"/>
                  </a:cubicBezTo>
                  <a:cubicBezTo>
                    <a:pt x="355" y="197"/>
                    <a:pt x="314" y="203"/>
                    <a:pt x="273" y="205"/>
                  </a:cubicBezTo>
                  <a:cubicBezTo>
                    <a:pt x="273" y="205"/>
                    <a:pt x="273" y="206"/>
                    <a:pt x="273" y="207"/>
                  </a:cubicBezTo>
                  <a:cubicBezTo>
                    <a:pt x="315" y="205"/>
                    <a:pt x="355" y="199"/>
                    <a:pt x="394" y="190"/>
                  </a:cubicBezTo>
                  <a:close/>
                  <a:moveTo>
                    <a:pt x="499" y="154"/>
                  </a:moveTo>
                  <a:cubicBezTo>
                    <a:pt x="499" y="154"/>
                    <a:pt x="498" y="153"/>
                    <a:pt x="498" y="152"/>
                  </a:cubicBezTo>
                  <a:cubicBezTo>
                    <a:pt x="468" y="167"/>
                    <a:pt x="433" y="179"/>
                    <a:pt x="395" y="188"/>
                  </a:cubicBezTo>
                  <a:cubicBezTo>
                    <a:pt x="395" y="188"/>
                    <a:pt x="395" y="189"/>
                    <a:pt x="395" y="189"/>
                  </a:cubicBezTo>
                  <a:cubicBezTo>
                    <a:pt x="433" y="180"/>
                    <a:pt x="468" y="168"/>
                    <a:pt x="499" y="154"/>
                  </a:cubicBezTo>
                  <a:close/>
                  <a:moveTo>
                    <a:pt x="576" y="105"/>
                  </a:moveTo>
                  <a:cubicBezTo>
                    <a:pt x="575" y="105"/>
                    <a:pt x="575" y="104"/>
                    <a:pt x="575" y="104"/>
                  </a:cubicBezTo>
                  <a:cubicBezTo>
                    <a:pt x="556" y="121"/>
                    <a:pt x="530" y="138"/>
                    <a:pt x="499" y="152"/>
                  </a:cubicBezTo>
                  <a:cubicBezTo>
                    <a:pt x="500" y="152"/>
                    <a:pt x="500" y="153"/>
                    <a:pt x="500" y="154"/>
                  </a:cubicBezTo>
                  <a:cubicBezTo>
                    <a:pt x="530" y="139"/>
                    <a:pt x="556" y="123"/>
                    <a:pt x="576" y="105"/>
                  </a:cubicBezTo>
                  <a:close/>
                  <a:moveTo>
                    <a:pt x="611" y="52"/>
                  </a:moveTo>
                  <a:cubicBezTo>
                    <a:pt x="611" y="52"/>
                    <a:pt x="611" y="51"/>
                    <a:pt x="611" y="51"/>
                  </a:cubicBezTo>
                  <a:cubicBezTo>
                    <a:pt x="606" y="69"/>
                    <a:pt x="594" y="87"/>
                    <a:pt x="576" y="103"/>
                  </a:cubicBezTo>
                  <a:cubicBezTo>
                    <a:pt x="576" y="104"/>
                    <a:pt x="576" y="104"/>
                    <a:pt x="576" y="105"/>
                  </a:cubicBezTo>
                  <a:cubicBezTo>
                    <a:pt x="594" y="88"/>
                    <a:pt x="607" y="70"/>
                    <a:pt x="611" y="52"/>
                  </a:cubicBezTo>
                  <a:close/>
                </a:path>
              </a:pathLst>
            </a:custGeom>
            <a:solidFill>
              <a:srgbClr val="F5EE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48" name="Freeform 70">
              <a:extLst>
                <a:ext uri="{FF2B5EF4-FFF2-40B4-BE49-F238E27FC236}">
                  <a16:creationId xmlns:a16="http://schemas.microsoft.com/office/drawing/2014/main" id="{8BDFFFA7-65DA-4BF8-BDFE-CA8A9FC4B03B}"/>
                </a:ext>
              </a:extLst>
            </p:cNvPr>
            <p:cNvSpPr>
              <a:spLocks noEditPoints="1"/>
            </p:cNvSpPr>
            <p:nvPr/>
          </p:nvSpPr>
          <p:spPr bwMode="auto">
            <a:xfrm>
              <a:off x="4938396" y="3057130"/>
              <a:ext cx="897282" cy="346241"/>
            </a:xfrm>
            <a:custGeom>
              <a:avLst/>
              <a:gdLst>
                <a:gd name="T0" fmla="*/ 202973 w 500"/>
                <a:gd name="T1" fmla="*/ 11119 h 193"/>
                <a:gd name="T2" fmla="*/ 202661 w 500"/>
                <a:gd name="T3" fmla="*/ 11119 h 193"/>
                <a:gd name="T4" fmla="*/ 204221 w 500"/>
                <a:gd name="T5" fmla="*/ 26271 h 193"/>
                <a:gd name="T6" fmla="*/ 204722 w 500"/>
                <a:gd name="T7" fmla="*/ 26800 h 193"/>
                <a:gd name="T8" fmla="*/ 202973 w 500"/>
                <a:gd name="T9" fmla="*/ 11119 h 193"/>
                <a:gd name="T10" fmla="*/ 193066 w 500"/>
                <a:gd name="T11" fmla="*/ 369 h 193"/>
                <a:gd name="T12" fmla="*/ 192328 w 500"/>
                <a:gd name="T13" fmla="*/ 0 h 193"/>
                <a:gd name="T14" fmla="*/ 202661 w 500"/>
                <a:gd name="T15" fmla="*/ 10590 h 193"/>
                <a:gd name="T16" fmla="*/ 202973 w 500"/>
                <a:gd name="T17" fmla="*/ 11119 h 193"/>
                <a:gd name="T18" fmla="*/ 193066 w 500"/>
                <a:gd name="T19" fmla="*/ 369 h 193"/>
                <a:gd name="T20" fmla="*/ 2061 w 500"/>
                <a:gd name="T21" fmla="*/ 35336 h 193"/>
                <a:gd name="T22" fmla="*/ 2430 w 500"/>
                <a:gd name="T23" fmla="*/ 34968 h 193"/>
                <a:gd name="T24" fmla="*/ 9087 w 500"/>
                <a:gd name="T25" fmla="*/ 23490 h 193"/>
                <a:gd name="T26" fmla="*/ 8718 w 500"/>
                <a:gd name="T27" fmla="*/ 23870 h 193"/>
                <a:gd name="T28" fmla="*/ 2061 w 500"/>
                <a:gd name="T29" fmla="*/ 35336 h 193"/>
                <a:gd name="T30" fmla="*/ 4494 w 500"/>
                <a:gd name="T31" fmla="*/ 53881 h 193"/>
                <a:gd name="T32" fmla="*/ 4872 w 500"/>
                <a:gd name="T33" fmla="*/ 53099 h 193"/>
                <a:gd name="T34" fmla="*/ 2061 w 500"/>
                <a:gd name="T35" fmla="*/ 35861 h 193"/>
                <a:gd name="T36" fmla="*/ 2430 w 500"/>
                <a:gd name="T37" fmla="*/ 35336 h 193"/>
                <a:gd name="T38" fmla="*/ 2061 w 500"/>
                <a:gd name="T39" fmla="*/ 35861 h 193"/>
                <a:gd name="T40" fmla="*/ 1560 w 500"/>
                <a:gd name="T41" fmla="*/ 36152 h 193"/>
                <a:gd name="T42" fmla="*/ 4494 w 500"/>
                <a:gd name="T43" fmla="*/ 53881 h 193"/>
                <a:gd name="T44" fmla="*/ 21862 w 500"/>
                <a:gd name="T45" fmla="*/ 67809 h 193"/>
                <a:gd name="T46" fmla="*/ 22366 w 500"/>
                <a:gd name="T47" fmla="*/ 67306 h 193"/>
                <a:gd name="T48" fmla="*/ 4872 w 500"/>
                <a:gd name="T49" fmla="*/ 53378 h 193"/>
                <a:gd name="T50" fmla="*/ 4494 w 500"/>
                <a:gd name="T51" fmla="*/ 53881 h 193"/>
                <a:gd name="T52" fmla="*/ 21862 w 500"/>
                <a:gd name="T53" fmla="*/ 67809 h 193"/>
                <a:gd name="T54" fmla="*/ 51682 w 500"/>
                <a:gd name="T55" fmla="*/ 76355 h 193"/>
                <a:gd name="T56" fmla="*/ 51973 w 500"/>
                <a:gd name="T57" fmla="*/ 75970 h 193"/>
                <a:gd name="T58" fmla="*/ 22673 w 500"/>
                <a:gd name="T59" fmla="*/ 67306 h 193"/>
                <a:gd name="T60" fmla="*/ 22366 w 500"/>
                <a:gd name="T61" fmla="*/ 68187 h 193"/>
                <a:gd name="T62" fmla="*/ 51682 w 500"/>
                <a:gd name="T63" fmla="*/ 76355 h 193"/>
                <a:gd name="T64" fmla="*/ 90723 w 500"/>
                <a:gd name="T65" fmla="*/ 78505 h 193"/>
                <a:gd name="T66" fmla="*/ 90723 w 500"/>
                <a:gd name="T67" fmla="*/ 77752 h 193"/>
                <a:gd name="T68" fmla="*/ 90444 w 500"/>
                <a:gd name="T69" fmla="*/ 77752 h 193"/>
                <a:gd name="T70" fmla="*/ 52341 w 500"/>
                <a:gd name="T71" fmla="*/ 75970 h 193"/>
                <a:gd name="T72" fmla="*/ 51973 w 500"/>
                <a:gd name="T73" fmla="*/ 76880 h 193"/>
                <a:gd name="T74" fmla="*/ 90444 w 500"/>
                <a:gd name="T75" fmla="*/ 78505 h 193"/>
                <a:gd name="T76" fmla="*/ 90723 w 500"/>
                <a:gd name="T77" fmla="*/ 78505 h 193"/>
                <a:gd name="T78" fmla="*/ 131580 w 500"/>
                <a:gd name="T79" fmla="*/ 72738 h 193"/>
                <a:gd name="T80" fmla="*/ 131580 w 500"/>
                <a:gd name="T81" fmla="*/ 71857 h 193"/>
                <a:gd name="T82" fmla="*/ 91104 w 500"/>
                <a:gd name="T83" fmla="*/ 77752 h 193"/>
                <a:gd name="T84" fmla="*/ 91104 w 500"/>
                <a:gd name="T85" fmla="*/ 78505 h 193"/>
                <a:gd name="T86" fmla="*/ 131580 w 500"/>
                <a:gd name="T87" fmla="*/ 72738 h 193"/>
                <a:gd name="T88" fmla="*/ 166991 w 500"/>
                <a:gd name="T89" fmla="*/ 60898 h 193"/>
                <a:gd name="T90" fmla="*/ 166709 w 500"/>
                <a:gd name="T91" fmla="*/ 60367 h 193"/>
                <a:gd name="T92" fmla="*/ 131928 w 500"/>
                <a:gd name="T93" fmla="*/ 71857 h 193"/>
                <a:gd name="T94" fmla="*/ 131928 w 500"/>
                <a:gd name="T95" fmla="*/ 72738 h 193"/>
                <a:gd name="T96" fmla="*/ 166991 w 500"/>
                <a:gd name="T97" fmla="*/ 60898 h 193"/>
                <a:gd name="T98" fmla="*/ 192697 w 500"/>
                <a:gd name="T99" fmla="*/ 44910 h 193"/>
                <a:gd name="T100" fmla="*/ 192328 w 500"/>
                <a:gd name="T101" fmla="*/ 44029 h 193"/>
                <a:gd name="T102" fmla="*/ 166991 w 500"/>
                <a:gd name="T103" fmla="*/ 60027 h 193"/>
                <a:gd name="T104" fmla="*/ 167520 w 500"/>
                <a:gd name="T105" fmla="*/ 60898 h 193"/>
                <a:gd name="T106" fmla="*/ 192697 w 500"/>
                <a:gd name="T107" fmla="*/ 44910 h 193"/>
                <a:gd name="T108" fmla="*/ 204722 w 500"/>
                <a:gd name="T109" fmla="*/ 26800 h 193"/>
                <a:gd name="T110" fmla="*/ 204221 w 500"/>
                <a:gd name="T111" fmla="*/ 26271 h 193"/>
                <a:gd name="T112" fmla="*/ 192328 w 500"/>
                <a:gd name="T113" fmla="*/ 44029 h 193"/>
                <a:gd name="T114" fmla="*/ 193066 w 500"/>
                <a:gd name="T115" fmla="*/ 44317 h 193"/>
                <a:gd name="T116" fmla="*/ 204722 w 500"/>
                <a:gd name="T117" fmla="*/ 26800 h 19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500" h="193">
                  <a:moveTo>
                    <a:pt x="492" y="27"/>
                  </a:moveTo>
                  <a:cubicBezTo>
                    <a:pt x="492" y="27"/>
                    <a:pt x="491" y="27"/>
                    <a:pt x="491" y="27"/>
                  </a:cubicBezTo>
                  <a:cubicBezTo>
                    <a:pt x="497" y="38"/>
                    <a:pt x="499" y="51"/>
                    <a:pt x="495" y="64"/>
                  </a:cubicBezTo>
                  <a:cubicBezTo>
                    <a:pt x="495" y="65"/>
                    <a:pt x="496" y="65"/>
                    <a:pt x="496" y="65"/>
                  </a:cubicBezTo>
                  <a:cubicBezTo>
                    <a:pt x="500" y="52"/>
                    <a:pt x="498" y="39"/>
                    <a:pt x="492" y="27"/>
                  </a:cubicBezTo>
                  <a:close/>
                  <a:moveTo>
                    <a:pt x="468" y="1"/>
                  </a:moveTo>
                  <a:cubicBezTo>
                    <a:pt x="466" y="0"/>
                    <a:pt x="466" y="0"/>
                    <a:pt x="466" y="0"/>
                  </a:cubicBezTo>
                  <a:cubicBezTo>
                    <a:pt x="477" y="7"/>
                    <a:pt x="486" y="16"/>
                    <a:pt x="491" y="26"/>
                  </a:cubicBezTo>
                  <a:cubicBezTo>
                    <a:pt x="491" y="26"/>
                    <a:pt x="492" y="27"/>
                    <a:pt x="492" y="27"/>
                  </a:cubicBezTo>
                  <a:cubicBezTo>
                    <a:pt x="487" y="17"/>
                    <a:pt x="479" y="9"/>
                    <a:pt x="468" y="1"/>
                  </a:cubicBezTo>
                  <a:close/>
                  <a:moveTo>
                    <a:pt x="5" y="86"/>
                  </a:moveTo>
                  <a:cubicBezTo>
                    <a:pt x="5" y="86"/>
                    <a:pt x="6" y="85"/>
                    <a:pt x="6" y="85"/>
                  </a:cubicBezTo>
                  <a:cubicBezTo>
                    <a:pt x="9" y="75"/>
                    <a:pt x="15" y="66"/>
                    <a:pt x="22" y="57"/>
                  </a:cubicBezTo>
                  <a:cubicBezTo>
                    <a:pt x="21" y="58"/>
                    <a:pt x="21" y="58"/>
                    <a:pt x="21" y="58"/>
                  </a:cubicBezTo>
                  <a:cubicBezTo>
                    <a:pt x="13" y="67"/>
                    <a:pt x="8" y="77"/>
                    <a:pt x="5" y="86"/>
                  </a:cubicBezTo>
                  <a:close/>
                  <a:moveTo>
                    <a:pt x="11" y="131"/>
                  </a:moveTo>
                  <a:cubicBezTo>
                    <a:pt x="11" y="130"/>
                    <a:pt x="11" y="130"/>
                    <a:pt x="12" y="129"/>
                  </a:cubicBezTo>
                  <a:cubicBezTo>
                    <a:pt x="4" y="117"/>
                    <a:pt x="1" y="102"/>
                    <a:pt x="5" y="87"/>
                  </a:cubicBezTo>
                  <a:cubicBezTo>
                    <a:pt x="6" y="87"/>
                    <a:pt x="6" y="86"/>
                    <a:pt x="6" y="86"/>
                  </a:cubicBezTo>
                  <a:cubicBezTo>
                    <a:pt x="6" y="86"/>
                    <a:pt x="5" y="87"/>
                    <a:pt x="5" y="87"/>
                  </a:cubicBezTo>
                  <a:cubicBezTo>
                    <a:pt x="5" y="87"/>
                    <a:pt x="5" y="88"/>
                    <a:pt x="4" y="88"/>
                  </a:cubicBezTo>
                  <a:cubicBezTo>
                    <a:pt x="0" y="104"/>
                    <a:pt x="3" y="118"/>
                    <a:pt x="11" y="131"/>
                  </a:cubicBezTo>
                  <a:close/>
                  <a:moveTo>
                    <a:pt x="53" y="165"/>
                  </a:moveTo>
                  <a:cubicBezTo>
                    <a:pt x="53" y="165"/>
                    <a:pt x="54" y="164"/>
                    <a:pt x="54" y="164"/>
                  </a:cubicBezTo>
                  <a:cubicBezTo>
                    <a:pt x="35" y="154"/>
                    <a:pt x="20" y="143"/>
                    <a:pt x="12" y="130"/>
                  </a:cubicBezTo>
                  <a:cubicBezTo>
                    <a:pt x="12" y="130"/>
                    <a:pt x="11" y="131"/>
                    <a:pt x="11" y="131"/>
                  </a:cubicBezTo>
                  <a:cubicBezTo>
                    <a:pt x="20" y="144"/>
                    <a:pt x="34" y="156"/>
                    <a:pt x="53" y="165"/>
                  </a:cubicBezTo>
                  <a:close/>
                  <a:moveTo>
                    <a:pt x="125" y="186"/>
                  </a:moveTo>
                  <a:cubicBezTo>
                    <a:pt x="125" y="186"/>
                    <a:pt x="126" y="185"/>
                    <a:pt x="126" y="185"/>
                  </a:cubicBezTo>
                  <a:cubicBezTo>
                    <a:pt x="98" y="180"/>
                    <a:pt x="74" y="173"/>
                    <a:pt x="55" y="164"/>
                  </a:cubicBezTo>
                  <a:cubicBezTo>
                    <a:pt x="55" y="165"/>
                    <a:pt x="54" y="165"/>
                    <a:pt x="54" y="166"/>
                  </a:cubicBezTo>
                  <a:cubicBezTo>
                    <a:pt x="73" y="175"/>
                    <a:pt x="98" y="182"/>
                    <a:pt x="125" y="186"/>
                  </a:cubicBezTo>
                  <a:close/>
                  <a:moveTo>
                    <a:pt x="220" y="191"/>
                  </a:moveTo>
                  <a:cubicBezTo>
                    <a:pt x="220" y="190"/>
                    <a:pt x="220" y="190"/>
                    <a:pt x="220" y="189"/>
                  </a:cubicBezTo>
                  <a:cubicBezTo>
                    <a:pt x="220" y="189"/>
                    <a:pt x="219" y="189"/>
                    <a:pt x="219" y="189"/>
                  </a:cubicBezTo>
                  <a:cubicBezTo>
                    <a:pt x="185" y="191"/>
                    <a:pt x="154" y="189"/>
                    <a:pt x="127" y="185"/>
                  </a:cubicBezTo>
                  <a:cubicBezTo>
                    <a:pt x="127" y="186"/>
                    <a:pt x="127" y="186"/>
                    <a:pt x="126" y="187"/>
                  </a:cubicBezTo>
                  <a:cubicBezTo>
                    <a:pt x="154" y="191"/>
                    <a:pt x="185" y="193"/>
                    <a:pt x="219" y="191"/>
                  </a:cubicBezTo>
                  <a:cubicBezTo>
                    <a:pt x="219" y="191"/>
                    <a:pt x="219" y="191"/>
                    <a:pt x="220" y="191"/>
                  </a:cubicBezTo>
                  <a:close/>
                  <a:moveTo>
                    <a:pt x="319" y="177"/>
                  </a:moveTo>
                  <a:cubicBezTo>
                    <a:pt x="319" y="177"/>
                    <a:pt x="319" y="176"/>
                    <a:pt x="319" y="175"/>
                  </a:cubicBezTo>
                  <a:cubicBezTo>
                    <a:pt x="288" y="183"/>
                    <a:pt x="255" y="188"/>
                    <a:pt x="221" y="189"/>
                  </a:cubicBezTo>
                  <a:cubicBezTo>
                    <a:pt x="221" y="190"/>
                    <a:pt x="221" y="190"/>
                    <a:pt x="221" y="191"/>
                  </a:cubicBezTo>
                  <a:cubicBezTo>
                    <a:pt x="255" y="189"/>
                    <a:pt x="288" y="184"/>
                    <a:pt x="319" y="177"/>
                  </a:cubicBezTo>
                  <a:close/>
                  <a:moveTo>
                    <a:pt x="405" y="148"/>
                  </a:moveTo>
                  <a:cubicBezTo>
                    <a:pt x="404" y="148"/>
                    <a:pt x="404" y="147"/>
                    <a:pt x="404" y="147"/>
                  </a:cubicBezTo>
                  <a:cubicBezTo>
                    <a:pt x="379" y="158"/>
                    <a:pt x="351" y="168"/>
                    <a:pt x="320" y="175"/>
                  </a:cubicBezTo>
                  <a:cubicBezTo>
                    <a:pt x="320" y="176"/>
                    <a:pt x="320" y="176"/>
                    <a:pt x="320" y="177"/>
                  </a:cubicBezTo>
                  <a:cubicBezTo>
                    <a:pt x="351" y="170"/>
                    <a:pt x="380" y="160"/>
                    <a:pt x="405" y="148"/>
                  </a:cubicBezTo>
                  <a:close/>
                  <a:moveTo>
                    <a:pt x="467" y="109"/>
                  </a:moveTo>
                  <a:cubicBezTo>
                    <a:pt x="467" y="108"/>
                    <a:pt x="466" y="108"/>
                    <a:pt x="466" y="107"/>
                  </a:cubicBezTo>
                  <a:cubicBezTo>
                    <a:pt x="450" y="122"/>
                    <a:pt x="429" y="135"/>
                    <a:pt x="405" y="146"/>
                  </a:cubicBezTo>
                  <a:cubicBezTo>
                    <a:pt x="405" y="147"/>
                    <a:pt x="405" y="147"/>
                    <a:pt x="406" y="148"/>
                  </a:cubicBezTo>
                  <a:cubicBezTo>
                    <a:pt x="430" y="136"/>
                    <a:pt x="451" y="123"/>
                    <a:pt x="467" y="109"/>
                  </a:cubicBezTo>
                  <a:close/>
                  <a:moveTo>
                    <a:pt x="496" y="65"/>
                  </a:moveTo>
                  <a:cubicBezTo>
                    <a:pt x="496" y="65"/>
                    <a:pt x="495" y="65"/>
                    <a:pt x="495" y="64"/>
                  </a:cubicBezTo>
                  <a:cubicBezTo>
                    <a:pt x="491" y="79"/>
                    <a:pt x="481" y="93"/>
                    <a:pt x="466" y="107"/>
                  </a:cubicBezTo>
                  <a:cubicBezTo>
                    <a:pt x="467" y="107"/>
                    <a:pt x="467" y="108"/>
                    <a:pt x="468" y="108"/>
                  </a:cubicBezTo>
                  <a:cubicBezTo>
                    <a:pt x="482" y="95"/>
                    <a:pt x="492" y="80"/>
                    <a:pt x="496" y="65"/>
                  </a:cubicBezTo>
                  <a:close/>
                </a:path>
              </a:pathLst>
            </a:custGeom>
            <a:solidFill>
              <a:srgbClr val="F5EE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49" name="Freeform 71">
              <a:extLst>
                <a:ext uri="{FF2B5EF4-FFF2-40B4-BE49-F238E27FC236}">
                  <a16:creationId xmlns:a16="http://schemas.microsoft.com/office/drawing/2014/main" id="{E6F3DD27-B1EC-4084-BFA2-0ED4E4B447E1}"/>
                </a:ext>
              </a:extLst>
            </p:cNvPr>
            <p:cNvSpPr>
              <a:spLocks noEditPoints="1"/>
            </p:cNvSpPr>
            <p:nvPr/>
          </p:nvSpPr>
          <p:spPr bwMode="auto">
            <a:xfrm>
              <a:off x="5080351" y="2950069"/>
              <a:ext cx="583005" cy="264996"/>
            </a:xfrm>
            <a:custGeom>
              <a:avLst/>
              <a:gdLst>
                <a:gd name="T0" fmla="*/ 131311 w 325"/>
                <a:gd name="T1" fmla="*/ 16210 h 148"/>
                <a:gd name="T2" fmla="*/ 132869 w 325"/>
                <a:gd name="T3" fmla="*/ 26319 h 148"/>
                <a:gd name="T4" fmla="*/ 121361 w 325"/>
                <a:gd name="T5" fmla="*/ 7202 h 148"/>
                <a:gd name="T6" fmla="*/ 130780 w 325"/>
                <a:gd name="T7" fmla="*/ 16210 h 148"/>
                <a:gd name="T8" fmla="*/ 121361 w 325"/>
                <a:gd name="T9" fmla="*/ 7202 h 148"/>
                <a:gd name="T10" fmla="*/ 102345 w 325"/>
                <a:gd name="T11" fmla="*/ 1236 h 148"/>
                <a:gd name="T12" fmla="*/ 120992 w 325"/>
                <a:gd name="T13" fmla="*/ 6874 h 148"/>
                <a:gd name="T14" fmla="*/ 94166 w 325"/>
                <a:gd name="T15" fmla="*/ 0 h 148"/>
                <a:gd name="T16" fmla="*/ 102057 w 325"/>
                <a:gd name="T17" fmla="*/ 868 h 148"/>
                <a:gd name="T18" fmla="*/ 95416 w 325"/>
                <a:gd name="T19" fmla="*/ 0 h 148"/>
                <a:gd name="T20" fmla="*/ 27998 w 325"/>
                <a:gd name="T21" fmla="*/ 9770 h 148"/>
                <a:gd name="T22" fmla="*/ 33740 w 325"/>
                <a:gd name="T23" fmla="*/ 7735 h 148"/>
                <a:gd name="T24" fmla="*/ 27998 w 325"/>
                <a:gd name="T25" fmla="*/ 9770 h 148"/>
                <a:gd name="T26" fmla="*/ 11135 w 325"/>
                <a:gd name="T27" fmla="*/ 19968 h 148"/>
                <a:gd name="T28" fmla="*/ 27473 w 325"/>
                <a:gd name="T29" fmla="*/ 9770 h 148"/>
                <a:gd name="T30" fmla="*/ 1557 w 325"/>
                <a:gd name="T31" fmla="*/ 32007 h 148"/>
                <a:gd name="T32" fmla="*/ 10598 w 325"/>
                <a:gd name="T33" fmla="*/ 19968 h 148"/>
                <a:gd name="T34" fmla="*/ 1557 w 325"/>
                <a:gd name="T35" fmla="*/ 32007 h 148"/>
                <a:gd name="T36" fmla="*/ 3679 w 325"/>
                <a:gd name="T37" fmla="*/ 43323 h 148"/>
                <a:gd name="T38" fmla="*/ 2061 w 325"/>
                <a:gd name="T39" fmla="*/ 32007 h 148"/>
                <a:gd name="T40" fmla="*/ 1250 w 325"/>
                <a:gd name="T41" fmla="*/ 32530 h 148"/>
                <a:gd name="T42" fmla="*/ 14436 w 325"/>
                <a:gd name="T43" fmla="*/ 52777 h 148"/>
                <a:gd name="T44" fmla="*/ 3679 w 325"/>
                <a:gd name="T45" fmla="*/ 43323 h 148"/>
                <a:gd name="T46" fmla="*/ 14436 w 325"/>
                <a:gd name="T47" fmla="*/ 52777 h 148"/>
                <a:gd name="T48" fmla="*/ 33740 w 325"/>
                <a:gd name="T49" fmla="*/ 57969 h 148"/>
                <a:gd name="T50" fmla="*/ 14436 w 325"/>
                <a:gd name="T51" fmla="*/ 53161 h 148"/>
                <a:gd name="T52" fmla="*/ 58869 w 325"/>
                <a:gd name="T53" fmla="*/ 59648 h 148"/>
                <a:gd name="T54" fmla="*/ 58869 w 325"/>
                <a:gd name="T55" fmla="*/ 59127 h 148"/>
                <a:gd name="T56" fmla="*/ 34113 w 325"/>
                <a:gd name="T57" fmla="*/ 58472 h 148"/>
                <a:gd name="T58" fmla="*/ 58869 w 325"/>
                <a:gd name="T59" fmla="*/ 59648 h 148"/>
                <a:gd name="T60" fmla="*/ 85191 w 325"/>
                <a:gd name="T61" fmla="*/ 55574 h 148"/>
                <a:gd name="T62" fmla="*/ 59181 w 325"/>
                <a:gd name="T63" fmla="*/ 59648 h 148"/>
                <a:gd name="T64" fmla="*/ 108115 w 325"/>
                <a:gd name="T65" fmla="*/ 48334 h 148"/>
                <a:gd name="T66" fmla="*/ 85695 w 325"/>
                <a:gd name="T67" fmla="*/ 55189 h 148"/>
                <a:gd name="T68" fmla="*/ 108115 w 325"/>
                <a:gd name="T69" fmla="*/ 48334 h 148"/>
                <a:gd name="T70" fmla="*/ 124331 w 325"/>
                <a:gd name="T71" fmla="*/ 37635 h 148"/>
                <a:gd name="T72" fmla="*/ 108706 w 325"/>
                <a:gd name="T73" fmla="*/ 48334 h 148"/>
                <a:gd name="T74" fmla="*/ 132869 w 325"/>
                <a:gd name="T75" fmla="*/ 26319 h 148"/>
                <a:gd name="T76" fmla="*/ 124671 w 325"/>
                <a:gd name="T77" fmla="*/ 37317 h 148"/>
                <a:gd name="T78" fmla="*/ 132869 w 325"/>
                <a:gd name="T79" fmla="*/ 26319 h 148"/>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325" h="148">
                  <a:moveTo>
                    <a:pt x="320" y="41"/>
                  </a:moveTo>
                  <a:cubicBezTo>
                    <a:pt x="320" y="41"/>
                    <a:pt x="319" y="40"/>
                    <a:pt x="319" y="40"/>
                  </a:cubicBezTo>
                  <a:cubicBezTo>
                    <a:pt x="323" y="48"/>
                    <a:pt x="324" y="56"/>
                    <a:pt x="321" y="65"/>
                  </a:cubicBezTo>
                  <a:cubicBezTo>
                    <a:pt x="322" y="65"/>
                    <a:pt x="322" y="65"/>
                    <a:pt x="323" y="65"/>
                  </a:cubicBezTo>
                  <a:cubicBezTo>
                    <a:pt x="325" y="57"/>
                    <a:pt x="324" y="48"/>
                    <a:pt x="320" y="41"/>
                  </a:cubicBezTo>
                  <a:close/>
                  <a:moveTo>
                    <a:pt x="295" y="18"/>
                  </a:moveTo>
                  <a:cubicBezTo>
                    <a:pt x="294" y="17"/>
                    <a:pt x="294" y="17"/>
                    <a:pt x="294" y="17"/>
                  </a:cubicBezTo>
                  <a:cubicBezTo>
                    <a:pt x="305" y="24"/>
                    <a:pt x="314" y="31"/>
                    <a:pt x="318" y="40"/>
                  </a:cubicBezTo>
                  <a:cubicBezTo>
                    <a:pt x="319" y="40"/>
                    <a:pt x="319" y="40"/>
                    <a:pt x="320" y="40"/>
                  </a:cubicBezTo>
                  <a:cubicBezTo>
                    <a:pt x="315" y="32"/>
                    <a:pt x="307" y="24"/>
                    <a:pt x="295" y="18"/>
                  </a:cubicBezTo>
                  <a:close/>
                  <a:moveTo>
                    <a:pt x="250" y="3"/>
                  </a:moveTo>
                  <a:cubicBezTo>
                    <a:pt x="250" y="3"/>
                    <a:pt x="249" y="3"/>
                    <a:pt x="249" y="3"/>
                  </a:cubicBezTo>
                  <a:cubicBezTo>
                    <a:pt x="266" y="6"/>
                    <a:pt x="281" y="11"/>
                    <a:pt x="293" y="17"/>
                  </a:cubicBezTo>
                  <a:cubicBezTo>
                    <a:pt x="294" y="17"/>
                    <a:pt x="294" y="17"/>
                    <a:pt x="294" y="17"/>
                  </a:cubicBezTo>
                  <a:cubicBezTo>
                    <a:pt x="283" y="11"/>
                    <a:pt x="267" y="6"/>
                    <a:pt x="250" y="3"/>
                  </a:cubicBezTo>
                  <a:close/>
                  <a:moveTo>
                    <a:pt x="229" y="0"/>
                  </a:moveTo>
                  <a:cubicBezTo>
                    <a:pt x="228" y="0"/>
                    <a:pt x="228" y="0"/>
                    <a:pt x="228" y="0"/>
                  </a:cubicBezTo>
                  <a:cubicBezTo>
                    <a:pt x="235" y="0"/>
                    <a:pt x="242" y="1"/>
                    <a:pt x="248" y="2"/>
                  </a:cubicBezTo>
                  <a:cubicBezTo>
                    <a:pt x="249" y="2"/>
                    <a:pt x="249" y="3"/>
                    <a:pt x="249" y="3"/>
                  </a:cubicBezTo>
                  <a:cubicBezTo>
                    <a:pt x="244" y="2"/>
                    <a:pt x="238" y="1"/>
                    <a:pt x="232" y="0"/>
                  </a:cubicBezTo>
                  <a:cubicBezTo>
                    <a:pt x="229" y="0"/>
                    <a:pt x="229" y="0"/>
                    <a:pt x="229" y="0"/>
                  </a:cubicBezTo>
                  <a:close/>
                  <a:moveTo>
                    <a:pt x="68" y="24"/>
                  </a:moveTo>
                  <a:cubicBezTo>
                    <a:pt x="68" y="24"/>
                    <a:pt x="68" y="24"/>
                    <a:pt x="69" y="24"/>
                  </a:cubicBezTo>
                  <a:cubicBezTo>
                    <a:pt x="73" y="22"/>
                    <a:pt x="77" y="20"/>
                    <a:pt x="82" y="19"/>
                  </a:cubicBezTo>
                  <a:cubicBezTo>
                    <a:pt x="78" y="20"/>
                    <a:pt x="78" y="20"/>
                    <a:pt x="78" y="20"/>
                  </a:cubicBezTo>
                  <a:cubicBezTo>
                    <a:pt x="75" y="21"/>
                    <a:pt x="71" y="23"/>
                    <a:pt x="68" y="24"/>
                  </a:cubicBezTo>
                  <a:close/>
                  <a:moveTo>
                    <a:pt x="26" y="49"/>
                  </a:moveTo>
                  <a:cubicBezTo>
                    <a:pt x="26" y="49"/>
                    <a:pt x="26" y="49"/>
                    <a:pt x="27" y="49"/>
                  </a:cubicBezTo>
                  <a:cubicBezTo>
                    <a:pt x="38" y="40"/>
                    <a:pt x="52" y="31"/>
                    <a:pt x="68" y="24"/>
                  </a:cubicBezTo>
                  <a:cubicBezTo>
                    <a:pt x="68" y="24"/>
                    <a:pt x="68" y="24"/>
                    <a:pt x="67" y="24"/>
                  </a:cubicBezTo>
                  <a:cubicBezTo>
                    <a:pt x="51" y="32"/>
                    <a:pt x="36" y="40"/>
                    <a:pt x="26" y="49"/>
                  </a:cubicBezTo>
                  <a:close/>
                  <a:moveTo>
                    <a:pt x="4" y="79"/>
                  </a:moveTo>
                  <a:cubicBezTo>
                    <a:pt x="4" y="79"/>
                    <a:pt x="5" y="78"/>
                    <a:pt x="5" y="78"/>
                  </a:cubicBezTo>
                  <a:cubicBezTo>
                    <a:pt x="8" y="68"/>
                    <a:pt x="16" y="58"/>
                    <a:pt x="26" y="49"/>
                  </a:cubicBezTo>
                  <a:cubicBezTo>
                    <a:pt x="26" y="49"/>
                    <a:pt x="26" y="49"/>
                    <a:pt x="25" y="50"/>
                  </a:cubicBezTo>
                  <a:cubicBezTo>
                    <a:pt x="14" y="59"/>
                    <a:pt x="7" y="69"/>
                    <a:pt x="4" y="79"/>
                  </a:cubicBezTo>
                  <a:close/>
                  <a:moveTo>
                    <a:pt x="7" y="108"/>
                  </a:moveTo>
                  <a:cubicBezTo>
                    <a:pt x="8" y="107"/>
                    <a:pt x="8" y="107"/>
                    <a:pt x="9" y="107"/>
                  </a:cubicBezTo>
                  <a:cubicBezTo>
                    <a:pt x="3" y="99"/>
                    <a:pt x="2" y="89"/>
                    <a:pt x="5" y="79"/>
                  </a:cubicBezTo>
                  <a:cubicBezTo>
                    <a:pt x="5" y="79"/>
                    <a:pt x="5" y="79"/>
                    <a:pt x="5" y="79"/>
                  </a:cubicBezTo>
                  <a:cubicBezTo>
                    <a:pt x="4" y="79"/>
                    <a:pt x="4" y="79"/>
                    <a:pt x="3" y="79"/>
                  </a:cubicBezTo>
                  <a:cubicBezTo>
                    <a:pt x="3" y="80"/>
                    <a:pt x="3" y="80"/>
                    <a:pt x="3" y="80"/>
                  </a:cubicBezTo>
                  <a:cubicBezTo>
                    <a:pt x="0" y="90"/>
                    <a:pt x="2" y="100"/>
                    <a:pt x="7" y="108"/>
                  </a:cubicBezTo>
                  <a:close/>
                  <a:moveTo>
                    <a:pt x="35" y="130"/>
                  </a:moveTo>
                  <a:cubicBezTo>
                    <a:pt x="35" y="130"/>
                    <a:pt x="36" y="129"/>
                    <a:pt x="36" y="129"/>
                  </a:cubicBezTo>
                  <a:cubicBezTo>
                    <a:pt x="24" y="123"/>
                    <a:pt x="14" y="116"/>
                    <a:pt x="9" y="107"/>
                  </a:cubicBezTo>
                  <a:cubicBezTo>
                    <a:pt x="8" y="108"/>
                    <a:pt x="8" y="108"/>
                    <a:pt x="8" y="108"/>
                  </a:cubicBezTo>
                  <a:cubicBezTo>
                    <a:pt x="13" y="117"/>
                    <a:pt x="22" y="124"/>
                    <a:pt x="35" y="130"/>
                  </a:cubicBezTo>
                  <a:close/>
                  <a:moveTo>
                    <a:pt x="82" y="144"/>
                  </a:moveTo>
                  <a:cubicBezTo>
                    <a:pt x="82" y="144"/>
                    <a:pt x="82" y="143"/>
                    <a:pt x="82" y="143"/>
                  </a:cubicBezTo>
                  <a:cubicBezTo>
                    <a:pt x="65" y="140"/>
                    <a:pt x="49" y="135"/>
                    <a:pt x="37" y="129"/>
                  </a:cubicBezTo>
                  <a:cubicBezTo>
                    <a:pt x="36" y="130"/>
                    <a:pt x="36" y="130"/>
                    <a:pt x="35" y="131"/>
                  </a:cubicBezTo>
                  <a:cubicBezTo>
                    <a:pt x="48" y="137"/>
                    <a:pt x="64" y="141"/>
                    <a:pt x="82" y="144"/>
                  </a:cubicBezTo>
                  <a:close/>
                  <a:moveTo>
                    <a:pt x="143" y="147"/>
                  </a:moveTo>
                  <a:cubicBezTo>
                    <a:pt x="143" y="147"/>
                    <a:pt x="143" y="146"/>
                    <a:pt x="143" y="146"/>
                  </a:cubicBezTo>
                  <a:cubicBezTo>
                    <a:pt x="143" y="146"/>
                    <a:pt x="143" y="146"/>
                    <a:pt x="143" y="146"/>
                  </a:cubicBezTo>
                  <a:cubicBezTo>
                    <a:pt x="121" y="147"/>
                    <a:pt x="101" y="146"/>
                    <a:pt x="83" y="143"/>
                  </a:cubicBezTo>
                  <a:cubicBezTo>
                    <a:pt x="83" y="143"/>
                    <a:pt x="83" y="144"/>
                    <a:pt x="83" y="144"/>
                  </a:cubicBezTo>
                  <a:cubicBezTo>
                    <a:pt x="100" y="147"/>
                    <a:pt x="121" y="148"/>
                    <a:pt x="143" y="147"/>
                  </a:cubicBezTo>
                  <a:cubicBezTo>
                    <a:pt x="143" y="147"/>
                    <a:pt x="143" y="147"/>
                    <a:pt x="143" y="147"/>
                  </a:cubicBezTo>
                  <a:close/>
                  <a:moveTo>
                    <a:pt x="208" y="138"/>
                  </a:moveTo>
                  <a:cubicBezTo>
                    <a:pt x="208" y="138"/>
                    <a:pt x="207" y="137"/>
                    <a:pt x="207" y="137"/>
                  </a:cubicBezTo>
                  <a:cubicBezTo>
                    <a:pt x="187" y="141"/>
                    <a:pt x="166" y="144"/>
                    <a:pt x="144" y="146"/>
                  </a:cubicBezTo>
                  <a:cubicBezTo>
                    <a:pt x="144" y="146"/>
                    <a:pt x="144" y="146"/>
                    <a:pt x="144" y="147"/>
                  </a:cubicBezTo>
                  <a:cubicBezTo>
                    <a:pt x="166" y="146"/>
                    <a:pt x="188" y="143"/>
                    <a:pt x="208" y="138"/>
                  </a:cubicBezTo>
                  <a:close/>
                  <a:moveTo>
                    <a:pt x="263" y="119"/>
                  </a:moveTo>
                  <a:cubicBezTo>
                    <a:pt x="263" y="119"/>
                    <a:pt x="263" y="118"/>
                    <a:pt x="262" y="118"/>
                  </a:cubicBezTo>
                  <a:cubicBezTo>
                    <a:pt x="246" y="125"/>
                    <a:pt x="228" y="132"/>
                    <a:pt x="208" y="136"/>
                  </a:cubicBezTo>
                  <a:cubicBezTo>
                    <a:pt x="208" y="137"/>
                    <a:pt x="208" y="137"/>
                    <a:pt x="209" y="138"/>
                  </a:cubicBezTo>
                  <a:cubicBezTo>
                    <a:pt x="229" y="133"/>
                    <a:pt x="247" y="127"/>
                    <a:pt x="263" y="119"/>
                  </a:cubicBezTo>
                  <a:close/>
                  <a:moveTo>
                    <a:pt x="304" y="94"/>
                  </a:moveTo>
                  <a:cubicBezTo>
                    <a:pt x="303" y="93"/>
                    <a:pt x="303" y="93"/>
                    <a:pt x="302" y="93"/>
                  </a:cubicBezTo>
                  <a:cubicBezTo>
                    <a:pt x="292" y="102"/>
                    <a:pt x="279" y="110"/>
                    <a:pt x="263" y="118"/>
                  </a:cubicBezTo>
                  <a:cubicBezTo>
                    <a:pt x="263" y="118"/>
                    <a:pt x="264" y="119"/>
                    <a:pt x="264" y="119"/>
                  </a:cubicBezTo>
                  <a:cubicBezTo>
                    <a:pt x="280" y="111"/>
                    <a:pt x="294" y="103"/>
                    <a:pt x="304" y="94"/>
                  </a:cubicBezTo>
                  <a:close/>
                  <a:moveTo>
                    <a:pt x="323" y="65"/>
                  </a:moveTo>
                  <a:cubicBezTo>
                    <a:pt x="322" y="65"/>
                    <a:pt x="322" y="65"/>
                    <a:pt x="321" y="65"/>
                  </a:cubicBezTo>
                  <a:cubicBezTo>
                    <a:pt x="319" y="74"/>
                    <a:pt x="312" y="84"/>
                    <a:pt x="303" y="92"/>
                  </a:cubicBezTo>
                  <a:cubicBezTo>
                    <a:pt x="303" y="93"/>
                    <a:pt x="304" y="93"/>
                    <a:pt x="304" y="93"/>
                  </a:cubicBezTo>
                  <a:cubicBezTo>
                    <a:pt x="314" y="84"/>
                    <a:pt x="320" y="75"/>
                    <a:pt x="323" y="65"/>
                  </a:cubicBezTo>
                  <a:close/>
                </a:path>
              </a:pathLst>
            </a:custGeom>
            <a:solidFill>
              <a:srgbClr val="F5EE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50" name="Freeform 72">
              <a:extLst>
                <a:ext uri="{FF2B5EF4-FFF2-40B4-BE49-F238E27FC236}">
                  <a16:creationId xmlns:a16="http://schemas.microsoft.com/office/drawing/2014/main" id="{E9E3FDB7-42DD-4EEA-86D3-2B8F2019EDA0}"/>
                </a:ext>
              </a:extLst>
            </p:cNvPr>
            <p:cNvSpPr>
              <a:spLocks noEditPoints="1"/>
            </p:cNvSpPr>
            <p:nvPr/>
          </p:nvSpPr>
          <p:spPr bwMode="auto">
            <a:xfrm>
              <a:off x="5268613" y="2976644"/>
              <a:ext cx="192058" cy="88079"/>
            </a:xfrm>
            <a:custGeom>
              <a:avLst/>
              <a:gdLst>
                <a:gd name="T0" fmla="*/ 42629 w 107"/>
                <a:gd name="T1" fmla="*/ 5812 h 49"/>
                <a:gd name="T2" fmla="*/ 43821 w 107"/>
                <a:gd name="T3" fmla="*/ 9140 h 49"/>
                <a:gd name="T4" fmla="*/ 39974 w 107"/>
                <a:gd name="T5" fmla="*/ 2455 h 49"/>
                <a:gd name="T6" fmla="*/ 42629 w 107"/>
                <a:gd name="T7" fmla="*/ 5812 h 49"/>
                <a:gd name="T8" fmla="*/ 39974 w 107"/>
                <a:gd name="T9" fmla="*/ 2455 h 49"/>
                <a:gd name="T10" fmla="*/ 33540 w 107"/>
                <a:gd name="T11" fmla="*/ 874 h 49"/>
                <a:gd name="T12" fmla="*/ 39974 w 107"/>
                <a:gd name="T13" fmla="*/ 2455 h 49"/>
                <a:gd name="T14" fmla="*/ 25723 w 107"/>
                <a:gd name="T15" fmla="*/ 0 h 49"/>
                <a:gd name="T16" fmla="*/ 33540 w 107"/>
                <a:gd name="T17" fmla="*/ 874 h 49"/>
                <a:gd name="T18" fmla="*/ 25723 w 107"/>
                <a:gd name="T19" fmla="*/ 0 h 49"/>
                <a:gd name="T20" fmla="*/ 16906 w 107"/>
                <a:gd name="T21" fmla="*/ 1262 h 49"/>
                <a:gd name="T22" fmla="*/ 25723 w 107"/>
                <a:gd name="T23" fmla="*/ 0 h 49"/>
                <a:gd name="T24" fmla="*/ 24813 w 107"/>
                <a:gd name="T25" fmla="*/ 0 h 49"/>
                <a:gd name="T26" fmla="*/ 9096 w 107"/>
                <a:gd name="T27" fmla="*/ 3357 h 49"/>
                <a:gd name="T28" fmla="*/ 16906 w 107"/>
                <a:gd name="T29" fmla="*/ 1262 h 49"/>
                <a:gd name="T30" fmla="*/ 9096 w 107"/>
                <a:gd name="T31" fmla="*/ 3357 h 49"/>
                <a:gd name="T32" fmla="*/ 4216 w 107"/>
                <a:gd name="T33" fmla="*/ 6685 h 49"/>
                <a:gd name="T34" fmla="*/ 9096 w 107"/>
                <a:gd name="T35" fmla="*/ 3357 h 49"/>
                <a:gd name="T36" fmla="*/ 369 w 107"/>
                <a:gd name="T37" fmla="*/ 10935 h 49"/>
                <a:gd name="T38" fmla="*/ 4216 w 107"/>
                <a:gd name="T39" fmla="*/ 7074 h 49"/>
                <a:gd name="T40" fmla="*/ 369 w 107"/>
                <a:gd name="T41" fmla="*/ 10935 h 49"/>
                <a:gd name="T42" fmla="*/ 1561 w 107"/>
                <a:gd name="T43" fmla="*/ 14566 h 49"/>
                <a:gd name="T44" fmla="*/ 1258 w 107"/>
                <a:gd name="T45" fmla="*/ 10935 h 49"/>
                <a:gd name="T46" fmla="*/ 369 w 107"/>
                <a:gd name="T47" fmla="*/ 11304 h 49"/>
                <a:gd name="T48" fmla="*/ 4876 w 107"/>
                <a:gd name="T49" fmla="*/ 17940 h 49"/>
                <a:gd name="T50" fmla="*/ 1561 w 107"/>
                <a:gd name="T51" fmla="*/ 14566 h 49"/>
                <a:gd name="T52" fmla="*/ 4876 w 107"/>
                <a:gd name="T53" fmla="*/ 17940 h 49"/>
                <a:gd name="T54" fmla="*/ 11529 w 107"/>
                <a:gd name="T55" fmla="*/ 19183 h 49"/>
                <a:gd name="T56" fmla="*/ 4876 w 107"/>
                <a:gd name="T57" fmla="*/ 17940 h 49"/>
                <a:gd name="T58" fmla="*/ 19356 w 107"/>
                <a:gd name="T59" fmla="*/ 20075 h 49"/>
                <a:gd name="T60" fmla="*/ 19356 w 107"/>
                <a:gd name="T61" fmla="*/ 19571 h 49"/>
                <a:gd name="T62" fmla="*/ 11160 w 107"/>
                <a:gd name="T63" fmla="*/ 20075 h 49"/>
                <a:gd name="T64" fmla="*/ 19356 w 107"/>
                <a:gd name="T65" fmla="*/ 20075 h 49"/>
                <a:gd name="T66" fmla="*/ 28156 w 107"/>
                <a:gd name="T67" fmla="*/ 18813 h 49"/>
                <a:gd name="T68" fmla="*/ 19356 w 107"/>
                <a:gd name="T69" fmla="*/ 20075 h 49"/>
                <a:gd name="T70" fmla="*/ 36011 w 107"/>
                <a:gd name="T71" fmla="*/ 16214 h 49"/>
                <a:gd name="T72" fmla="*/ 28156 w 107"/>
                <a:gd name="T73" fmla="*/ 18813 h 49"/>
                <a:gd name="T74" fmla="*/ 36011 w 107"/>
                <a:gd name="T75" fmla="*/ 16214 h 49"/>
                <a:gd name="T76" fmla="*/ 40572 w 107"/>
                <a:gd name="T77" fmla="*/ 12497 h 49"/>
                <a:gd name="T78" fmla="*/ 36011 w 107"/>
                <a:gd name="T79" fmla="*/ 16214 h 49"/>
                <a:gd name="T80" fmla="*/ 43821 w 107"/>
                <a:gd name="T81" fmla="*/ 9140 h 49"/>
                <a:gd name="T82" fmla="*/ 40572 w 107"/>
                <a:gd name="T83" fmla="*/ 12497 h 49"/>
                <a:gd name="T84" fmla="*/ 43821 w 107"/>
                <a:gd name="T85" fmla="*/ 9140 h 49"/>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Lst>
              <a:ahLst/>
              <a:cxnLst>
                <a:cxn ang="T86">
                  <a:pos x="T0" y="T1"/>
                </a:cxn>
                <a:cxn ang="T87">
                  <a:pos x="T2" y="T3"/>
                </a:cxn>
                <a:cxn ang="T88">
                  <a:pos x="T4" y="T5"/>
                </a:cxn>
                <a:cxn ang="T89">
                  <a:pos x="T6" y="T7"/>
                </a:cxn>
                <a:cxn ang="T90">
                  <a:pos x="T8" y="T9"/>
                </a:cxn>
                <a:cxn ang="T91">
                  <a:pos x="T10" y="T11"/>
                </a:cxn>
                <a:cxn ang="T92">
                  <a:pos x="T12" y="T13"/>
                </a:cxn>
                <a:cxn ang="T93">
                  <a:pos x="T14" y="T15"/>
                </a:cxn>
                <a:cxn ang="T94">
                  <a:pos x="T16" y="T17"/>
                </a:cxn>
                <a:cxn ang="T95">
                  <a:pos x="T18" y="T19"/>
                </a:cxn>
                <a:cxn ang="T96">
                  <a:pos x="T20" y="T21"/>
                </a:cxn>
                <a:cxn ang="T97">
                  <a:pos x="T22" y="T23"/>
                </a:cxn>
                <a:cxn ang="T98">
                  <a:pos x="T24" y="T25"/>
                </a:cxn>
                <a:cxn ang="T99">
                  <a:pos x="T26" y="T27"/>
                </a:cxn>
                <a:cxn ang="T100">
                  <a:pos x="T28" y="T29"/>
                </a:cxn>
                <a:cxn ang="T101">
                  <a:pos x="T30" y="T31"/>
                </a:cxn>
                <a:cxn ang="T102">
                  <a:pos x="T32" y="T33"/>
                </a:cxn>
                <a:cxn ang="T103">
                  <a:pos x="T34" y="T35"/>
                </a:cxn>
                <a:cxn ang="T104">
                  <a:pos x="T36" y="T37"/>
                </a:cxn>
                <a:cxn ang="T105">
                  <a:pos x="T38" y="T39"/>
                </a:cxn>
                <a:cxn ang="T106">
                  <a:pos x="T40" y="T41"/>
                </a:cxn>
                <a:cxn ang="T107">
                  <a:pos x="T42" y="T43"/>
                </a:cxn>
                <a:cxn ang="T108">
                  <a:pos x="T44" y="T45"/>
                </a:cxn>
                <a:cxn ang="T109">
                  <a:pos x="T46" y="T47"/>
                </a:cxn>
                <a:cxn ang="T110">
                  <a:pos x="T48" y="T49"/>
                </a:cxn>
                <a:cxn ang="T111">
                  <a:pos x="T50" y="T51"/>
                </a:cxn>
                <a:cxn ang="T112">
                  <a:pos x="T52" y="T53"/>
                </a:cxn>
                <a:cxn ang="T113">
                  <a:pos x="T54" y="T55"/>
                </a:cxn>
                <a:cxn ang="T114">
                  <a:pos x="T56" y="T57"/>
                </a:cxn>
                <a:cxn ang="T115">
                  <a:pos x="T58" y="T59"/>
                </a:cxn>
                <a:cxn ang="T116">
                  <a:pos x="T60" y="T61"/>
                </a:cxn>
                <a:cxn ang="T117">
                  <a:pos x="T62" y="T63"/>
                </a:cxn>
                <a:cxn ang="T118">
                  <a:pos x="T64" y="T65"/>
                </a:cxn>
                <a:cxn ang="T119">
                  <a:pos x="T66" y="T67"/>
                </a:cxn>
                <a:cxn ang="T120">
                  <a:pos x="T68" y="T69"/>
                </a:cxn>
                <a:cxn ang="T121">
                  <a:pos x="T70" y="T71"/>
                </a:cxn>
                <a:cxn ang="T122">
                  <a:pos x="T72" y="T73"/>
                </a:cxn>
                <a:cxn ang="T123">
                  <a:pos x="T74" y="T75"/>
                </a:cxn>
                <a:cxn ang="T124">
                  <a:pos x="T76" y="T77"/>
                </a:cxn>
                <a:cxn ang="T125">
                  <a:pos x="T78" y="T79"/>
                </a:cxn>
                <a:cxn ang="T126">
                  <a:pos x="T80" y="T81"/>
                </a:cxn>
                <a:cxn ang="T127">
                  <a:pos x="T82" y="T83"/>
                </a:cxn>
                <a:cxn ang="T128">
                  <a:pos x="T84" y="T85"/>
                </a:cxn>
              </a:cxnLst>
              <a:rect l="0" t="0" r="r" b="b"/>
              <a:pathLst>
                <a:path w="107" h="49">
                  <a:moveTo>
                    <a:pt x="105" y="14"/>
                  </a:moveTo>
                  <a:cubicBezTo>
                    <a:pt x="105" y="14"/>
                    <a:pt x="104" y="14"/>
                    <a:pt x="103" y="14"/>
                  </a:cubicBezTo>
                  <a:cubicBezTo>
                    <a:pt x="105" y="16"/>
                    <a:pt x="105" y="19"/>
                    <a:pt x="104" y="22"/>
                  </a:cubicBezTo>
                  <a:cubicBezTo>
                    <a:pt x="105" y="22"/>
                    <a:pt x="105" y="22"/>
                    <a:pt x="106" y="22"/>
                  </a:cubicBezTo>
                  <a:cubicBezTo>
                    <a:pt x="107" y="19"/>
                    <a:pt x="106" y="16"/>
                    <a:pt x="105" y="14"/>
                  </a:cubicBezTo>
                  <a:close/>
                  <a:moveTo>
                    <a:pt x="97" y="6"/>
                  </a:moveTo>
                  <a:cubicBezTo>
                    <a:pt x="96" y="6"/>
                    <a:pt x="96" y="6"/>
                    <a:pt x="95" y="6"/>
                  </a:cubicBezTo>
                  <a:cubicBezTo>
                    <a:pt x="99" y="8"/>
                    <a:pt x="102" y="11"/>
                    <a:pt x="103" y="14"/>
                  </a:cubicBezTo>
                  <a:cubicBezTo>
                    <a:pt x="104" y="14"/>
                    <a:pt x="105" y="14"/>
                    <a:pt x="105" y="13"/>
                  </a:cubicBezTo>
                  <a:cubicBezTo>
                    <a:pt x="104" y="11"/>
                    <a:pt x="101" y="8"/>
                    <a:pt x="97" y="6"/>
                  </a:cubicBezTo>
                  <a:close/>
                  <a:moveTo>
                    <a:pt x="82" y="1"/>
                  </a:moveTo>
                  <a:cubicBezTo>
                    <a:pt x="82" y="1"/>
                    <a:pt x="81" y="1"/>
                    <a:pt x="81" y="2"/>
                  </a:cubicBezTo>
                  <a:cubicBezTo>
                    <a:pt x="87" y="3"/>
                    <a:pt x="91" y="4"/>
                    <a:pt x="95" y="6"/>
                  </a:cubicBezTo>
                  <a:cubicBezTo>
                    <a:pt x="96" y="6"/>
                    <a:pt x="96" y="6"/>
                    <a:pt x="97" y="6"/>
                  </a:cubicBezTo>
                  <a:cubicBezTo>
                    <a:pt x="93" y="4"/>
                    <a:pt x="88" y="2"/>
                    <a:pt x="82" y="1"/>
                  </a:cubicBezTo>
                  <a:close/>
                  <a:moveTo>
                    <a:pt x="62" y="0"/>
                  </a:moveTo>
                  <a:cubicBezTo>
                    <a:pt x="62" y="0"/>
                    <a:pt x="62" y="0"/>
                    <a:pt x="62" y="0"/>
                  </a:cubicBezTo>
                  <a:cubicBezTo>
                    <a:pt x="69" y="0"/>
                    <a:pt x="75" y="1"/>
                    <a:pt x="81" y="2"/>
                  </a:cubicBezTo>
                  <a:cubicBezTo>
                    <a:pt x="81" y="1"/>
                    <a:pt x="82" y="1"/>
                    <a:pt x="82" y="1"/>
                  </a:cubicBezTo>
                  <a:cubicBezTo>
                    <a:pt x="76" y="0"/>
                    <a:pt x="69" y="0"/>
                    <a:pt x="62" y="0"/>
                  </a:cubicBezTo>
                  <a:close/>
                  <a:moveTo>
                    <a:pt x="41" y="2"/>
                  </a:moveTo>
                  <a:cubicBezTo>
                    <a:pt x="41" y="3"/>
                    <a:pt x="41" y="3"/>
                    <a:pt x="41" y="3"/>
                  </a:cubicBezTo>
                  <a:cubicBezTo>
                    <a:pt x="47" y="2"/>
                    <a:pt x="54" y="1"/>
                    <a:pt x="60" y="0"/>
                  </a:cubicBezTo>
                  <a:cubicBezTo>
                    <a:pt x="61" y="0"/>
                    <a:pt x="61" y="0"/>
                    <a:pt x="62" y="0"/>
                  </a:cubicBezTo>
                  <a:cubicBezTo>
                    <a:pt x="62" y="0"/>
                    <a:pt x="62" y="0"/>
                    <a:pt x="62" y="0"/>
                  </a:cubicBezTo>
                  <a:cubicBezTo>
                    <a:pt x="61" y="0"/>
                    <a:pt x="61" y="0"/>
                    <a:pt x="60" y="0"/>
                  </a:cubicBezTo>
                  <a:cubicBezTo>
                    <a:pt x="54" y="0"/>
                    <a:pt x="47" y="1"/>
                    <a:pt x="41" y="2"/>
                  </a:cubicBezTo>
                  <a:close/>
                  <a:moveTo>
                    <a:pt x="22" y="8"/>
                  </a:moveTo>
                  <a:cubicBezTo>
                    <a:pt x="23" y="8"/>
                    <a:pt x="23" y="8"/>
                    <a:pt x="23" y="8"/>
                  </a:cubicBezTo>
                  <a:cubicBezTo>
                    <a:pt x="29" y="6"/>
                    <a:pt x="35" y="4"/>
                    <a:pt x="41" y="3"/>
                  </a:cubicBezTo>
                  <a:cubicBezTo>
                    <a:pt x="41" y="3"/>
                    <a:pt x="41" y="3"/>
                    <a:pt x="41" y="2"/>
                  </a:cubicBezTo>
                  <a:cubicBezTo>
                    <a:pt x="34" y="4"/>
                    <a:pt x="28" y="6"/>
                    <a:pt x="22" y="8"/>
                  </a:cubicBezTo>
                  <a:close/>
                  <a:moveTo>
                    <a:pt x="8" y="16"/>
                  </a:moveTo>
                  <a:cubicBezTo>
                    <a:pt x="9" y="16"/>
                    <a:pt x="9" y="16"/>
                    <a:pt x="10" y="16"/>
                  </a:cubicBezTo>
                  <a:cubicBezTo>
                    <a:pt x="13" y="14"/>
                    <a:pt x="18" y="11"/>
                    <a:pt x="23" y="9"/>
                  </a:cubicBezTo>
                  <a:cubicBezTo>
                    <a:pt x="23" y="8"/>
                    <a:pt x="23" y="8"/>
                    <a:pt x="22" y="8"/>
                  </a:cubicBezTo>
                  <a:cubicBezTo>
                    <a:pt x="17" y="11"/>
                    <a:pt x="12" y="13"/>
                    <a:pt x="8" y="16"/>
                  </a:cubicBezTo>
                  <a:close/>
                  <a:moveTo>
                    <a:pt x="1" y="26"/>
                  </a:moveTo>
                  <a:cubicBezTo>
                    <a:pt x="2" y="26"/>
                    <a:pt x="2" y="26"/>
                    <a:pt x="3" y="26"/>
                  </a:cubicBezTo>
                  <a:cubicBezTo>
                    <a:pt x="4" y="23"/>
                    <a:pt x="6" y="19"/>
                    <a:pt x="10" y="17"/>
                  </a:cubicBezTo>
                  <a:cubicBezTo>
                    <a:pt x="9" y="17"/>
                    <a:pt x="9" y="17"/>
                    <a:pt x="8" y="17"/>
                  </a:cubicBezTo>
                  <a:cubicBezTo>
                    <a:pt x="5" y="20"/>
                    <a:pt x="2" y="23"/>
                    <a:pt x="1" y="26"/>
                  </a:cubicBezTo>
                  <a:close/>
                  <a:moveTo>
                    <a:pt x="2" y="36"/>
                  </a:moveTo>
                  <a:cubicBezTo>
                    <a:pt x="3" y="35"/>
                    <a:pt x="4" y="35"/>
                    <a:pt x="4" y="35"/>
                  </a:cubicBezTo>
                  <a:cubicBezTo>
                    <a:pt x="3" y="32"/>
                    <a:pt x="2" y="29"/>
                    <a:pt x="3" y="26"/>
                  </a:cubicBezTo>
                  <a:cubicBezTo>
                    <a:pt x="3" y="26"/>
                    <a:pt x="3" y="26"/>
                    <a:pt x="3" y="26"/>
                  </a:cubicBezTo>
                  <a:cubicBezTo>
                    <a:pt x="2" y="26"/>
                    <a:pt x="2" y="26"/>
                    <a:pt x="1" y="26"/>
                  </a:cubicBezTo>
                  <a:cubicBezTo>
                    <a:pt x="1" y="26"/>
                    <a:pt x="1" y="26"/>
                    <a:pt x="1" y="27"/>
                  </a:cubicBezTo>
                  <a:cubicBezTo>
                    <a:pt x="0" y="30"/>
                    <a:pt x="1" y="33"/>
                    <a:pt x="2" y="36"/>
                  </a:cubicBezTo>
                  <a:close/>
                  <a:moveTo>
                    <a:pt x="12" y="43"/>
                  </a:moveTo>
                  <a:cubicBezTo>
                    <a:pt x="12" y="43"/>
                    <a:pt x="12" y="42"/>
                    <a:pt x="13" y="42"/>
                  </a:cubicBezTo>
                  <a:cubicBezTo>
                    <a:pt x="9" y="40"/>
                    <a:pt x="6" y="38"/>
                    <a:pt x="4" y="35"/>
                  </a:cubicBezTo>
                  <a:cubicBezTo>
                    <a:pt x="4" y="35"/>
                    <a:pt x="3" y="36"/>
                    <a:pt x="3" y="36"/>
                  </a:cubicBezTo>
                  <a:cubicBezTo>
                    <a:pt x="4" y="39"/>
                    <a:pt x="7" y="41"/>
                    <a:pt x="12" y="43"/>
                  </a:cubicBezTo>
                  <a:close/>
                  <a:moveTo>
                    <a:pt x="27" y="48"/>
                  </a:moveTo>
                  <a:cubicBezTo>
                    <a:pt x="27" y="47"/>
                    <a:pt x="28" y="47"/>
                    <a:pt x="28" y="46"/>
                  </a:cubicBezTo>
                  <a:cubicBezTo>
                    <a:pt x="22" y="46"/>
                    <a:pt x="17" y="44"/>
                    <a:pt x="13" y="42"/>
                  </a:cubicBezTo>
                  <a:cubicBezTo>
                    <a:pt x="13" y="42"/>
                    <a:pt x="12" y="43"/>
                    <a:pt x="12" y="43"/>
                  </a:cubicBezTo>
                  <a:cubicBezTo>
                    <a:pt x="16" y="45"/>
                    <a:pt x="21" y="47"/>
                    <a:pt x="27" y="48"/>
                  </a:cubicBezTo>
                  <a:close/>
                  <a:moveTo>
                    <a:pt x="47" y="48"/>
                  </a:moveTo>
                  <a:cubicBezTo>
                    <a:pt x="47" y="48"/>
                    <a:pt x="47" y="48"/>
                    <a:pt x="47" y="47"/>
                  </a:cubicBezTo>
                  <a:cubicBezTo>
                    <a:pt x="47" y="47"/>
                    <a:pt x="47" y="47"/>
                    <a:pt x="47" y="47"/>
                  </a:cubicBezTo>
                  <a:cubicBezTo>
                    <a:pt x="40" y="48"/>
                    <a:pt x="34" y="47"/>
                    <a:pt x="28" y="47"/>
                  </a:cubicBezTo>
                  <a:cubicBezTo>
                    <a:pt x="28" y="47"/>
                    <a:pt x="27" y="47"/>
                    <a:pt x="27" y="48"/>
                  </a:cubicBezTo>
                  <a:cubicBezTo>
                    <a:pt x="33" y="48"/>
                    <a:pt x="40" y="49"/>
                    <a:pt x="47" y="49"/>
                  </a:cubicBezTo>
                  <a:cubicBezTo>
                    <a:pt x="47" y="49"/>
                    <a:pt x="47" y="48"/>
                    <a:pt x="47" y="48"/>
                  </a:cubicBezTo>
                  <a:close/>
                  <a:moveTo>
                    <a:pt x="68" y="46"/>
                  </a:moveTo>
                  <a:cubicBezTo>
                    <a:pt x="68" y="45"/>
                    <a:pt x="68" y="45"/>
                    <a:pt x="68" y="45"/>
                  </a:cubicBezTo>
                  <a:cubicBezTo>
                    <a:pt x="61" y="46"/>
                    <a:pt x="55" y="47"/>
                    <a:pt x="48" y="47"/>
                  </a:cubicBezTo>
                  <a:cubicBezTo>
                    <a:pt x="48" y="48"/>
                    <a:pt x="47" y="48"/>
                    <a:pt x="47" y="48"/>
                  </a:cubicBezTo>
                  <a:cubicBezTo>
                    <a:pt x="55" y="48"/>
                    <a:pt x="62" y="47"/>
                    <a:pt x="68" y="46"/>
                  </a:cubicBezTo>
                  <a:close/>
                  <a:moveTo>
                    <a:pt x="87" y="39"/>
                  </a:moveTo>
                  <a:cubicBezTo>
                    <a:pt x="86" y="39"/>
                    <a:pt x="86" y="39"/>
                    <a:pt x="85" y="39"/>
                  </a:cubicBezTo>
                  <a:cubicBezTo>
                    <a:pt x="80" y="41"/>
                    <a:pt x="74" y="43"/>
                    <a:pt x="68" y="45"/>
                  </a:cubicBezTo>
                  <a:cubicBezTo>
                    <a:pt x="68" y="45"/>
                    <a:pt x="68" y="45"/>
                    <a:pt x="69" y="45"/>
                  </a:cubicBezTo>
                  <a:cubicBezTo>
                    <a:pt x="75" y="44"/>
                    <a:pt x="81" y="42"/>
                    <a:pt x="87" y="39"/>
                  </a:cubicBezTo>
                  <a:close/>
                  <a:moveTo>
                    <a:pt x="100" y="31"/>
                  </a:moveTo>
                  <a:cubicBezTo>
                    <a:pt x="99" y="31"/>
                    <a:pt x="99" y="31"/>
                    <a:pt x="98" y="30"/>
                  </a:cubicBezTo>
                  <a:cubicBezTo>
                    <a:pt x="95" y="33"/>
                    <a:pt x="91" y="36"/>
                    <a:pt x="86" y="39"/>
                  </a:cubicBezTo>
                  <a:cubicBezTo>
                    <a:pt x="86" y="39"/>
                    <a:pt x="86" y="39"/>
                    <a:pt x="87" y="39"/>
                  </a:cubicBezTo>
                  <a:cubicBezTo>
                    <a:pt x="92" y="37"/>
                    <a:pt x="96" y="34"/>
                    <a:pt x="100" y="31"/>
                  </a:cubicBezTo>
                  <a:close/>
                  <a:moveTo>
                    <a:pt x="106" y="22"/>
                  </a:moveTo>
                  <a:cubicBezTo>
                    <a:pt x="105" y="22"/>
                    <a:pt x="105" y="22"/>
                    <a:pt x="104" y="22"/>
                  </a:cubicBezTo>
                  <a:cubicBezTo>
                    <a:pt x="103" y="25"/>
                    <a:pt x="101" y="28"/>
                    <a:pt x="98" y="30"/>
                  </a:cubicBezTo>
                  <a:cubicBezTo>
                    <a:pt x="99" y="31"/>
                    <a:pt x="99" y="31"/>
                    <a:pt x="100" y="31"/>
                  </a:cubicBezTo>
                  <a:cubicBezTo>
                    <a:pt x="103" y="28"/>
                    <a:pt x="105" y="25"/>
                    <a:pt x="106" y="22"/>
                  </a:cubicBezTo>
                  <a:close/>
                </a:path>
              </a:pathLst>
            </a:custGeom>
            <a:solidFill>
              <a:srgbClr val="F5EE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52" name="Freeform 73">
              <a:extLst>
                <a:ext uri="{FF2B5EF4-FFF2-40B4-BE49-F238E27FC236}">
                  <a16:creationId xmlns:a16="http://schemas.microsoft.com/office/drawing/2014/main" id="{73166A7A-D98C-4561-893E-435F5BC3EC52}"/>
                </a:ext>
              </a:extLst>
            </p:cNvPr>
            <p:cNvSpPr>
              <a:spLocks/>
            </p:cNvSpPr>
            <p:nvPr/>
          </p:nvSpPr>
          <p:spPr bwMode="auto">
            <a:xfrm>
              <a:off x="5363504" y="3014609"/>
              <a:ext cx="588319" cy="953682"/>
            </a:xfrm>
            <a:custGeom>
              <a:avLst/>
              <a:gdLst>
                <a:gd name="T0" fmla="*/ 18413 w 328"/>
                <a:gd name="T1" fmla="*/ 3674 h 532"/>
                <a:gd name="T2" fmla="*/ 19299 w 328"/>
                <a:gd name="T3" fmla="*/ 4198 h 532"/>
                <a:gd name="T4" fmla="*/ 59654 w 328"/>
                <a:gd name="T5" fmla="*/ 22898 h 532"/>
                <a:gd name="T6" fmla="*/ 60032 w 328"/>
                <a:gd name="T7" fmla="*/ 23399 h 532"/>
                <a:gd name="T8" fmla="*/ 94132 w 328"/>
                <a:gd name="T9" fmla="*/ 53531 h 532"/>
                <a:gd name="T10" fmla="*/ 95004 w 328"/>
                <a:gd name="T11" fmla="*/ 54060 h 532"/>
                <a:gd name="T12" fmla="*/ 120026 w 328"/>
                <a:gd name="T13" fmla="*/ 91997 h 532"/>
                <a:gd name="T14" fmla="*/ 120026 w 328"/>
                <a:gd name="T15" fmla="*/ 92800 h 532"/>
                <a:gd name="T16" fmla="*/ 133312 w 328"/>
                <a:gd name="T17" fmla="*/ 135266 h 532"/>
                <a:gd name="T18" fmla="*/ 133312 w 328"/>
                <a:gd name="T19" fmla="*/ 135266 h 532"/>
                <a:gd name="T20" fmla="*/ 133312 w 328"/>
                <a:gd name="T21" fmla="*/ 136137 h 532"/>
                <a:gd name="T22" fmla="*/ 131254 w 328"/>
                <a:gd name="T23" fmla="*/ 176624 h 532"/>
                <a:gd name="T24" fmla="*/ 130661 w 328"/>
                <a:gd name="T25" fmla="*/ 176992 h 532"/>
                <a:gd name="T26" fmla="*/ 115175 w 328"/>
                <a:gd name="T27" fmla="*/ 208812 h 532"/>
                <a:gd name="T28" fmla="*/ 114672 w 328"/>
                <a:gd name="T29" fmla="*/ 209705 h 532"/>
                <a:gd name="T30" fmla="*/ 107375 w 328"/>
                <a:gd name="T31" fmla="*/ 217196 h 532"/>
                <a:gd name="T32" fmla="*/ 106851 w 328"/>
                <a:gd name="T33" fmla="*/ 217470 h 532"/>
                <a:gd name="T34" fmla="*/ 114287 w 328"/>
                <a:gd name="T35" fmla="*/ 209705 h 532"/>
                <a:gd name="T36" fmla="*/ 114672 w 328"/>
                <a:gd name="T37" fmla="*/ 209336 h 532"/>
                <a:gd name="T38" fmla="*/ 130661 w 328"/>
                <a:gd name="T39" fmla="*/ 177495 h 532"/>
                <a:gd name="T40" fmla="*/ 130661 w 328"/>
                <a:gd name="T41" fmla="*/ 176624 h 532"/>
                <a:gd name="T42" fmla="*/ 132783 w 328"/>
                <a:gd name="T43" fmla="*/ 136137 h 532"/>
                <a:gd name="T44" fmla="*/ 132783 w 328"/>
                <a:gd name="T45" fmla="*/ 135761 h 532"/>
                <a:gd name="T46" fmla="*/ 132783 w 328"/>
                <a:gd name="T47" fmla="*/ 135761 h 532"/>
                <a:gd name="T48" fmla="*/ 120026 w 328"/>
                <a:gd name="T49" fmla="*/ 92800 h 532"/>
                <a:gd name="T50" fmla="*/ 119752 w 328"/>
                <a:gd name="T51" fmla="*/ 92481 h 532"/>
                <a:gd name="T52" fmla="*/ 94472 w 328"/>
                <a:gd name="T53" fmla="*/ 54334 h 532"/>
                <a:gd name="T54" fmla="*/ 94132 w 328"/>
                <a:gd name="T55" fmla="*/ 53531 h 532"/>
                <a:gd name="T56" fmla="*/ 60032 w 328"/>
                <a:gd name="T57" fmla="*/ 23701 h 532"/>
                <a:gd name="T58" fmla="*/ 59122 w 328"/>
                <a:gd name="T59" fmla="*/ 23399 h 532"/>
                <a:gd name="T60" fmla="*/ 19299 w 328"/>
                <a:gd name="T61" fmla="*/ 4198 h 532"/>
                <a:gd name="T62" fmla="*/ 18413 w 328"/>
                <a:gd name="T63" fmla="*/ 3674 h 532"/>
                <a:gd name="T64" fmla="*/ 0 w 328"/>
                <a:gd name="T65" fmla="*/ 0 h 532"/>
                <a:gd name="T66" fmla="*/ 18413 w 328"/>
                <a:gd name="T67" fmla="*/ 3674 h 532"/>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328" h="532">
                  <a:moveTo>
                    <a:pt x="45" y="9"/>
                  </a:moveTo>
                  <a:cubicBezTo>
                    <a:pt x="46" y="10"/>
                    <a:pt x="46" y="10"/>
                    <a:pt x="47" y="10"/>
                  </a:cubicBezTo>
                  <a:cubicBezTo>
                    <a:pt x="81" y="20"/>
                    <a:pt x="114" y="36"/>
                    <a:pt x="145" y="56"/>
                  </a:cubicBezTo>
                  <a:cubicBezTo>
                    <a:pt x="145" y="57"/>
                    <a:pt x="146" y="57"/>
                    <a:pt x="146" y="57"/>
                  </a:cubicBezTo>
                  <a:cubicBezTo>
                    <a:pt x="177" y="78"/>
                    <a:pt x="205" y="103"/>
                    <a:pt x="229" y="131"/>
                  </a:cubicBezTo>
                  <a:cubicBezTo>
                    <a:pt x="230" y="131"/>
                    <a:pt x="230" y="132"/>
                    <a:pt x="231" y="132"/>
                  </a:cubicBezTo>
                  <a:cubicBezTo>
                    <a:pt x="255" y="160"/>
                    <a:pt x="276" y="192"/>
                    <a:pt x="292" y="225"/>
                  </a:cubicBezTo>
                  <a:cubicBezTo>
                    <a:pt x="292" y="226"/>
                    <a:pt x="292" y="226"/>
                    <a:pt x="292" y="227"/>
                  </a:cubicBezTo>
                  <a:cubicBezTo>
                    <a:pt x="308" y="260"/>
                    <a:pt x="319" y="295"/>
                    <a:pt x="324" y="331"/>
                  </a:cubicBezTo>
                  <a:cubicBezTo>
                    <a:pt x="324" y="331"/>
                    <a:pt x="324" y="331"/>
                    <a:pt x="324" y="331"/>
                  </a:cubicBezTo>
                  <a:cubicBezTo>
                    <a:pt x="324" y="332"/>
                    <a:pt x="324" y="332"/>
                    <a:pt x="324" y="333"/>
                  </a:cubicBezTo>
                  <a:cubicBezTo>
                    <a:pt x="328" y="368"/>
                    <a:pt x="326" y="402"/>
                    <a:pt x="319" y="432"/>
                  </a:cubicBezTo>
                  <a:cubicBezTo>
                    <a:pt x="319" y="432"/>
                    <a:pt x="319" y="433"/>
                    <a:pt x="318" y="433"/>
                  </a:cubicBezTo>
                  <a:cubicBezTo>
                    <a:pt x="311" y="463"/>
                    <a:pt x="297" y="489"/>
                    <a:pt x="280" y="511"/>
                  </a:cubicBezTo>
                  <a:cubicBezTo>
                    <a:pt x="279" y="512"/>
                    <a:pt x="279" y="512"/>
                    <a:pt x="279" y="513"/>
                  </a:cubicBezTo>
                  <a:cubicBezTo>
                    <a:pt x="273" y="519"/>
                    <a:pt x="268" y="525"/>
                    <a:pt x="261" y="531"/>
                  </a:cubicBezTo>
                  <a:cubicBezTo>
                    <a:pt x="260" y="532"/>
                    <a:pt x="260" y="532"/>
                    <a:pt x="260" y="532"/>
                  </a:cubicBezTo>
                  <a:cubicBezTo>
                    <a:pt x="267" y="526"/>
                    <a:pt x="273" y="520"/>
                    <a:pt x="278" y="513"/>
                  </a:cubicBezTo>
                  <a:cubicBezTo>
                    <a:pt x="278" y="513"/>
                    <a:pt x="279" y="512"/>
                    <a:pt x="279" y="512"/>
                  </a:cubicBezTo>
                  <a:cubicBezTo>
                    <a:pt x="297" y="490"/>
                    <a:pt x="310" y="463"/>
                    <a:pt x="318" y="434"/>
                  </a:cubicBezTo>
                  <a:cubicBezTo>
                    <a:pt x="318" y="433"/>
                    <a:pt x="318" y="433"/>
                    <a:pt x="318" y="432"/>
                  </a:cubicBezTo>
                  <a:cubicBezTo>
                    <a:pt x="326" y="402"/>
                    <a:pt x="328" y="369"/>
                    <a:pt x="323" y="333"/>
                  </a:cubicBezTo>
                  <a:cubicBezTo>
                    <a:pt x="323" y="333"/>
                    <a:pt x="323" y="333"/>
                    <a:pt x="323" y="332"/>
                  </a:cubicBezTo>
                  <a:cubicBezTo>
                    <a:pt x="323" y="332"/>
                    <a:pt x="323" y="332"/>
                    <a:pt x="323" y="332"/>
                  </a:cubicBezTo>
                  <a:cubicBezTo>
                    <a:pt x="318" y="296"/>
                    <a:pt x="307" y="261"/>
                    <a:pt x="292" y="227"/>
                  </a:cubicBezTo>
                  <a:cubicBezTo>
                    <a:pt x="291" y="227"/>
                    <a:pt x="291" y="226"/>
                    <a:pt x="291" y="226"/>
                  </a:cubicBezTo>
                  <a:cubicBezTo>
                    <a:pt x="275" y="192"/>
                    <a:pt x="254" y="161"/>
                    <a:pt x="230" y="133"/>
                  </a:cubicBezTo>
                  <a:cubicBezTo>
                    <a:pt x="230" y="132"/>
                    <a:pt x="229" y="132"/>
                    <a:pt x="229" y="131"/>
                  </a:cubicBezTo>
                  <a:cubicBezTo>
                    <a:pt x="204" y="103"/>
                    <a:pt x="176" y="78"/>
                    <a:pt x="146" y="58"/>
                  </a:cubicBezTo>
                  <a:cubicBezTo>
                    <a:pt x="145" y="57"/>
                    <a:pt x="145" y="57"/>
                    <a:pt x="144" y="57"/>
                  </a:cubicBezTo>
                  <a:cubicBezTo>
                    <a:pt x="114" y="36"/>
                    <a:pt x="81" y="20"/>
                    <a:pt x="47" y="10"/>
                  </a:cubicBezTo>
                  <a:cubicBezTo>
                    <a:pt x="46" y="10"/>
                    <a:pt x="46" y="10"/>
                    <a:pt x="45" y="9"/>
                  </a:cubicBezTo>
                  <a:cubicBezTo>
                    <a:pt x="30" y="5"/>
                    <a:pt x="15" y="2"/>
                    <a:pt x="0" y="0"/>
                  </a:cubicBezTo>
                  <a:cubicBezTo>
                    <a:pt x="15" y="2"/>
                    <a:pt x="30" y="5"/>
                    <a:pt x="45" y="9"/>
                  </a:cubicBezTo>
                  <a:close/>
                </a:path>
              </a:pathLst>
            </a:custGeom>
            <a:solidFill>
              <a:srgbClr val="F5EE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53" name="Freeform 74">
              <a:extLst>
                <a:ext uri="{FF2B5EF4-FFF2-40B4-BE49-F238E27FC236}">
                  <a16:creationId xmlns:a16="http://schemas.microsoft.com/office/drawing/2014/main" id="{23287071-3BCD-4EC4-9266-78CA90CD67A6}"/>
                </a:ext>
              </a:extLst>
            </p:cNvPr>
            <p:cNvSpPr>
              <a:spLocks/>
            </p:cNvSpPr>
            <p:nvPr/>
          </p:nvSpPr>
          <p:spPr bwMode="auto">
            <a:xfrm>
              <a:off x="5363504" y="3014609"/>
              <a:ext cx="443327" cy="1056187"/>
            </a:xfrm>
            <a:custGeom>
              <a:avLst/>
              <a:gdLst>
                <a:gd name="T0" fmla="*/ 13602 w 247"/>
                <a:gd name="T1" fmla="*/ 7496 h 589"/>
                <a:gd name="T2" fmla="*/ 13971 w 247"/>
                <a:gd name="T3" fmla="*/ 7496 h 589"/>
                <a:gd name="T4" fmla="*/ 43313 w 247"/>
                <a:gd name="T5" fmla="*/ 33653 h 589"/>
                <a:gd name="T6" fmla="*/ 43817 w 247"/>
                <a:gd name="T7" fmla="*/ 33993 h 589"/>
                <a:gd name="T8" fmla="*/ 69380 w 247"/>
                <a:gd name="T9" fmla="*/ 69559 h 589"/>
                <a:gd name="T10" fmla="*/ 69905 w 247"/>
                <a:gd name="T11" fmla="*/ 70452 h 589"/>
                <a:gd name="T12" fmla="*/ 88756 w 247"/>
                <a:gd name="T13" fmla="*/ 112260 h 589"/>
                <a:gd name="T14" fmla="*/ 89260 w 247"/>
                <a:gd name="T15" fmla="*/ 113129 h 589"/>
                <a:gd name="T16" fmla="*/ 99909 w 247"/>
                <a:gd name="T17" fmla="*/ 156989 h 589"/>
                <a:gd name="T18" fmla="*/ 99909 w 247"/>
                <a:gd name="T19" fmla="*/ 157358 h 589"/>
                <a:gd name="T20" fmla="*/ 99909 w 247"/>
                <a:gd name="T21" fmla="*/ 157703 h 589"/>
                <a:gd name="T22" fmla="*/ 100507 w 247"/>
                <a:gd name="T23" fmla="*/ 196717 h 589"/>
                <a:gd name="T24" fmla="*/ 99909 w 247"/>
                <a:gd name="T25" fmla="*/ 197470 h 589"/>
                <a:gd name="T26" fmla="*/ 89997 w 247"/>
                <a:gd name="T27" fmla="*/ 225680 h 589"/>
                <a:gd name="T28" fmla="*/ 89629 w 247"/>
                <a:gd name="T29" fmla="*/ 226261 h 589"/>
                <a:gd name="T30" fmla="*/ 72723 w 247"/>
                <a:gd name="T31" fmla="*/ 241330 h 589"/>
                <a:gd name="T32" fmla="*/ 72355 w 247"/>
                <a:gd name="T33" fmla="*/ 241330 h 589"/>
                <a:gd name="T34" fmla="*/ 89260 w 247"/>
                <a:gd name="T35" fmla="*/ 226261 h 589"/>
                <a:gd name="T36" fmla="*/ 89629 w 247"/>
                <a:gd name="T37" fmla="*/ 226261 h 589"/>
                <a:gd name="T38" fmla="*/ 99597 w 247"/>
                <a:gd name="T39" fmla="*/ 197470 h 589"/>
                <a:gd name="T40" fmla="*/ 99597 w 247"/>
                <a:gd name="T41" fmla="*/ 197085 h 589"/>
                <a:gd name="T42" fmla="*/ 99597 w 247"/>
                <a:gd name="T43" fmla="*/ 157703 h 589"/>
                <a:gd name="T44" fmla="*/ 99597 w 247"/>
                <a:gd name="T45" fmla="*/ 157358 h 589"/>
                <a:gd name="T46" fmla="*/ 99597 w 247"/>
                <a:gd name="T47" fmla="*/ 157358 h 589"/>
                <a:gd name="T48" fmla="*/ 88756 w 247"/>
                <a:gd name="T49" fmla="*/ 113129 h 589"/>
                <a:gd name="T50" fmla="*/ 88371 w 247"/>
                <a:gd name="T51" fmla="*/ 112260 h 589"/>
                <a:gd name="T52" fmla="*/ 69380 w 247"/>
                <a:gd name="T53" fmla="*/ 70452 h 589"/>
                <a:gd name="T54" fmla="*/ 69007 w 247"/>
                <a:gd name="T55" fmla="*/ 70084 h 589"/>
                <a:gd name="T56" fmla="*/ 43313 w 247"/>
                <a:gd name="T57" fmla="*/ 33993 h 589"/>
                <a:gd name="T58" fmla="*/ 42994 w 247"/>
                <a:gd name="T59" fmla="*/ 33653 h 589"/>
                <a:gd name="T60" fmla="*/ 13971 w 247"/>
                <a:gd name="T61" fmla="*/ 7496 h 589"/>
                <a:gd name="T62" fmla="*/ 13311 w 247"/>
                <a:gd name="T63" fmla="*/ 7496 h 589"/>
                <a:gd name="T64" fmla="*/ 0 w 247"/>
                <a:gd name="T65" fmla="*/ 0 h 589"/>
                <a:gd name="T66" fmla="*/ 13602 w 247"/>
                <a:gd name="T67" fmla="*/ 7496 h 58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47" h="589">
                  <a:moveTo>
                    <a:pt x="33" y="18"/>
                  </a:moveTo>
                  <a:cubicBezTo>
                    <a:pt x="33" y="18"/>
                    <a:pt x="33" y="18"/>
                    <a:pt x="34" y="18"/>
                  </a:cubicBezTo>
                  <a:cubicBezTo>
                    <a:pt x="58" y="35"/>
                    <a:pt x="82" y="56"/>
                    <a:pt x="105" y="82"/>
                  </a:cubicBezTo>
                  <a:cubicBezTo>
                    <a:pt x="105" y="82"/>
                    <a:pt x="106" y="83"/>
                    <a:pt x="106" y="83"/>
                  </a:cubicBezTo>
                  <a:cubicBezTo>
                    <a:pt x="128" y="109"/>
                    <a:pt x="149" y="138"/>
                    <a:pt x="168" y="170"/>
                  </a:cubicBezTo>
                  <a:cubicBezTo>
                    <a:pt x="168" y="171"/>
                    <a:pt x="168" y="171"/>
                    <a:pt x="169" y="172"/>
                  </a:cubicBezTo>
                  <a:cubicBezTo>
                    <a:pt x="187" y="204"/>
                    <a:pt x="203" y="238"/>
                    <a:pt x="215" y="274"/>
                  </a:cubicBezTo>
                  <a:cubicBezTo>
                    <a:pt x="216" y="274"/>
                    <a:pt x="216" y="275"/>
                    <a:pt x="216" y="276"/>
                  </a:cubicBezTo>
                  <a:cubicBezTo>
                    <a:pt x="228" y="311"/>
                    <a:pt x="237" y="347"/>
                    <a:pt x="242" y="383"/>
                  </a:cubicBezTo>
                  <a:cubicBezTo>
                    <a:pt x="242" y="383"/>
                    <a:pt x="242" y="384"/>
                    <a:pt x="242" y="384"/>
                  </a:cubicBezTo>
                  <a:cubicBezTo>
                    <a:pt x="242" y="384"/>
                    <a:pt x="242" y="384"/>
                    <a:pt x="242" y="385"/>
                  </a:cubicBezTo>
                  <a:cubicBezTo>
                    <a:pt x="247" y="421"/>
                    <a:pt x="247" y="453"/>
                    <a:pt x="243" y="480"/>
                  </a:cubicBezTo>
                  <a:cubicBezTo>
                    <a:pt x="242" y="481"/>
                    <a:pt x="242" y="481"/>
                    <a:pt x="242" y="482"/>
                  </a:cubicBezTo>
                  <a:cubicBezTo>
                    <a:pt x="238" y="509"/>
                    <a:pt x="230" y="533"/>
                    <a:pt x="218" y="551"/>
                  </a:cubicBezTo>
                  <a:cubicBezTo>
                    <a:pt x="218" y="551"/>
                    <a:pt x="217" y="552"/>
                    <a:pt x="217" y="552"/>
                  </a:cubicBezTo>
                  <a:cubicBezTo>
                    <a:pt x="206" y="569"/>
                    <a:pt x="193" y="581"/>
                    <a:pt x="176" y="589"/>
                  </a:cubicBezTo>
                  <a:cubicBezTo>
                    <a:pt x="175" y="589"/>
                    <a:pt x="175" y="589"/>
                    <a:pt x="175" y="589"/>
                  </a:cubicBezTo>
                  <a:cubicBezTo>
                    <a:pt x="192" y="582"/>
                    <a:pt x="205" y="569"/>
                    <a:pt x="216" y="552"/>
                  </a:cubicBezTo>
                  <a:cubicBezTo>
                    <a:pt x="216" y="552"/>
                    <a:pt x="217" y="552"/>
                    <a:pt x="217" y="552"/>
                  </a:cubicBezTo>
                  <a:cubicBezTo>
                    <a:pt x="228" y="533"/>
                    <a:pt x="237" y="510"/>
                    <a:pt x="241" y="482"/>
                  </a:cubicBezTo>
                  <a:cubicBezTo>
                    <a:pt x="241" y="482"/>
                    <a:pt x="241" y="481"/>
                    <a:pt x="241" y="481"/>
                  </a:cubicBezTo>
                  <a:cubicBezTo>
                    <a:pt x="245" y="453"/>
                    <a:pt x="246" y="421"/>
                    <a:pt x="241" y="385"/>
                  </a:cubicBezTo>
                  <a:cubicBezTo>
                    <a:pt x="241" y="385"/>
                    <a:pt x="241" y="385"/>
                    <a:pt x="241" y="384"/>
                  </a:cubicBezTo>
                  <a:cubicBezTo>
                    <a:pt x="241" y="384"/>
                    <a:pt x="241" y="384"/>
                    <a:pt x="241" y="384"/>
                  </a:cubicBezTo>
                  <a:cubicBezTo>
                    <a:pt x="236" y="348"/>
                    <a:pt x="227" y="312"/>
                    <a:pt x="215" y="276"/>
                  </a:cubicBezTo>
                  <a:cubicBezTo>
                    <a:pt x="215" y="276"/>
                    <a:pt x="214" y="275"/>
                    <a:pt x="214" y="274"/>
                  </a:cubicBezTo>
                  <a:cubicBezTo>
                    <a:pt x="202" y="239"/>
                    <a:pt x="186" y="204"/>
                    <a:pt x="168" y="172"/>
                  </a:cubicBezTo>
                  <a:cubicBezTo>
                    <a:pt x="167" y="172"/>
                    <a:pt x="167" y="171"/>
                    <a:pt x="167" y="171"/>
                  </a:cubicBezTo>
                  <a:cubicBezTo>
                    <a:pt x="148" y="139"/>
                    <a:pt x="128" y="109"/>
                    <a:pt x="105" y="83"/>
                  </a:cubicBezTo>
                  <a:cubicBezTo>
                    <a:pt x="105" y="83"/>
                    <a:pt x="105" y="82"/>
                    <a:pt x="104" y="82"/>
                  </a:cubicBezTo>
                  <a:cubicBezTo>
                    <a:pt x="82" y="56"/>
                    <a:pt x="58" y="35"/>
                    <a:pt x="34" y="18"/>
                  </a:cubicBezTo>
                  <a:cubicBezTo>
                    <a:pt x="33" y="18"/>
                    <a:pt x="33" y="18"/>
                    <a:pt x="32" y="18"/>
                  </a:cubicBezTo>
                  <a:cubicBezTo>
                    <a:pt x="22" y="11"/>
                    <a:pt x="11" y="5"/>
                    <a:pt x="0" y="0"/>
                  </a:cubicBezTo>
                  <a:cubicBezTo>
                    <a:pt x="11" y="5"/>
                    <a:pt x="22" y="11"/>
                    <a:pt x="33" y="18"/>
                  </a:cubicBezTo>
                  <a:close/>
                </a:path>
              </a:pathLst>
            </a:custGeom>
            <a:solidFill>
              <a:srgbClr val="F5EE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54" name="Freeform 75">
              <a:extLst>
                <a:ext uri="{FF2B5EF4-FFF2-40B4-BE49-F238E27FC236}">
                  <a16:creationId xmlns:a16="http://schemas.microsoft.com/office/drawing/2014/main" id="{D1FBD3D6-CB8A-4B1D-810D-A0E2A4F6D79D}"/>
                </a:ext>
              </a:extLst>
            </p:cNvPr>
            <p:cNvSpPr>
              <a:spLocks/>
            </p:cNvSpPr>
            <p:nvPr/>
          </p:nvSpPr>
          <p:spPr bwMode="auto">
            <a:xfrm>
              <a:off x="5363504" y="3014609"/>
              <a:ext cx="247474" cy="1095671"/>
            </a:xfrm>
            <a:custGeom>
              <a:avLst/>
              <a:gdLst>
                <a:gd name="T0" fmla="*/ 6104 w 138"/>
                <a:gd name="T1" fmla="*/ 9917 h 611"/>
                <a:gd name="T2" fmla="*/ 6629 w 138"/>
                <a:gd name="T3" fmla="*/ 9917 h 611"/>
                <a:gd name="T4" fmla="*/ 20526 w 138"/>
                <a:gd name="T5" fmla="*/ 40912 h 611"/>
                <a:gd name="T6" fmla="*/ 20826 w 138"/>
                <a:gd name="T7" fmla="*/ 41809 h 611"/>
                <a:gd name="T8" fmla="*/ 34065 w 138"/>
                <a:gd name="T9" fmla="*/ 81540 h 611"/>
                <a:gd name="T10" fmla="*/ 34065 w 138"/>
                <a:gd name="T11" fmla="*/ 82449 h 611"/>
                <a:gd name="T12" fmla="*/ 45531 w 138"/>
                <a:gd name="T13" fmla="*/ 127024 h 611"/>
                <a:gd name="T14" fmla="*/ 45531 w 138"/>
                <a:gd name="T15" fmla="*/ 127326 h 611"/>
                <a:gd name="T16" fmla="*/ 53351 w 138"/>
                <a:gd name="T17" fmla="*/ 172511 h 611"/>
                <a:gd name="T18" fmla="*/ 53351 w 138"/>
                <a:gd name="T19" fmla="*/ 173035 h 611"/>
                <a:gd name="T20" fmla="*/ 53351 w 138"/>
                <a:gd name="T21" fmla="*/ 173314 h 611"/>
                <a:gd name="T22" fmla="*/ 56648 w 138"/>
                <a:gd name="T23" fmla="*/ 211514 h 611"/>
                <a:gd name="T24" fmla="*/ 56648 w 138"/>
                <a:gd name="T25" fmla="*/ 211894 h 611"/>
                <a:gd name="T26" fmla="*/ 54588 w 138"/>
                <a:gd name="T27" fmla="*/ 237741 h 611"/>
                <a:gd name="T28" fmla="*/ 54220 w 138"/>
                <a:gd name="T29" fmla="*/ 238060 h 611"/>
                <a:gd name="T30" fmla="*/ 47591 w 138"/>
                <a:gd name="T31" fmla="*/ 249504 h 611"/>
                <a:gd name="T32" fmla="*/ 47591 w 138"/>
                <a:gd name="T33" fmla="*/ 250029 h 611"/>
                <a:gd name="T34" fmla="*/ 46429 w 138"/>
                <a:gd name="T35" fmla="*/ 250402 h 611"/>
                <a:gd name="T36" fmla="*/ 46429 w 138"/>
                <a:gd name="T37" fmla="*/ 250402 h 611"/>
                <a:gd name="T38" fmla="*/ 47301 w 138"/>
                <a:gd name="T39" fmla="*/ 250029 h 611"/>
                <a:gd name="T40" fmla="*/ 47591 w 138"/>
                <a:gd name="T41" fmla="*/ 250029 h 611"/>
                <a:gd name="T42" fmla="*/ 53696 w 138"/>
                <a:gd name="T43" fmla="*/ 238060 h 611"/>
                <a:gd name="T44" fmla="*/ 53696 w 138"/>
                <a:gd name="T45" fmla="*/ 237741 h 611"/>
                <a:gd name="T46" fmla="*/ 55777 w 138"/>
                <a:gd name="T47" fmla="*/ 212201 h 611"/>
                <a:gd name="T48" fmla="*/ 55777 w 138"/>
                <a:gd name="T49" fmla="*/ 211894 h 611"/>
                <a:gd name="T50" fmla="*/ 53036 w 138"/>
                <a:gd name="T51" fmla="*/ 173314 h 611"/>
                <a:gd name="T52" fmla="*/ 52441 w 138"/>
                <a:gd name="T53" fmla="*/ 173035 h 611"/>
                <a:gd name="T54" fmla="*/ 52441 w 138"/>
                <a:gd name="T55" fmla="*/ 173035 h 611"/>
                <a:gd name="T56" fmla="*/ 45153 w 138"/>
                <a:gd name="T57" fmla="*/ 127917 h 611"/>
                <a:gd name="T58" fmla="*/ 44667 w 138"/>
                <a:gd name="T59" fmla="*/ 127024 h 611"/>
                <a:gd name="T60" fmla="*/ 33696 w 138"/>
                <a:gd name="T61" fmla="*/ 82449 h 611"/>
                <a:gd name="T62" fmla="*/ 33696 w 138"/>
                <a:gd name="T63" fmla="*/ 81540 h 611"/>
                <a:gd name="T64" fmla="*/ 20526 w 138"/>
                <a:gd name="T65" fmla="*/ 41809 h 611"/>
                <a:gd name="T66" fmla="*/ 20146 w 138"/>
                <a:gd name="T67" fmla="*/ 41441 h 611"/>
                <a:gd name="T68" fmla="*/ 6104 w 138"/>
                <a:gd name="T69" fmla="*/ 10207 h 611"/>
                <a:gd name="T70" fmla="*/ 6104 w 138"/>
                <a:gd name="T71" fmla="*/ 9917 h 611"/>
                <a:gd name="T72" fmla="*/ 0 w 138"/>
                <a:gd name="T73" fmla="*/ 0 h 611"/>
                <a:gd name="T74" fmla="*/ 0 w 138"/>
                <a:gd name="T75" fmla="*/ 0 h 611"/>
                <a:gd name="T76" fmla="*/ 6104 w 138"/>
                <a:gd name="T77" fmla="*/ 9917 h 611"/>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138" h="611">
                  <a:moveTo>
                    <a:pt x="15" y="24"/>
                  </a:moveTo>
                  <a:cubicBezTo>
                    <a:pt x="15" y="24"/>
                    <a:pt x="15" y="24"/>
                    <a:pt x="16" y="24"/>
                  </a:cubicBezTo>
                  <a:cubicBezTo>
                    <a:pt x="27" y="45"/>
                    <a:pt x="39" y="71"/>
                    <a:pt x="50" y="100"/>
                  </a:cubicBezTo>
                  <a:cubicBezTo>
                    <a:pt x="50" y="101"/>
                    <a:pt x="50" y="101"/>
                    <a:pt x="51" y="102"/>
                  </a:cubicBezTo>
                  <a:cubicBezTo>
                    <a:pt x="62" y="131"/>
                    <a:pt x="73" y="164"/>
                    <a:pt x="83" y="199"/>
                  </a:cubicBezTo>
                  <a:cubicBezTo>
                    <a:pt x="83" y="200"/>
                    <a:pt x="83" y="200"/>
                    <a:pt x="83" y="201"/>
                  </a:cubicBezTo>
                  <a:cubicBezTo>
                    <a:pt x="93" y="236"/>
                    <a:pt x="103" y="273"/>
                    <a:pt x="111" y="310"/>
                  </a:cubicBezTo>
                  <a:cubicBezTo>
                    <a:pt x="111" y="310"/>
                    <a:pt x="111" y="311"/>
                    <a:pt x="111" y="311"/>
                  </a:cubicBezTo>
                  <a:cubicBezTo>
                    <a:pt x="119" y="348"/>
                    <a:pt x="125" y="386"/>
                    <a:pt x="130" y="421"/>
                  </a:cubicBezTo>
                  <a:cubicBezTo>
                    <a:pt x="130" y="421"/>
                    <a:pt x="130" y="422"/>
                    <a:pt x="130" y="422"/>
                  </a:cubicBezTo>
                  <a:cubicBezTo>
                    <a:pt x="130" y="422"/>
                    <a:pt x="130" y="423"/>
                    <a:pt x="130" y="423"/>
                  </a:cubicBezTo>
                  <a:cubicBezTo>
                    <a:pt x="135" y="459"/>
                    <a:pt x="137" y="490"/>
                    <a:pt x="138" y="516"/>
                  </a:cubicBezTo>
                  <a:cubicBezTo>
                    <a:pt x="138" y="517"/>
                    <a:pt x="138" y="517"/>
                    <a:pt x="138" y="517"/>
                  </a:cubicBezTo>
                  <a:cubicBezTo>
                    <a:pt x="138" y="544"/>
                    <a:pt x="136" y="565"/>
                    <a:pt x="133" y="580"/>
                  </a:cubicBezTo>
                  <a:cubicBezTo>
                    <a:pt x="133" y="580"/>
                    <a:pt x="132" y="581"/>
                    <a:pt x="132" y="581"/>
                  </a:cubicBezTo>
                  <a:cubicBezTo>
                    <a:pt x="129" y="596"/>
                    <a:pt x="123" y="606"/>
                    <a:pt x="116" y="609"/>
                  </a:cubicBezTo>
                  <a:cubicBezTo>
                    <a:pt x="116" y="609"/>
                    <a:pt x="116" y="610"/>
                    <a:pt x="116" y="610"/>
                  </a:cubicBezTo>
                  <a:cubicBezTo>
                    <a:pt x="115" y="610"/>
                    <a:pt x="114" y="610"/>
                    <a:pt x="113" y="611"/>
                  </a:cubicBezTo>
                  <a:cubicBezTo>
                    <a:pt x="113" y="611"/>
                    <a:pt x="113" y="611"/>
                    <a:pt x="113" y="611"/>
                  </a:cubicBezTo>
                  <a:cubicBezTo>
                    <a:pt x="114" y="610"/>
                    <a:pt x="114" y="610"/>
                    <a:pt x="115" y="610"/>
                  </a:cubicBezTo>
                  <a:cubicBezTo>
                    <a:pt x="115" y="610"/>
                    <a:pt x="115" y="610"/>
                    <a:pt x="116" y="610"/>
                  </a:cubicBezTo>
                  <a:cubicBezTo>
                    <a:pt x="122" y="606"/>
                    <a:pt x="128" y="596"/>
                    <a:pt x="131" y="581"/>
                  </a:cubicBezTo>
                  <a:cubicBezTo>
                    <a:pt x="131" y="581"/>
                    <a:pt x="131" y="581"/>
                    <a:pt x="131" y="580"/>
                  </a:cubicBezTo>
                  <a:cubicBezTo>
                    <a:pt x="135" y="565"/>
                    <a:pt x="136" y="544"/>
                    <a:pt x="136" y="518"/>
                  </a:cubicBezTo>
                  <a:cubicBezTo>
                    <a:pt x="136" y="517"/>
                    <a:pt x="136" y="517"/>
                    <a:pt x="136" y="517"/>
                  </a:cubicBezTo>
                  <a:cubicBezTo>
                    <a:pt x="136" y="490"/>
                    <a:pt x="133" y="459"/>
                    <a:pt x="129" y="423"/>
                  </a:cubicBezTo>
                  <a:cubicBezTo>
                    <a:pt x="129" y="423"/>
                    <a:pt x="129" y="423"/>
                    <a:pt x="128" y="422"/>
                  </a:cubicBezTo>
                  <a:cubicBezTo>
                    <a:pt x="128" y="422"/>
                    <a:pt x="128" y="422"/>
                    <a:pt x="128" y="422"/>
                  </a:cubicBezTo>
                  <a:cubicBezTo>
                    <a:pt x="124" y="386"/>
                    <a:pt x="117" y="349"/>
                    <a:pt x="110" y="312"/>
                  </a:cubicBezTo>
                  <a:cubicBezTo>
                    <a:pt x="109" y="311"/>
                    <a:pt x="109" y="310"/>
                    <a:pt x="109" y="310"/>
                  </a:cubicBezTo>
                  <a:cubicBezTo>
                    <a:pt x="101" y="273"/>
                    <a:pt x="92" y="236"/>
                    <a:pt x="82" y="201"/>
                  </a:cubicBezTo>
                  <a:cubicBezTo>
                    <a:pt x="82" y="201"/>
                    <a:pt x="82" y="200"/>
                    <a:pt x="82" y="199"/>
                  </a:cubicBezTo>
                  <a:cubicBezTo>
                    <a:pt x="72" y="165"/>
                    <a:pt x="61" y="132"/>
                    <a:pt x="50" y="102"/>
                  </a:cubicBezTo>
                  <a:cubicBezTo>
                    <a:pt x="50" y="102"/>
                    <a:pt x="49" y="101"/>
                    <a:pt x="49" y="101"/>
                  </a:cubicBezTo>
                  <a:cubicBezTo>
                    <a:pt x="38" y="71"/>
                    <a:pt x="27" y="45"/>
                    <a:pt x="15" y="25"/>
                  </a:cubicBezTo>
                  <a:cubicBezTo>
                    <a:pt x="15" y="24"/>
                    <a:pt x="15" y="24"/>
                    <a:pt x="15" y="24"/>
                  </a:cubicBezTo>
                  <a:cubicBezTo>
                    <a:pt x="10" y="15"/>
                    <a:pt x="5" y="7"/>
                    <a:pt x="0" y="0"/>
                  </a:cubicBezTo>
                  <a:cubicBezTo>
                    <a:pt x="0" y="0"/>
                    <a:pt x="0" y="0"/>
                    <a:pt x="0" y="0"/>
                  </a:cubicBezTo>
                  <a:cubicBezTo>
                    <a:pt x="5" y="7"/>
                    <a:pt x="10" y="15"/>
                    <a:pt x="15" y="24"/>
                  </a:cubicBezTo>
                  <a:close/>
                </a:path>
              </a:pathLst>
            </a:custGeom>
            <a:solidFill>
              <a:srgbClr val="F5EE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55" name="Freeform 76">
              <a:extLst>
                <a:ext uri="{FF2B5EF4-FFF2-40B4-BE49-F238E27FC236}">
                  <a16:creationId xmlns:a16="http://schemas.microsoft.com/office/drawing/2014/main" id="{83DF8F81-A60D-4D58-9579-E8A6024B56DB}"/>
                </a:ext>
              </a:extLst>
            </p:cNvPr>
            <p:cNvSpPr>
              <a:spLocks/>
            </p:cNvSpPr>
            <p:nvPr/>
          </p:nvSpPr>
          <p:spPr bwMode="auto">
            <a:xfrm>
              <a:off x="5333139" y="3014609"/>
              <a:ext cx="129051" cy="1110098"/>
            </a:xfrm>
            <a:custGeom>
              <a:avLst/>
              <a:gdLst>
                <a:gd name="T0" fmla="*/ 4845 w 72"/>
                <a:gd name="T1" fmla="*/ 10581 h 619"/>
                <a:gd name="T2" fmla="*/ 4477 w 72"/>
                <a:gd name="T3" fmla="*/ 11106 h 619"/>
                <a:gd name="T4" fmla="*/ 1237 w 72"/>
                <a:gd name="T5" fmla="*/ 45124 h 619"/>
                <a:gd name="T6" fmla="*/ 1237 w 72"/>
                <a:gd name="T7" fmla="*/ 45497 h 619"/>
                <a:gd name="T8" fmla="*/ 368 w 72"/>
                <a:gd name="T9" fmla="*/ 87314 h 619"/>
                <a:gd name="T10" fmla="*/ 368 w 72"/>
                <a:gd name="T11" fmla="*/ 88195 h 619"/>
                <a:gd name="T12" fmla="*/ 2420 w 72"/>
                <a:gd name="T13" fmla="*/ 133994 h 619"/>
                <a:gd name="T14" fmla="*/ 2420 w 72"/>
                <a:gd name="T15" fmla="*/ 134865 h 619"/>
                <a:gd name="T16" fmla="*/ 6897 w 72"/>
                <a:gd name="T17" fmla="*/ 180362 h 619"/>
                <a:gd name="T18" fmla="*/ 6897 w 72"/>
                <a:gd name="T19" fmla="*/ 180362 h 619"/>
                <a:gd name="T20" fmla="*/ 6897 w 72"/>
                <a:gd name="T21" fmla="*/ 181243 h 619"/>
                <a:gd name="T22" fmla="*/ 13151 w 72"/>
                <a:gd name="T23" fmla="*/ 218887 h 619"/>
                <a:gd name="T24" fmla="*/ 13491 w 72"/>
                <a:gd name="T25" fmla="*/ 219390 h 619"/>
                <a:gd name="T26" fmla="*/ 20754 w 72"/>
                <a:gd name="T27" fmla="*/ 243566 h 619"/>
                <a:gd name="T28" fmla="*/ 20754 w 72"/>
                <a:gd name="T29" fmla="*/ 243878 h 619"/>
                <a:gd name="T30" fmla="*/ 28248 w 72"/>
                <a:gd name="T31" fmla="*/ 253802 h 619"/>
                <a:gd name="T32" fmla="*/ 28248 w 72"/>
                <a:gd name="T33" fmla="*/ 253802 h 619"/>
                <a:gd name="T34" fmla="*/ 29429 w 72"/>
                <a:gd name="T35" fmla="*/ 253802 h 619"/>
                <a:gd name="T36" fmla="*/ 29117 w 72"/>
                <a:gd name="T37" fmla="*/ 253802 h 619"/>
                <a:gd name="T38" fmla="*/ 27880 w 72"/>
                <a:gd name="T39" fmla="*/ 253802 h 619"/>
                <a:gd name="T40" fmla="*/ 27880 w 72"/>
                <a:gd name="T41" fmla="*/ 253802 h 619"/>
                <a:gd name="T42" fmla="*/ 20114 w 72"/>
                <a:gd name="T43" fmla="*/ 243878 h 619"/>
                <a:gd name="T44" fmla="*/ 20114 w 72"/>
                <a:gd name="T45" fmla="*/ 243566 h 619"/>
                <a:gd name="T46" fmla="*/ 12623 w 72"/>
                <a:gd name="T47" fmla="*/ 219390 h 619"/>
                <a:gd name="T48" fmla="*/ 12623 w 72"/>
                <a:gd name="T49" fmla="*/ 218887 h 619"/>
                <a:gd name="T50" fmla="*/ 6094 w 72"/>
                <a:gd name="T51" fmla="*/ 181243 h 619"/>
                <a:gd name="T52" fmla="*/ 6094 w 72"/>
                <a:gd name="T53" fmla="*/ 180362 h 619"/>
                <a:gd name="T54" fmla="*/ 6094 w 72"/>
                <a:gd name="T55" fmla="*/ 180362 h 619"/>
                <a:gd name="T56" fmla="*/ 1556 w 72"/>
                <a:gd name="T57" fmla="*/ 134865 h 619"/>
                <a:gd name="T58" fmla="*/ 1556 w 72"/>
                <a:gd name="T59" fmla="*/ 133994 h 619"/>
                <a:gd name="T60" fmla="*/ 0 w 72"/>
                <a:gd name="T61" fmla="*/ 88195 h 619"/>
                <a:gd name="T62" fmla="*/ 0 w 72"/>
                <a:gd name="T63" fmla="*/ 87314 h 619"/>
                <a:gd name="T64" fmla="*/ 869 w 72"/>
                <a:gd name="T65" fmla="*/ 45497 h 619"/>
                <a:gd name="T66" fmla="*/ 869 w 72"/>
                <a:gd name="T67" fmla="*/ 45124 h 619"/>
                <a:gd name="T68" fmla="*/ 4477 w 72"/>
                <a:gd name="T69" fmla="*/ 11106 h 619"/>
                <a:gd name="T70" fmla="*/ 4477 w 72"/>
                <a:gd name="T71" fmla="*/ 10581 h 619"/>
                <a:gd name="T72" fmla="*/ 6897 w 72"/>
                <a:gd name="T73" fmla="*/ 0 h 619"/>
                <a:gd name="T74" fmla="*/ 4845 w 72"/>
                <a:gd name="T75" fmla="*/ 10581 h 619"/>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72" h="619">
                  <a:moveTo>
                    <a:pt x="12" y="26"/>
                  </a:moveTo>
                  <a:cubicBezTo>
                    <a:pt x="12" y="27"/>
                    <a:pt x="11" y="27"/>
                    <a:pt x="11" y="27"/>
                  </a:cubicBezTo>
                  <a:cubicBezTo>
                    <a:pt x="8" y="50"/>
                    <a:pt x="5" y="78"/>
                    <a:pt x="3" y="110"/>
                  </a:cubicBezTo>
                  <a:cubicBezTo>
                    <a:pt x="3" y="110"/>
                    <a:pt x="3" y="110"/>
                    <a:pt x="3" y="111"/>
                  </a:cubicBezTo>
                  <a:cubicBezTo>
                    <a:pt x="1" y="142"/>
                    <a:pt x="1" y="177"/>
                    <a:pt x="1" y="213"/>
                  </a:cubicBezTo>
                  <a:cubicBezTo>
                    <a:pt x="1" y="214"/>
                    <a:pt x="1" y="214"/>
                    <a:pt x="1" y="215"/>
                  </a:cubicBezTo>
                  <a:cubicBezTo>
                    <a:pt x="2" y="251"/>
                    <a:pt x="3" y="289"/>
                    <a:pt x="6" y="327"/>
                  </a:cubicBezTo>
                  <a:cubicBezTo>
                    <a:pt x="6" y="327"/>
                    <a:pt x="6" y="328"/>
                    <a:pt x="6" y="329"/>
                  </a:cubicBezTo>
                  <a:cubicBezTo>
                    <a:pt x="8" y="366"/>
                    <a:pt x="12" y="404"/>
                    <a:pt x="17" y="440"/>
                  </a:cubicBezTo>
                  <a:cubicBezTo>
                    <a:pt x="17" y="440"/>
                    <a:pt x="17" y="440"/>
                    <a:pt x="17" y="440"/>
                  </a:cubicBezTo>
                  <a:cubicBezTo>
                    <a:pt x="17" y="441"/>
                    <a:pt x="17" y="441"/>
                    <a:pt x="17" y="442"/>
                  </a:cubicBezTo>
                  <a:cubicBezTo>
                    <a:pt x="21" y="477"/>
                    <a:pt x="27" y="508"/>
                    <a:pt x="32" y="534"/>
                  </a:cubicBezTo>
                  <a:cubicBezTo>
                    <a:pt x="33" y="534"/>
                    <a:pt x="33" y="534"/>
                    <a:pt x="33" y="535"/>
                  </a:cubicBezTo>
                  <a:cubicBezTo>
                    <a:pt x="38" y="560"/>
                    <a:pt x="44" y="580"/>
                    <a:pt x="51" y="594"/>
                  </a:cubicBezTo>
                  <a:cubicBezTo>
                    <a:pt x="51" y="594"/>
                    <a:pt x="51" y="595"/>
                    <a:pt x="51" y="595"/>
                  </a:cubicBezTo>
                  <a:cubicBezTo>
                    <a:pt x="57" y="609"/>
                    <a:pt x="63" y="617"/>
                    <a:pt x="69" y="619"/>
                  </a:cubicBezTo>
                  <a:cubicBezTo>
                    <a:pt x="69" y="619"/>
                    <a:pt x="69" y="619"/>
                    <a:pt x="69" y="619"/>
                  </a:cubicBezTo>
                  <a:cubicBezTo>
                    <a:pt x="70" y="619"/>
                    <a:pt x="71" y="619"/>
                    <a:pt x="72" y="619"/>
                  </a:cubicBezTo>
                  <a:cubicBezTo>
                    <a:pt x="71" y="619"/>
                    <a:pt x="71" y="619"/>
                    <a:pt x="71" y="619"/>
                  </a:cubicBezTo>
                  <a:cubicBezTo>
                    <a:pt x="70" y="619"/>
                    <a:pt x="69" y="619"/>
                    <a:pt x="68" y="619"/>
                  </a:cubicBezTo>
                  <a:cubicBezTo>
                    <a:pt x="68" y="619"/>
                    <a:pt x="68" y="619"/>
                    <a:pt x="68" y="619"/>
                  </a:cubicBezTo>
                  <a:cubicBezTo>
                    <a:pt x="62" y="617"/>
                    <a:pt x="56" y="609"/>
                    <a:pt x="49" y="595"/>
                  </a:cubicBezTo>
                  <a:cubicBezTo>
                    <a:pt x="49" y="595"/>
                    <a:pt x="49" y="595"/>
                    <a:pt x="49" y="594"/>
                  </a:cubicBezTo>
                  <a:cubicBezTo>
                    <a:pt x="43" y="580"/>
                    <a:pt x="37" y="560"/>
                    <a:pt x="31" y="535"/>
                  </a:cubicBezTo>
                  <a:cubicBezTo>
                    <a:pt x="31" y="534"/>
                    <a:pt x="31" y="534"/>
                    <a:pt x="31" y="534"/>
                  </a:cubicBezTo>
                  <a:cubicBezTo>
                    <a:pt x="25" y="508"/>
                    <a:pt x="20" y="477"/>
                    <a:pt x="15" y="442"/>
                  </a:cubicBezTo>
                  <a:cubicBezTo>
                    <a:pt x="15" y="441"/>
                    <a:pt x="15" y="441"/>
                    <a:pt x="15" y="440"/>
                  </a:cubicBezTo>
                  <a:cubicBezTo>
                    <a:pt x="15" y="440"/>
                    <a:pt x="15" y="440"/>
                    <a:pt x="15" y="440"/>
                  </a:cubicBezTo>
                  <a:cubicBezTo>
                    <a:pt x="10" y="404"/>
                    <a:pt x="7" y="366"/>
                    <a:pt x="4" y="329"/>
                  </a:cubicBezTo>
                  <a:cubicBezTo>
                    <a:pt x="4" y="328"/>
                    <a:pt x="4" y="328"/>
                    <a:pt x="4" y="327"/>
                  </a:cubicBezTo>
                  <a:cubicBezTo>
                    <a:pt x="2" y="289"/>
                    <a:pt x="0" y="251"/>
                    <a:pt x="0" y="215"/>
                  </a:cubicBezTo>
                  <a:cubicBezTo>
                    <a:pt x="0" y="214"/>
                    <a:pt x="0" y="214"/>
                    <a:pt x="0" y="213"/>
                  </a:cubicBezTo>
                  <a:cubicBezTo>
                    <a:pt x="0" y="177"/>
                    <a:pt x="0" y="142"/>
                    <a:pt x="2" y="111"/>
                  </a:cubicBezTo>
                  <a:cubicBezTo>
                    <a:pt x="2" y="111"/>
                    <a:pt x="2" y="110"/>
                    <a:pt x="2" y="110"/>
                  </a:cubicBezTo>
                  <a:cubicBezTo>
                    <a:pt x="4" y="78"/>
                    <a:pt x="7" y="50"/>
                    <a:pt x="11" y="27"/>
                  </a:cubicBezTo>
                  <a:cubicBezTo>
                    <a:pt x="11" y="27"/>
                    <a:pt x="11" y="27"/>
                    <a:pt x="11" y="26"/>
                  </a:cubicBezTo>
                  <a:cubicBezTo>
                    <a:pt x="13" y="17"/>
                    <a:pt x="15" y="8"/>
                    <a:pt x="17" y="0"/>
                  </a:cubicBezTo>
                  <a:cubicBezTo>
                    <a:pt x="15" y="8"/>
                    <a:pt x="13" y="17"/>
                    <a:pt x="12" y="26"/>
                  </a:cubicBezTo>
                  <a:close/>
                </a:path>
              </a:pathLst>
            </a:custGeom>
            <a:solidFill>
              <a:srgbClr val="F5EE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56" name="Freeform 77">
              <a:extLst>
                <a:ext uri="{FF2B5EF4-FFF2-40B4-BE49-F238E27FC236}">
                  <a16:creationId xmlns:a16="http://schemas.microsoft.com/office/drawing/2014/main" id="{0109B27D-6A0D-41BC-8C2E-A1148DABCC0E}"/>
                </a:ext>
              </a:extLst>
            </p:cNvPr>
            <p:cNvSpPr>
              <a:spLocks/>
            </p:cNvSpPr>
            <p:nvPr/>
          </p:nvSpPr>
          <p:spPr bwMode="auto">
            <a:xfrm>
              <a:off x="5126658" y="3014609"/>
              <a:ext cx="236846" cy="1102505"/>
            </a:xfrm>
            <a:custGeom>
              <a:avLst/>
              <a:gdLst>
                <a:gd name="T0" fmla="*/ 44108 w 132"/>
                <a:gd name="T1" fmla="*/ 10568 h 615"/>
                <a:gd name="T2" fmla="*/ 43760 w 132"/>
                <a:gd name="T3" fmla="*/ 11092 h 615"/>
                <a:gd name="T4" fmla="*/ 23532 w 132"/>
                <a:gd name="T5" fmla="*/ 43813 h 615"/>
                <a:gd name="T6" fmla="*/ 23532 w 132"/>
                <a:gd name="T7" fmla="*/ 44153 h 615"/>
                <a:gd name="T8" fmla="*/ 9083 w 132"/>
                <a:gd name="T9" fmla="*/ 85385 h 615"/>
                <a:gd name="T10" fmla="*/ 8705 w 132"/>
                <a:gd name="T11" fmla="*/ 86284 h 615"/>
                <a:gd name="T12" fmla="*/ 1558 w 132"/>
                <a:gd name="T13" fmla="*/ 131617 h 615"/>
                <a:gd name="T14" fmla="*/ 1558 w 132"/>
                <a:gd name="T15" fmla="*/ 132120 h 615"/>
                <a:gd name="T16" fmla="*/ 2971 w 132"/>
                <a:gd name="T17" fmla="*/ 177550 h 615"/>
                <a:gd name="T18" fmla="*/ 2971 w 132"/>
                <a:gd name="T19" fmla="*/ 177890 h 615"/>
                <a:gd name="T20" fmla="*/ 2971 w 132"/>
                <a:gd name="T21" fmla="*/ 178197 h 615"/>
                <a:gd name="T22" fmla="*/ 12771 w 132"/>
                <a:gd name="T23" fmla="*/ 215977 h 615"/>
                <a:gd name="T24" fmla="*/ 12771 w 132"/>
                <a:gd name="T25" fmla="*/ 216346 h 615"/>
                <a:gd name="T26" fmla="*/ 29274 w 132"/>
                <a:gd name="T27" fmla="*/ 241273 h 615"/>
                <a:gd name="T28" fmla="*/ 29642 w 132"/>
                <a:gd name="T29" fmla="*/ 241641 h 615"/>
                <a:gd name="T30" fmla="*/ 48979 w 132"/>
                <a:gd name="T31" fmla="*/ 251458 h 615"/>
                <a:gd name="T32" fmla="*/ 48632 w 132"/>
                <a:gd name="T33" fmla="*/ 251458 h 615"/>
                <a:gd name="T34" fmla="*/ 28773 w 132"/>
                <a:gd name="T35" fmla="*/ 241273 h 615"/>
                <a:gd name="T36" fmla="*/ 28773 w 132"/>
                <a:gd name="T37" fmla="*/ 241273 h 615"/>
                <a:gd name="T38" fmla="*/ 12385 w 132"/>
                <a:gd name="T39" fmla="*/ 216346 h 615"/>
                <a:gd name="T40" fmla="*/ 12018 w 132"/>
                <a:gd name="T41" fmla="*/ 215977 h 615"/>
                <a:gd name="T42" fmla="*/ 2430 w 132"/>
                <a:gd name="T43" fmla="*/ 178197 h 615"/>
                <a:gd name="T44" fmla="*/ 2430 w 132"/>
                <a:gd name="T45" fmla="*/ 177890 h 615"/>
                <a:gd name="T46" fmla="*/ 2061 w 132"/>
                <a:gd name="T47" fmla="*/ 177550 h 615"/>
                <a:gd name="T48" fmla="*/ 1257 w 132"/>
                <a:gd name="T49" fmla="*/ 132120 h 615"/>
                <a:gd name="T50" fmla="*/ 1257 w 132"/>
                <a:gd name="T51" fmla="*/ 131301 h 615"/>
                <a:gd name="T52" fmla="*/ 8173 w 132"/>
                <a:gd name="T53" fmla="*/ 85909 h 615"/>
                <a:gd name="T54" fmla="*/ 8705 w 132"/>
                <a:gd name="T55" fmla="*/ 85385 h 615"/>
                <a:gd name="T56" fmla="*/ 23001 w 132"/>
                <a:gd name="T57" fmla="*/ 44153 h 615"/>
                <a:gd name="T58" fmla="*/ 23001 w 132"/>
                <a:gd name="T59" fmla="*/ 43813 h 615"/>
                <a:gd name="T60" fmla="*/ 43760 w 132"/>
                <a:gd name="T61" fmla="*/ 11092 h 615"/>
                <a:gd name="T62" fmla="*/ 44108 w 132"/>
                <a:gd name="T63" fmla="*/ 10185 h 615"/>
                <a:gd name="T64" fmla="*/ 54366 w 132"/>
                <a:gd name="T65" fmla="*/ 0 h 615"/>
                <a:gd name="T66" fmla="*/ 54366 w 132"/>
                <a:gd name="T67" fmla="*/ 0 h 615"/>
                <a:gd name="T68" fmla="*/ 44108 w 132"/>
                <a:gd name="T69" fmla="*/ 10568 h 615"/>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132" h="615">
                  <a:moveTo>
                    <a:pt x="107" y="26"/>
                  </a:moveTo>
                  <a:cubicBezTo>
                    <a:pt x="107" y="26"/>
                    <a:pt x="106" y="26"/>
                    <a:pt x="106" y="27"/>
                  </a:cubicBezTo>
                  <a:cubicBezTo>
                    <a:pt x="88" y="49"/>
                    <a:pt x="71" y="76"/>
                    <a:pt x="57" y="107"/>
                  </a:cubicBezTo>
                  <a:cubicBezTo>
                    <a:pt x="57" y="107"/>
                    <a:pt x="57" y="108"/>
                    <a:pt x="57" y="108"/>
                  </a:cubicBezTo>
                  <a:cubicBezTo>
                    <a:pt x="42" y="139"/>
                    <a:pt x="31" y="173"/>
                    <a:pt x="22" y="209"/>
                  </a:cubicBezTo>
                  <a:cubicBezTo>
                    <a:pt x="22" y="210"/>
                    <a:pt x="22" y="210"/>
                    <a:pt x="21" y="211"/>
                  </a:cubicBezTo>
                  <a:cubicBezTo>
                    <a:pt x="13" y="247"/>
                    <a:pt x="7" y="284"/>
                    <a:pt x="4" y="322"/>
                  </a:cubicBezTo>
                  <a:cubicBezTo>
                    <a:pt x="4" y="322"/>
                    <a:pt x="4" y="323"/>
                    <a:pt x="4" y="323"/>
                  </a:cubicBezTo>
                  <a:cubicBezTo>
                    <a:pt x="2" y="361"/>
                    <a:pt x="2" y="398"/>
                    <a:pt x="7" y="434"/>
                  </a:cubicBezTo>
                  <a:cubicBezTo>
                    <a:pt x="7" y="434"/>
                    <a:pt x="7" y="435"/>
                    <a:pt x="7" y="435"/>
                  </a:cubicBezTo>
                  <a:cubicBezTo>
                    <a:pt x="7" y="435"/>
                    <a:pt x="7" y="436"/>
                    <a:pt x="7" y="436"/>
                  </a:cubicBezTo>
                  <a:cubicBezTo>
                    <a:pt x="12" y="472"/>
                    <a:pt x="20" y="503"/>
                    <a:pt x="31" y="528"/>
                  </a:cubicBezTo>
                  <a:cubicBezTo>
                    <a:pt x="31" y="529"/>
                    <a:pt x="31" y="529"/>
                    <a:pt x="31" y="529"/>
                  </a:cubicBezTo>
                  <a:cubicBezTo>
                    <a:pt x="42" y="555"/>
                    <a:pt x="55" y="575"/>
                    <a:pt x="71" y="590"/>
                  </a:cubicBezTo>
                  <a:cubicBezTo>
                    <a:pt x="71" y="590"/>
                    <a:pt x="71" y="590"/>
                    <a:pt x="72" y="591"/>
                  </a:cubicBezTo>
                  <a:cubicBezTo>
                    <a:pt x="86" y="604"/>
                    <a:pt x="102" y="613"/>
                    <a:pt x="119" y="615"/>
                  </a:cubicBezTo>
                  <a:cubicBezTo>
                    <a:pt x="118" y="615"/>
                    <a:pt x="118" y="615"/>
                    <a:pt x="118" y="615"/>
                  </a:cubicBezTo>
                  <a:cubicBezTo>
                    <a:pt x="101" y="612"/>
                    <a:pt x="85" y="604"/>
                    <a:pt x="70" y="590"/>
                  </a:cubicBezTo>
                  <a:cubicBezTo>
                    <a:pt x="70" y="590"/>
                    <a:pt x="70" y="590"/>
                    <a:pt x="70" y="590"/>
                  </a:cubicBezTo>
                  <a:cubicBezTo>
                    <a:pt x="54" y="575"/>
                    <a:pt x="41" y="555"/>
                    <a:pt x="30" y="529"/>
                  </a:cubicBezTo>
                  <a:cubicBezTo>
                    <a:pt x="30" y="529"/>
                    <a:pt x="29" y="528"/>
                    <a:pt x="29" y="528"/>
                  </a:cubicBezTo>
                  <a:cubicBezTo>
                    <a:pt x="19" y="502"/>
                    <a:pt x="10" y="471"/>
                    <a:pt x="6" y="436"/>
                  </a:cubicBezTo>
                  <a:cubicBezTo>
                    <a:pt x="6" y="435"/>
                    <a:pt x="6" y="435"/>
                    <a:pt x="6" y="435"/>
                  </a:cubicBezTo>
                  <a:cubicBezTo>
                    <a:pt x="5" y="434"/>
                    <a:pt x="5" y="434"/>
                    <a:pt x="5" y="434"/>
                  </a:cubicBezTo>
                  <a:cubicBezTo>
                    <a:pt x="1" y="398"/>
                    <a:pt x="0" y="361"/>
                    <a:pt x="3" y="323"/>
                  </a:cubicBezTo>
                  <a:cubicBezTo>
                    <a:pt x="3" y="323"/>
                    <a:pt x="3" y="322"/>
                    <a:pt x="3" y="321"/>
                  </a:cubicBezTo>
                  <a:cubicBezTo>
                    <a:pt x="5" y="284"/>
                    <a:pt x="11" y="246"/>
                    <a:pt x="20" y="210"/>
                  </a:cubicBezTo>
                  <a:cubicBezTo>
                    <a:pt x="20" y="210"/>
                    <a:pt x="21" y="209"/>
                    <a:pt x="21" y="209"/>
                  </a:cubicBezTo>
                  <a:cubicBezTo>
                    <a:pt x="30" y="173"/>
                    <a:pt x="42" y="139"/>
                    <a:pt x="56" y="108"/>
                  </a:cubicBezTo>
                  <a:cubicBezTo>
                    <a:pt x="56" y="108"/>
                    <a:pt x="56" y="107"/>
                    <a:pt x="56" y="107"/>
                  </a:cubicBezTo>
                  <a:cubicBezTo>
                    <a:pt x="71" y="76"/>
                    <a:pt x="87" y="49"/>
                    <a:pt x="106" y="27"/>
                  </a:cubicBezTo>
                  <a:cubicBezTo>
                    <a:pt x="106" y="26"/>
                    <a:pt x="107" y="26"/>
                    <a:pt x="107" y="25"/>
                  </a:cubicBezTo>
                  <a:cubicBezTo>
                    <a:pt x="115" y="16"/>
                    <a:pt x="123" y="7"/>
                    <a:pt x="132" y="0"/>
                  </a:cubicBezTo>
                  <a:cubicBezTo>
                    <a:pt x="132" y="0"/>
                    <a:pt x="132" y="0"/>
                    <a:pt x="132" y="0"/>
                  </a:cubicBezTo>
                  <a:cubicBezTo>
                    <a:pt x="123" y="7"/>
                    <a:pt x="115" y="16"/>
                    <a:pt x="107" y="26"/>
                  </a:cubicBezTo>
                  <a:close/>
                </a:path>
              </a:pathLst>
            </a:custGeom>
            <a:solidFill>
              <a:srgbClr val="F5EE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57" name="Freeform 78">
              <a:extLst>
                <a:ext uri="{FF2B5EF4-FFF2-40B4-BE49-F238E27FC236}">
                  <a16:creationId xmlns:a16="http://schemas.microsoft.com/office/drawing/2014/main" id="{67FC4DC7-D8D8-41CA-B8A2-0A09558864F2}"/>
                </a:ext>
              </a:extLst>
            </p:cNvPr>
            <p:cNvSpPr>
              <a:spLocks/>
            </p:cNvSpPr>
            <p:nvPr/>
          </p:nvSpPr>
          <p:spPr bwMode="auto">
            <a:xfrm>
              <a:off x="4958133" y="3014609"/>
              <a:ext cx="405371" cy="1052391"/>
            </a:xfrm>
            <a:custGeom>
              <a:avLst/>
              <a:gdLst>
                <a:gd name="T0" fmla="*/ 76364 w 226"/>
                <a:gd name="T1" fmla="*/ 8675 h 587"/>
                <a:gd name="T2" fmla="*/ 76090 w 226"/>
                <a:gd name="T3" fmla="*/ 9015 h 587"/>
                <a:gd name="T4" fmla="*/ 43178 w 226"/>
                <a:gd name="T5" fmla="*/ 38067 h 587"/>
                <a:gd name="T6" fmla="*/ 42269 w 226"/>
                <a:gd name="T7" fmla="*/ 38820 h 587"/>
                <a:gd name="T8" fmla="*/ 18111 w 226"/>
                <a:gd name="T9" fmla="*/ 76903 h 587"/>
                <a:gd name="T10" fmla="*/ 17731 w 226"/>
                <a:gd name="T11" fmla="*/ 77795 h 587"/>
                <a:gd name="T12" fmla="*/ 3679 w 226"/>
                <a:gd name="T13" fmla="*/ 121090 h 587"/>
                <a:gd name="T14" fmla="*/ 3679 w 226"/>
                <a:gd name="T15" fmla="*/ 121458 h 587"/>
                <a:gd name="T16" fmla="*/ 2429 w 226"/>
                <a:gd name="T17" fmla="*/ 166504 h 587"/>
                <a:gd name="T18" fmla="*/ 2429 w 226"/>
                <a:gd name="T19" fmla="*/ 166504 h 587"/>
                <a:gd name="T20" fmla="*/ 2429 w 226"/>
                <a:gd name="T21" fmla="*/ 166873 h 587"/>
                <a:gd name="T22" fmla="*/ 14801 w 226"/>
                <a:gd name="T23" fmla="*/ 205352 h 587"/>
                <a:gd name="T24" fmla="*/ 14801 w 226"/>
                <a:gd name="T25" fmla="*/ 206221 h 587"/>
                <a:gd name="T26" fmla="*/ 37779 w 226"/>
                <a:gd name="T27" fmla="*/ 232709 h 587"/>
                <a:gd name="T28" fmla="*/ 38311 w 226"/>
                <a:gd name="T29" fmla="*/ 233233 h 587"/>
                <a:gd name="T30" fmla="*/ 50090 w 226"/>
                <a:gd name="T31" fmla="*/ 240196 h 587"/>
                <a:gd name="T32" fmla="*/ 49404 w 226"/>
                <a:gd name="T33" fmla="*/ 239828 h 587"/>
                <a:gd name="T34" fmla="*/ 38311 w 226"/>
                <a:gd name="T35" fmla="*/ 232709 h 587"/>
                <a:gd name="T36" fmla="*/ 37779 w 226"/>
                <a:gd name="T37" fmla="*/ 232709 h 587"/>
                <a:gd name="T38" fmla="*/ 14432 w 226"/>
                <a:gd name="T39" fmla="*/ 205853 h 587"/>
                <a:gd name="T40" fmla="*/ 14432 w 226"/>
                <a:gd name="T41" fmla="*/ 205352 h 587"/>
                <a:gd name="T42" fmla="*/ 2060 w 226"/>
                <a:gd name="T43" fmla="*/ 166873 h 587"/>
                <a:gd name="T44" fmla="*/ 2060 w 226"/>
                <a:gd name="T45" fmla="*/ 166504 h 587"/>
                <a:gd name="T46" fmla="*/ 2060 w 226"/>
                <a:gd name="T47" fmla="*/ 166164 h 587"/>
                <a:gd name="T48" fmla="*/ 3299 w 226"/>
                <a:gd name="T49" fmla="*/ 121458 h 587"/>
                <a:gd name="T50" fmla="*/ 3299 w 226"/>
                <a:gd name="T51" fmla="*/ 120778 h 587"/>
                <a:gd name="T52" fmla="*/ 17239 w 226"/>
                <a:gd name="T53" fmla="*/ 77271 h 587"/>
                <a:gd name="T54" fmla="*/ 17731 w 226"/>
                <a:gd name="T55" fmla="*/ 76903 h 587"/>
                <a:gd name="T56" fmla="*/ 42269 w 226"/>
                <a:gd name="T57" fmla="*/ 38451 h 587"/>
                <a:gd name="T58" fmla="*/ 42793 w 226"/>
                <a:gd name="T59" fmla="*/ 38067 h 587"/>
                <a:gd name="T60" fmla="*/ 76090 w 226"/>
                <a:gd name="T61" fmla="*/ 9015 h 587"/>
                <a:gd name="T62" fmla="*/ 76364 w 226"/>
                <a:gd name="T63" fmla="*/ 8675 h 587"/>
                <a:gd name="T64" fmla="*/ 92951 w 226"/>
                <a:gd name="T65" fmla="*/ 0 h 587"/>
                <a:gd name="T66" fmla="*/ 76364 w 226"/>
                <a:gd name="T67" fmla="*/ 8675 h 587"/>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226" h="587">
                  <a:moveTo>
                    <a:pt x="186" y="21"/>
                  </a:moveTo>
                  <a:cubicBezTo>
                    <a:pt x="186" y="21"/>
                    <a:pt x="185" y="22"/>
                    <a:pt x="185" y="22"/>
                  </a:cubicBezTo>
                  <a:cubicBezTo>
                    <a:pt x="155" y="41"/>
                    <a:pt x="128" y="65"/>
                    <a:pt x="105" y="93"/>
                  </a:cubicBezTo>
                  <a:cubicBezTo>
                    <a:pt x="104" y="94"/>
                    <a:pt x="104" y="94"/>
                    <a:pt x="103" y="95"/>
                  </a:cubicBezTo>
                  <a:cubicBezTo>
                    <a:pt x="80" y="123"/>
                    <a:pt x="60" y="154"/>
                    <a:pt x="44" y="188"/>
                  </a:cubicBezTo>
                  <a:cubicBezTo>
                    <a:pt x="44" y="189"/>
                    <a:pt x="43" y="189"/>
                    <a:pt x="43" y="190"/>
                  </a:cubicBezTo>
                  <a:cubicBezTo>
                    <a:pt x="27" y="223"/>
                    <a:pt x="16" y="259"/>
                    <a:pt x="9" y="296"/>
                  </a:cubicBezTo>
                  <a:cubicBezTo>
                    <a:pt x="9" y="296"/>
                    <a:pt x="9" y="297"/>
                    <a:pt x="9" y="297"/>
                  </a:cubicBezTo>
                  <a:cubicBezTo>
                    <a:pt x="2" y="334"/>
                    <a:pt x="1" y="371"/>
                    <a:pt x="6" y="407"/>
                  </a:cubicBezTo>
                  <a:cubicBezTo>
                    <a:pt x="6" y="407"/>
                    <a:pt x="6" y="407"/>
                    <a:pt x="6" y="407"/>
                  </a:cubicBezTo>
                  <a:cubicBezTo>
                    <a:pt x="6" y="407"/>
                    <a:pt x="6" y="408"/>
                    <a:pt x="6" y="408"/>
                  </a:cubicBezTo>
                  <a:cubicBezTo>
                    <a:pt x="11" y="444"/>
                    <a:pt x="21" y="476"/>
                    <a:pt x="36" y="502"/>
                  </a:cubicBezTo>
                  <a:cubicBezTo>
                    <a:pt x="36" y="503"/>
                    <a:pt x="36" y="503"/>
                    <a:pt x="36" y="504"/>
                  </a:cubicBezTo>
                  <a:cubicBezTo>
                    <a:pt x="51" y="530"/>
                    <a:pt x="70" y="552"/>
                    <a:pt x="92" y="569"/>
                  </a:cubicBezTo>
                  <a:cubicBezTo>
                    <a:pt x="93" y="569"/>
                    <a:pt x="93" y="569"/>
                    <a:pt x="93" y="570"/>
                  </a:cubicBezTo>
                  <a:cubicBezTo>
                    <a:pt x="102" y="576"/>
                    <a:pt x="112" y="582"/>
                    <a:pt x="122" y="587"/>
                  </a:cubicBezTo>
                  <a:cubicBezTo>
                    <a:pt x="120" y="586"/>
                    <a:pt x="120" y="586"/>
                    <a:pt x="120" y="586"/>
                  </a:cubicBezTo>
                  <a:cubicBezTo>
                    <a:pt x="110" y="581"/>
                    <a:pt x="101" y="576"/>
                    <a:pt x="93" y="569"/>
                  </a:cubicBezTo>
                  <a:cubicBezTo>
                    <a:pt x="92" y="569"/>
                    <a:pt x="92" y="569"/>
                    <a:pt x="92" y="569"/>
                  </a:cubicBezTo>
                  <a:cubicBezTo>
                    <a:pt x="69" y="552"/>
                    <a:pt x="50" y="530"/>
                    <a:pt x="35" y="503"/>
                  </a:cubicBezTo>
                  <a:cubicBezTo>
                    <a:pt x="35" y="503"/>
                    <a:pt x="35" y="502"/>
                    <a:pt x="35" y="502"/>
                  </a:cubicBezTo>
                  <a:cubicBezTo>
                    <a:pt x="20" y="475"/>
                    <a:pt x="10" y="443"/>
                    <a:pt x="5" y="408"/>
                  </a:cubicBezTo>
                  <a:cubicBezTo>
                    <a:pt x="5" y="407"/>
                    <a:pt x="5" y="407"/>
                    <a:pt x="5" y="407"/>
                  </a:cubicBezTo>
                  <a:cubicBezTo>
                    <a:pt x="5" y="406"/>
                    <a:pt x="5" y="406"/>
                    <a:pt x="5" y="406"/>
                  </a:cubicBezTo>
                  <a:cubicBezTo>
                    <a:pt x="0" y="370"/>
                    <a:pt x="1" y="333"/>
                    <a:pt x="8" y="297"/>
                  </a:cubicBezTo>
                  <a:cubicBezTo>
                    <a:pt x="8" y="296"/>
                    <a:pt x="8" y="296"/>
                    <a:pt x="8" y="295"/>
                  </a:cubicBezTo>
                  <a:cubicBezTo>
                    <a:pt x="15" y="259"/>
                    <a:pt x="26" y="223"/>
                    <a:pt x="42" y="189"/>
                  </a:cubicBezTo>
                  <a:cubicBezTo>
                    <a:pt x="42" y="189"/>
                    <a:pt x="43" y="188"/>
                    <a:pt x="43" y="188"/>
                  </a:cubicBezTo>
                  <a:cubicBezTo>
                    <a:pt x="59" y="154"/>
                    <a:pt x="79" y="122"/>
                    <a:pt x="103" y="94"/>
                  </a:cubicBezTo>
                  <a:cubicBezTo>
                    <a:pt x="103" y="94"/>
                    <a:pt x="104" y="93"/>
                    <a:pt x="104" y="93"/>
                  </a:cubicBezTo>
                  <a:cubicBezTo>
                    <a:pt x="128" y="65"/>
                    <a:pt x="155" y="41"/>
                    <a:pt x="185" y="22"/>
                  </a:cubicBezTo>
                  <a:cubicBezTo>
                    <a:pt x="185" y="22"/>
                    <a:pt x="185" y="21"/>
                    <a:pt x="186" y="21"/>
                  </a:cubicBezTo>
                  <a:cubicBezTo>
                    <a:pt x="199" y="13"/>
                    <a:pt x="212" y="6"/>
                    <a:pt x="226" y="0"/>
                  </a:cubicBezTo>
                  <a:cubicBezTo>
                    <a:pt x="212" y="6"/>
                    <a:pt x="199" y="13"/>
                    <a:pt x="186" y="21"/>
                  </a:cubicBezTo>
                  <a:close/>
                </a:path>
              </a:pathLst>
            </a:custGeom>
            <a:solidFill>
              <a:srgbClr val="F5EE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58" name="Freeform 79">
              <a:extLst>
                <a:ext uri="{FF2B5EF4-FFF2-40B4-BE49-F238E27FC236}">
                  <a16:creationId xmlns:a16="http://schemas.microsoft.com/office/drawing/2014/main" id="{9588BBC5-F1E0-4D3F-8009-089D6DB4D464}"/>
                </a:ext>
              </a:extLst>
            </p:cNvPr>
            <p:cNvSpPr>
              <a:spLocks/>
            </p:cNvSpPr>
            <p:nvPr/>
          </p:nvSpPr>
          <p:spPr bwMode="auto">
            <a:xfrm>
              <a:off x="4857929" y="3014609"/>
              <a:ext cx="505575" cy="837509"/>
            </a:xfrm>
            <a:custGeom>
              <a:avLst/>
              <a:gdLst>
                <a:gd name="T0" fmla="*/ 95451 w 282"/>
                <a:gd name="T1" fmla="*/ 5730 h 467"/>
                <a:gd name="T2" fmla="*/ 95066 w 282"/>
                <a:gd name="T3" fmla="*/ 6103 h 467"/>
                <a:gd name="T4" fmla="*/ 54510 w 282"/>
                <a:gd name="T5" fmla="*/ 29186 h 467"/>
                <a:gd name="T6" fmla="*/ 54163 w 282"/>
                <a:gd name="T7" fmla="*/ 29526 h 467"/>
                <a:gd name="T8" fmla="*/ 23421 w 282"/>
                <a:gd name="T9" fmla="*/ 63204 h 467"/>
                <a:gd name="T10" fmla="*/ 22934 w 282"/>
                <a:gd name="T11" fmla="*/ 63523 h 467"/>
                <a:gd name="T12" fmla="*/ 4846 w 282"/>
                <a:gd name="T13" fmla="*/ 103788 h 467"/>
                <a:gd name="T14" fmla="*/ 4846 w 282"/>
                <a:gd name="T15" fmla="*/ 104535 h 467"/>
                <a:gd name="T16" fmla="*/ 2052 w 282"/>
                <a:gd name="T17" fmla="*/ 148097 h 467"/>
                <a:gd name="T18" fmla="*/ 2052 w 282"/>
                <a:gd name="T19" fmla="*/ 148411 h 467"/>
                <a:gd name="T20" fmla="*/ 2052 w 282"/>
                <a:gd name="T21" fmla="*/ 148756 h 467"/>
                <a:gd name="T22" fmla="*/ 15925 w 282"/>
                <a:gd name="T23" fmla="*/ 188521 h 467"/>
                <a:gd name="T24" fmla="*/ 15925 w 282"/>
                <a:gd name="T25" fmla="*/ 189045 h 467"/>
                <a:gd name="T26" fmla="*/ 17703 w 282"/>
                <a:gd name="T27" fmla="*/ 191483 h 467"/>
                <a:gd name="T28" fmla="*/ 16834 w 282"/>
                <a:gd name="T29" fmla="*/ 190299 h 467"/>
                <a:gd name="T30" fmla="*/ 15925 w 282"/>
                <a:gd name="T31" fmla="*/ 189045 h 467"/>
                <a:gd name="T32" fmla="*/ 15651 w 282"/>
                <a:gd name="T33" fmla="*/ 188152 h 467"/>
                <a:gd name="T34" fmla="*/ 2052 w 282"/>
                <a:gd name="T35" fmla="*/ 148411 h 467"/>
                <a:gd name="T36" fmla="*/ 2052 w 282"/>
                <a:gd name="T37" fmla="*/ 148097 h 467"/>
                <a:gd name="T38" fmla="*/ 2052 w 282"/>
                <a:gd name="T39" fmla="*/ 148097 h 467"/>
                <a:gd name="T40" fmla="*/ 4478 w 282"/>
                <a:gd name="T41" fmla="*/ 104157 h 467"/>
                <a:gd name="T42" fmla="*/ 4846 w 282"/>
                <a:gd name="T43" fmla="*/ 103788 h 467"/>
                <a:gd name="T44" fmla="*/ 22934 w 282"/>
                <a:gd name="T45" fmla="*/ 63523 h 467"/>
                <a:gd name="T46" fmla="*/ 23421 w 282"/>
                <a:gd name="T47" fmla="*/ 62703 h 467"/>
                <a:gd name="T48" fmla="*/ 53639 w 282"/>
                <a:gd name="T49" fmla="*/ 29526 h 467"/>
                <a:gd name="T50" fmla="*/ 54510 w 282"/>
                <a:gd name="T51" fmla="*/ 29186 h 467"/>
                <a:gd name="T52" fmla="*/ 94697 w 282"/>
                <a:gd name="T53" fmla="*/ 6103 h 467"/>
                <a:gd name="T54" fmla="*/ 95451 w 282"/>
                <a:gd name="T55" fmla="*/ 5730 h 467"/>
                <a:gd name="T56" fmla="*/ 115579 w 282"/>
                <a:gd name="T57" fmla="*/ 0 h 467"/>
                <a:gd name="T58" fmla="*/ 95451 w 282"/>
                <a:gd name="T59" fmla="*/ 5730 h 467"/>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0" t="0" r="r" b="b"/>
              <a:pathLst>
                <a:path w="282" h="467">
                  <a:moveTo>
                    <a:pt x="233" y="14"/>
                  </a:moveTo>
                  <a:cubicBezTo>
                    <a:pt x="233" y="14"/>
                    <a:pt x="232" y="15"/>
                    <a:pt x="232" y="15"/>
                  </a:cubicBezTo>
                  <a:cubicBezTo>
                    <a:pt x="195" y="28"/>
                    <a:pt x="162" y="48"/>
                    <a:pt x="133" y="71"/>
                  </a:cubicBezTo>
                  <a:cubicBezTo>
                    <a:pt x="132" y="72"/>
                    <a:pt x="132" y="72"/>
                    <a:pt x="132" y="72"/>
                  </a:cubicBezTo>
                  <a:cubicBezTo>
                    <a:pt x="102" y="96"/>
                    <a:pt x="77" y="123"/>
                    <a:pt x="57" y="154"/>
                  </a:cubicBezTo>
                  <a:cubicBezTo>
                    <a:pt x="57" y="154"/>
                    <a:pt x="56" y="155"/>
                    <a:pt x="56" y="155"/>
                  </a:cubicBezTo>
                  <a:cubicBezTo>
                    <a:pt x="36" y="186"/>
                    <a:pt x="21" y="219"/>
                    <a:pt x="12" y="253"/>
                  </a:cubicBezTo>
                  <a:cubicBezTo>
                    <a:pt x="12" y="254"/>
                    <a:pt x="12" y="255"/>
                    <a:pt x="12" y="255"/>
                  </a:cubicBezTo>
                  <a:cubicBezTo>
                    <a:pt x="3" y="290"/>
                    <a:pt x="1" y="326"/>
                    <a:pt x="5" y="361"/>
                  </a:cubicBezTo>
                  <a:cubicBezTo>
                    <a:pt x="5" y="362"/>
                    <a:pt x="5" y="362"/>
                    <a:pt x="5" y="362"/>
                  </a:cubicBezTo>
                  <a:cubicBezTo>
                    <a:pt x="5" y="362"/>
                    <a:pt x="5" y="363"/>
                    <a:pt x="5" y="363"/>
                  </a:cubicBezTo>
                  <a:cubicBezTo>
                    <a:pt x="10" y="399"/>
                    <a:pt x="22" y="431"/>
                    <a:pt x="39" y="460"/>
                  </a:cubicBezTo>
                  <a:cubicBezTo>
                    <a:pt x="39" y="460"/>
                    <a:pt x="39" y="461"/>
                    <a:pt x="39" y="461"/>
                  </a:cubicBezTo>
                  <a:cubicBezTo>
                    <a:pt x="41" y="463"/>
                    <a:pt x="42" y="465"/>
                    <a:pt x="43" y="467"/>
                  </a:cubicBezTo>
                  <a:cubicBezTo>
                    <a:pt x="41" y="464"/>
                    <a:pt x="41" y="464"/>
                    <a:pt x="41" y="464"/>
                  </a:cubicBezTo>
                  <a:cubicBezTo>
                    <a:pt x="41" y="463"/>
                    <a:pt x="40" y="462"/>
                    <a:pt x="39" y="461"/>
                  </a:cubicBezTo>
                  <a:cubicBezTo>
                    <a:pt x="39" y="460"/>
                    <a:pt x="38" y="460"/>
                    <a:pt x="38" y="459"/>
                  </a:cubicBezTo>
                  <a:cubicBezTo>
                    <a:pt x="21" y="431"/>
                    <a:pt x="10" y="398"/>
                    <a:pt x="5" y="362"/>
                  </a:cubicBezTo>
                  <a:cubicBezTo>
                    <a:pt x="5" y="362"/>
                    <a:pt x="5" y="362"/>
                    <a:pt x="5" y="361"/>
                  </a:cubicBezTo>
                  <a:cubicBezTo>
                    <a:pt x="5" y="361"/>
                    <a:pt x="5" y="361"/>
                    <a:pt x="5" y="361"/>
                  </a:cubicBezTo>
                  <a:cubicBezTo>
                    <a:pt x="0" y="325"/>
                    <a:pt x="3" y="289"/>
                    <a:pt x="11" y="254"/>
                  </a:cubicBezTo>
                  <a:cubicBezTo>
                    <a:pt x="12" y="254"/>
                    <a:pt x="12" y="253"/>
                    <a:pt x="12" y="253"/>
                  </a:cubicBezTo>
                  <a:cubicBezTo>
                    <a:pt x="21" y="218"/>
                    <a:pt x="36" y="185"/>
                    <a:pt x="56" y="155"/>
                  </a:cubicBezTo>
                  <a:cubicBezTo>
                    <a:pt x="56" y="154"/>
                    <a:pt x="56" y="154"/>
                    <a:pt x="57" y="153"/>
                  </a:cubicBezTo>
                  <a:cubicBezTo>
                    <a:pt x="77" y="123"/>
                    <a:pt x="102" y="95"/>
                    <a:pt x="131" y="72"/>
                  </a:cubicBezTo>
                  <a:cubicBezTo>
                    <a:pt x="132" y="71"/>
                    <a:pt x="132" y="71"/>
                    <a:pt x="133" y="71"/>
                  </a:cubicBezTo>
                  <a:cubicBezTo>
                    <a:pt x="162" y="47"/>
                    <a:pt x="195" y="28"/>
                    <a:pt x="231" y="15"/>
                  </a:cubicBezTo>
                  <a:cubicBezTo>
                    <a:pt x="232" y="14"/>
                    <a:pt x="233" y="14"/>
                    <a:pt x="233" y="14"/>
                  </a:cubicBezTo>
                  <a:cubicBezTo>
                    <a:pt x="249" y="8"/>
                    <a:pt x="265" y="3"/>
                    <a:pt x="282" y="0"/>
                  </a:cubicBezTo>
                  <a:cubicBezTo>
                    <a:pt x="265" y="3"/>
                    <a:pt x="249" y="8"/>
                    <a:pt x="233" y="14"/>
                  </a:cubicBezTo>
                  <a:close/>
                </a:path>
              </a:pathLst>
            </a:custGeom>
            <a:solidFill>
              <a:srgbClr val="F5EE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59" name="Freeform 80">
              <a:extLst>
                <a:ext uri="{FF2B5EF4-FFF2-40B4-BE49-F238E27FC236}">
                  <a16:creationId xmlns:a16="http://schemas.microsoft.com/office/drawing/2014/main" id="{CBFBAA7C-C378-4748-84BF-C26F0A991166}"/>
                </a:ext>
              </a:extLst>
            </p:cNvPr>
            <p:cNvSpPr>
              <a:spLocks/>
            </p:cNvSpPr>
            <p:nvPr/>
          </p:nvSpPr>
          <p:spPr bwMode="auto">
            <a:xfrm>
              <a:off x="4866279" y="3014609"/>
              <a:ext cx="497225" cy="351556"/>
            </a:xfrm>
            <a:custGeom>
              <a:avLst/>
              <a:gdLst>
                <a:gd name="T0" fmla="*/ 93885 w 277"/>
                <a:gd name="T1" fmla="*/ 2060 h 196"/>
                <a:gd name="T2" fmla="*/ 93012 w 277"/>
                <a:gd name="T3" fmla="*/ 2060 h 196"/>
                <a:gd name="T4" fmla="*/ 51246 w 277"/>
                <a:gd name="T5" fmla="*/ 17717 h 196"/>
                <a:gd name="T6" fmla="*/ 50333 w 277"/>
                <a:gd name="T7" fmla="*/ 17717 h 196"/>
                <a:gd name="T8" fmla="*/ 19066 w 277"/>
                <a:gd name="T9" fmla="*/ 45150 h 196"/>
                <a:gd name="T10" fmla="*/ 18574 w 277"/>
                <a:gd name="T11" fmla="*/ 45530 h 196"/>
                <a:gd name="T12" fmla="*/ 0 w 277"/>
                <a:gd name="T13" fmla="*/ 80460 h 196"/>
                <a:gd name="T14" fmla="*/ 369 w 277"/>
                <a:gd name="T15" fmla="*/ 79223 h 196"/>
                <a:gd name="T16" fmla="*/ 18574 w 277"/>
                <a:gd name="T17" fmla="*/ 45150 h 196"/>
                <a:gd name="T18" fmla="*/ 19066 w 277"/>
                <a:gd name="T19" fmla="*/ 44646 h 196"/>
                <a:gd name="T20" fmla="*/ 50865 w 277"/>
                <a:gd name="T21" fmla="*/ 17717 h 196"/>
                <a:gd name="T22" fmla="*/ 51246 w 277"/>
                <a:gd name="T23" fmla="*/ 17216 h 196"/>
                <a:gd name="T24" fmla="*/ 93012 w 277"/>
                <a:gd name="T25" fmla="*/ 2060 h 196"/>
                <a:gd name="T26" fmla="*/ 93885 w 277"/>
                <a:gd name="T27" fmla="*/ 2060 h 196"/>
                <a:gd name="T28" fmla="*/ 114523 w 277"/>
                <a:gd name="T29" fmla="*/ 0 h 196"/>
                <a:gd name="T30" fmla="*/ 93885 w 277"/>
                <a:gd name="T31" fmla="*/ 2060 h 19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77" h="196">
                  <a:moveTo>
                    <a:pt x="227" y="5"/>
                  </a:moveTo>
                  <a:cubicBezTo>
                    <a:pt x="226" y="5"/>
                    <a:pt x="226" y="5"/>
                    <a:pt x="225" y="5"/>
                  </a:cubicBezTo>
                  <a:cubicBezTo>
                    <a:pt x="188" y="12"/>
                    <a:pt x="154" y="25"/>
                    <a:pt x="124" y="43"/>
                  </a:cubicBezTo>
                  <a:cubicBezTo>
                    <a:pt x="123" y="43"/>
                    <a:pt x="123" y="43"/>
                    <a:pt x="122" y="43"/>
                  </a:cubicBezTo>
                  <a:cubicBezTo>
                    <a:pt x="92" y="61"/>
                    <a:pt x="67" y="84"/>
                    <a:pt x="46" y="110"/>
                  </a:cubicBezTo>
                  <a:cubicBezTo>
                    <a:pt x="46" y="110"/>
                    <a:pt x="45" y="111"/>
                    <a:pt x="45" y="111"/>
                  </a:cubicBezTo>
                  <a:cubicBezTo>
                    <a:pt x="25" y="136"/>
                    <a:pt x="10" y="165"/>
                    <a:pt x="0" y="196"/>
                  </a:cubicBezTo>
                  <a:cubicBezTo>
                    <a:pt x="1" y="193"/>
                    <a:pt x="1" y="193"/>
                    <a:pt x="1" y="193"/>
                  </a:cubicBezTo>
                  <a:cubicBezTo>
                    <a:pt x="11" y="163"/>
                    <a:pt x="26" y="135"/>
                    <a:pt x="45" y="110"/>
                  </a:cubicBezTo>
                  <a:cubicBezTo>
                    <a:pt x="45" y="110"/>
                    <a:pt x="46" y="109"/>
                    <a:pt x="46" y="109"/>
                  </a:cubicBezTo>
                  <a:cubicBezTo>
                    <a:pt x="67" y="83"/>
                    <a:pt x="93" y="61"/>
                    <a:pt x="123" y="43"/>
                  </a:cubicBezTo>
                  <a:cubicBezTo>
                    <a:pt x="123" y="43"/>
                    <a:pt x="124" y="42"/>
                    <a:pt x="124" y="42"/>
                  </a:cubicBezTo>
                  <a:cubicBezTo>
                    <a:pt x="154" y="25"/>
                    <a:pt x="188" y="12"/>
                    <a:pt x="225" y="5"/>
                  </a:cubicBezTo>
                  <a:cubicBezTo>
                    <a:pt x="226" y="5"/>
                    <a:pt x="226" y="5"/>
                    <a:pt x="227" y="5"/>
                  </a:cubicBezTo>
                  <a:cubicBezTo>
                    <a:pt x="243" y="2"/>
                    <a:pt x="260" y="0"/>
                    <a:pt x="277" y="0"/>
                  </a:cubicBezTo>
                  <a:cubicBezTo>
                    <a:pt x="260" y="0"/>
                    <a:pt x="243" y="2"/>
                    <a:pt x="227" y="5"/>
                  </a:cubicBezTo>
                  <a:close/>
                </a:path>
              </a:pathLst>
            </a:custGeom>
            <a:solidFill>
              <a:srgbClr val="F5EE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60" name="Freeform 81">
              <a:extLst>
                <a:ext uri="{FF2B5EF4-FFF2-40B4-BE49-F238E27FC236}">
                  <a16:creationId xmlns:a16="http://schemas.microsoft.com/office/drawing/2014/main" id="{18227B92-5D62-44D1-89D6-26AB717C7240}"/>
                </a:ext>
              </a:extLst>
            </p:cNvPr>
            <p:cNvSpPr>
              <a:spLocks/>
            </p:cNvSpPr>
            <p:nvPr/>
          </p:nvSpPr>
          <p:spPr bwMode="auto">
            <a:xfrm>
              <a:off x="5047709" y="3005498"/>
              <a:ext cx="315795" cy="82004"/>
            </a:xfrm>
            <a:custGeom>
              <a:avLst/>
              <a:gdLst>
                <a:gd name="T0" fmla="*/ 54751 w 176"/>
                <a:gd name="T1" fmla="*/ 364 h 46"/>
                <a:gd name="T2" fmla="*/ 54085 w 176"/>
                <a:gd name="T3" fmla="*/ 364 h 46"/>
                <a:gd name="T4" fmla="*/ 18129 w 176"/>
                <a:gd name="T5" fmla="*/ 7055 h 46"/>
                <a:gd name="T6" fmla="*/ 17789 w 176"/>
                <a:gd name="T7" fmla="*/ 7569 h 46"/>
                <a:gd name="T8" fmla="*/ 0 w 176"/>
                <a:gd name="T9" fmla="*/ 18109 h 46"/>
                <a:gd name="T10" fmla="*/ 872 w 176"/>
                <a:gd name="T11" fmla="*/ 17771 h 46"/>
                <a:gd name="T12" fmla="*/ 18129 w 176"/>
                <a:gd name="T13" fmla="*/ 7055 h 46"/>
                <a:gd name="T14" fmla="*/ 18514 w 176"/>
                <a:gd name="T15" fmla="*/ 7055 h 46"/>
                <a:gd name="T16" fmla="*/ 54085 w 176"/>
                <a:gd name="T17" fmla="*/ 0 h 46"/>
                <a:gd name="T18" fmla="*/ 54751 w 176"/>
                <a:gd name="T19" fmla="*/ 0 h 46"/>
                <a:gd name="T20" fmla="*/ 72512 w 176"/>
                <a:gd name="T21" fmla="*/ 2007 h 46"/>
                <a:gd name="T22" fmla="*/ 54751 w 176"/>
                <a:gd name="T23" fmla="*/ 364 h 4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76" h="46">
                  <a:moveTo>
                    <a:pt x="133" y="1"/>
                  </a:moveTo>
                  <a:cubicBezTo>
                    <a:pt x="132" y="1"/>
                    <a:pt x="132" y="1"/>
                    <a:pt x="131" y="1"/>
                  </a:cubicBezTo>
                  <a:cubicBezTo>
                    <a:pt x="99" y="0"/>
                    <a:pt x="70" y="7"/>
                    <a:pt x="44" y="18"/>
                  </a:cubicBezTo>
                  <a:cubicBezTo>
                    <a:pt x="44" y="18"/>
                    <a:pt x="44" y="18"/>
                    <a:pt x="43" y="19"/>
                  </a:cubicBezTo>
                  <a:cubicBezTo>
                    <a:pt x="27" y="26"/>
                    <a:pt x="13" y="35"/>
                    <a:pt x="0" y="46"/>
                  </a:cubicBezTo>
                  <a:cubicBezTo>
                    <a:pt x="2" y="45"/>
                    <a:pt x="2" y="45"/>
                    <a:pt x="2" y="45"/>
                  </a:cubicBezTo>
                  <a:cubicBezTo>
                    <a:pt x="14" y="34"/>
                    <a:pt x="28" y="25"/>
                    <a:pt x="44" y="18"/>
                  </a:cubicBezTo>
                  <a:cubicBezTo>
                    <a:pt x="44" y="18"/>
                    <a:pt x="44" y="18"/>
                    <a:pt x="45" y="18"/>
                  </a:cubicBezTo>
                  <a:cubicBezTo>
                    <a:pt x="70" y="6"/>
                    <a:pt x="100" y="0"/>
                    <a:pt x="131" y="0"/>
                  </a:cubicBezTo>
                  <a:cubicBezTo>
                    <a:pt x="132" y="0"/>
                    <a:pt x="132" y="0"/>
                    <a:pt x="133" y="0"/>
                  </a:cubicBezTo>
                  <a:cubicBezTo>
                    <a:pt x="147" y="1"/>
                    <a:pt x="161" y="2"/>
                    <a:pt x="176" y="5"/>
                  </a:cubicBezTo>
                  <a:cubicBezTo>
                    <a:pt x="161" y="2"/>
                    <a:pt x="147" y="1"/>
                    <a:pt x="133" y="1"/>
                  </a:cubicBezTo>
                  <a:close/>
                </a:path>
              </a:pathLst>
            </a:custGeom>
            <a:solidFill>
              <a:srgbClr val="F5EE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61" name="Freeform 82">
              <a:extLst>
                <a:ext uri="{FF2B5EF4-FFF2-40B4-BE49-F238E27FC236}">
                  <a16:creationId xmlns:a16="http://schemas.microsoft.com/office/drawing/2014/main" id="{284006AB-B854-4E59-AD29-34737063245B}"/>
                </a:ext>
              </a:extLst>
            </p:cNvPr>
            <p:cNvSpPr>
              <a:spLocks/>
            </p:cNvSpPr>
            <p:nvPr/>
          </p:nvSpPr>
          <p:spPr bwMode="auto">
            <a:xfrm>
              <a:off x="5194979" y="2980441"/>
              <a:ext cx="168525" cy="34169"/>
            </a:xfrm>
            <a:custGeom>
              <a:avLst/>
              <a:gdLst>
                <a:gd name="T0" fmla="*/ 26227 w 94"/>
                <a:gd name="T1" fmla="*/ 2989 h 19"/>
                <a:gd name="T2" fmla="*/ 25858 w 94"/>
                <a:gd name="T3" fmla="*/ 2456 h 19"/>
                <a:gd name="T4" fmla="*/ 1556 w 94"/>
                <a:gd name="T5" fmla="*/ 2989 h 19"/>
                <a:gd name="T6" fmla="*/ 1238 w 94"/>
                <a:gd name="T7" fmla="*/ 2989 h 19"/>
                <a:gd name="T8" fmla="*/ 0 w 94"/>
                <a:gd name="T9" fmla="*/ 3709 h 19"/>
                <a:gd name="T10" fmla="*/ 368 w 94"/>
                <a:gd name="T11" fmla="*/ 3361 h 19"/>
                <a:gd name="T12" fmla="*/ 1556 w 94"/>
                <a:gd name="T13" fmla="*/ 2989 h 19"/>
                <a:gd name="T14" fmla="*/ 2052 w 94"/>
                <a:gd name="T15" fmla="*/ 2989 h 19"/>
                <a:gd name="T16" fmla="*/ 25858 w 94"/>
                <a:gd name="T17" fmla="*/ 2456 h 19"/>
                <a:gd name="T18" fmla="*/ 26227 w 94"/>
                <a:gd name="T19" fmla="*/ 2456 h 19"/>
                <a:gd name="T20" fmla="*/ 38519 w 94"/>
                <a:gd name="T21" fmla="*/ 7960 h 19"/>
                <a:gd name="T22" fmla="*/ 38519 w 94"/>
                <a:gd name="T23" fmla="*/ 7960 h 19"/>
                <a:gd name="T24" fmla="*/ 26227 w 94"/>
                <a:gd name="T25" fmla="*/ 2989 h 1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94" h="19">
                  <a:moveTo>
                    <a:pt x="64" y="7"/>
                  </a:moveTo>
                  <a:cubicBezTo>
                    <a:pt x="64" y="6"/>
                    <a:pt x="64" y="6"/>
                    <a:pt x="63" y="6"/>
                  </a:cubicBezTo>
                  <a:cubicBezTo>
                    <a:pt x="41" y="0"/>
                    <a:pt x="21" y="1"/>
                    <a:pt x="4" y="7"/>
                  </a:cubicBezTo>
                  <a:cubicBezTo>
                    <a:pt x="4" y="7"/>
                    <a:pt x="4" y="7"/>
                    <a:pt x="3" y="7"/>
                  </a:cubicBezTo>
                  <a:cubicBezTo>
                    <a:pt x="2" y="8"/>
                    <a:pt x="1" y="8"/>
                    <a:pt x="0" y="9"/>
                  </a:cubicBezTo>
                  <a:cubicBezTo>
                    <a:pt x="1" y="8"/>
                    <a:pt x="1" y="8"/>
                    <a:pt x="1" y="8"/>
                  </a:cubicBezTo>
                  <a:cubicBezTo>
                    <a:pt x="2" y="8"/>
                    <a:pt x="3" y="8"/>
                    <a:pt x="4" y="7"/>
                  </a:cubicBezTo>
                  <a:cubicBezTo>
                    <a:pt x="4" y="7"/>
                    <a:pt x="4" y="7"/>
                    <a:pt x="5" y="7"/>
                  </a:cubicBezTo>
                  <a:cubicBezTo>
                    <a:pt x="22" y="0"/>
                    <a:pt x="42" y="0"/>
                    <a:pt x="63" y="6"/>
                  </a:cubicBezTo>
                  <a:cubicBezTo>
                    <a:pt x="64" y="6"/>
                    <a:pt x="64" y="6"/>
                    <a:pt x="64" y="6"/>
                  </a:cubicBezTo>
                  <a:cubicBezTo>
                    <a:pt x="74" y="9"/>
                    <a:pt x="84" y="13"/>
                    <a:pt x="94" y="19"/>
                  </a:cubicBezTo>
                  <a:cubicBezTo>
                    <a:pt x="94" y="19"/>
                    <a:pt x="94" y="19"/>
                    <a:pt x="94" y="19"/>
                  </a:cubicBezTo>
                  <a:cubicBezTo>
                    <a:pt x="84" y="13"/>
                    <a:pt x="74" y="9"/>
                    <a:pt x="64" y="7"/>
                  </a:cubicBezTo>
                  <a:close/>
                </a:path>
              </a:pathLst>
            </a:custGeom>
            <a:solidFill>
              <a:srgbClr val="F5EE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62" name="Freeform 83">
              <a:extLst>
                <a:ext uri="{FF2B5EF4-FFF2-40B4-BE49-F238E27FC236}">
                  <a16:creationId xmlns:a16="http://schemas.microsoft.com/office/drawing/2014/main" id="{FCF7C67A-A7F6-4734-B315-311D193D5D3D}"/>
                </a:ext>
              </a:extLst>
            </p:cNvPr>
            <p:cNvSpPr>
              <a:spLocks/>
            </p:cNvSpPr>
            <p:nvPr/>
          </p:nvSpPr>
          <p:spPr bwMode="auto">
            <a:xfrm>
              <a:off x="5306570" y="2956903"/>
              <a:ext cx="56934" cy="57707"/>
            </a:xfrm>
            <a:custGeom>
              <a:avLst/>
              <a:gdLst>
                <a:gd name="T0" fmla="*/ 7788 w 32"/>
                <a:gd name="T1" fmla="*/ 5883 h 32"/>
                <a:gd name="T2" fmla="*/ 7788 w 32"/>
                <a:gd name="T3" fmla="*/ 5600 h 32"/>
                <a:gd name="T4" fmla="*/ 0 w 32"/>
                <a:gd name="T5" fmla="*/ 926 h 32"/>
                <a:gd name="T6" fmla="*/ 363 w 32"/>
                <a:gd name="T7" fmla="*/ 390 h 32"/>
                <a:gd name="T8" fmla="*/ 7788 w 32"/>
                <a:gd name="T9" fmla="*/ 5600 h 32"/>
                <a:gd name="T10" fmla="*/ 7788 w 32"/>
                <a:gd name="T11" fmla="*/ 5883 h 32"/>
                <a:gd name="T12" fmla="*/ 12464 w 32"/>
                <a:gd name="T13" fmla="*/ 13678 h 32"/>
                <a:gd name="T14" fmla="*/ 7788 w 32"/>
                <a:gd name="T15" fmla="*/ 5883 h 32"/>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2" h="32">
                  <a:moveTo>
                    <a:pt x="20" y="14"/>
                  </a:moveTo>
                  <a:cubicBezTo>
                    <a:pt x="20" y="14"/>
                    <a:pt x="20" y="14"/>
                    <a:pt x="20" y="13"/>
                  </a:cubicBezTo>
                  <a:cubicBezTo>
                    <a:pt x="12" y="4"/>
                    <a:pt x="6" y="0"/>
                    <a:pt x="0" y="2"/>
                  </a:cubicBezTo>
                  <a:cubicBezTo>
                    <a:pt x="1" y="1"/>
                    <a:pt x="1" y="1"/>
                    <a:pt x="1" y="1"/>
                  </a:cubicBezTo>
                  <a:cubicBezTo>
                    <a:pt x="6" y="0"/>
                    <a:pt x="13" y="4"/>
                    <a:pt x="20" y="13"/>
                  </a:cubicBezTo>
                  <a:cubicBezTo>
                    <a:pt x="20" y="14"/>
                    <a:pt x="20" y="14"/>
                    <a:pt x="20" y="14"/>
                  </a:cubicBezTo>
                  <a:cubicBezTo>
                    <a:pt x="24" y="18"/>
                    <a:pt x="28" y="24"/>
                    <a:pt x="32" y="32"/>
                  </a:cubicBezTo>
                  <a:cubicBezTo>
                    <a:pt x="28" y="24"/>
                    <a:pt x="24" y="18"/>
                    <a:pt x="20" y="14"/>
                  </a:cubicBezTo>
                  <a:close/>
                </a:path>
              </a:pathLst>
            </a:custGeom>
            <a:solidFill>
              <a:srgbClr val="F5EE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63" name="Freeform 84">
              <a:extLst>
                <a:ext uri="{FF2B5EF4-FFF2-40B4-BE49-F238E27FC236}">
                  <a16:creationId xmlns:a16="http://schemas.microsoft.com/office/drawing/2014/main" id="{34FB2BAB-0814-415D-9113-282322891A8E}"/>
                </a:ext>
              </a:extLst>
            </p:cNvPr>
            <p:cNvSpPr>
              <a:spLocks/>
            </p:cNvSpPr>
            <p:nvPr/>
          </p:nvSpPr>
          <p:spPr bwMode="auto">
            <a:xfrm>
              <a:off x="5363504" y="2946272"/>
              <a:ext cx="52379" cy="68337"/>
            </a:xfrm>
            <a:custGeom>
              <a:avLst/>
              <a:gdLst>
                <a:gd name="T0" fmla="*/ 3809 w 29"/>
                <a:gd name="T1" fmla="*/ 7079 h 38"/>
                <a:gd name="T2" fmla="*/ 3809 w 29"/>
                <a:gd name="T3" fmla="*/ 7079 h 38"/>
                <a:gd name="T4" fmla="*/ 12108 w 29"/>
                <a:gd name="T5" fmla="*/ 0 h 38"/>
                <a:gd name="T6" fmla="*/ 12501 w 29"/>
                <a:gd name="T7" fmla="*/ 0 h 38"/>
                <a:gd name="T8" fmla="*/ 3809 w 29"/>
                <a:gd name="T9" fmla="*/ 7079 h 38"/>
                <a:gd name="T10" fmla="*/ 3809 w 29"/>
                <a:gd name="T11" fmla="*/ 7079 h 38"/>
                <a:gd name="T12" fmla="*/ 0 w 29"/>
                <a:gd name="T13" fmla="*/ 15864 h 38"/>
                <a:gd name="T14" fmla="*/ 3809 w 29"/>
                <a:gd name="T15" fmla="*/ 7079 h 3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9" h="38">
                  <a:moveTo>
                    <a:pt x="9" y="17"/>
                  </a:moveTo>
                  <a:cubicBezTo>
                    <a:pt x="9" y="17"/>
                    <a:pt x="9" y="17"/>
                    <a:pt x="9" y="17"/>
                  </a:cubicBezTo>
                  <a:cubicBezTo>
                    <a:pt x="15" y="6"/>
                    <a:pt x="22" y="0"/>
                    <a:pt x="28" y="0"/>
                  </a:cubicBezTo>
                  <a:cubicBezTo>
                    <a:pt x="29" y="0"/>
                    <a:pt x="29" y="0"/>
                    <a:pt x="29" y="0"/>
                  </a:cubicBezTo>
                  <a:cubicBezTo>
                    <a:pt x="22" y="0"/>
                    <a:pt x="16" y="6"/>
                    <a:pt x="9" y="17"/>
                  </a:cubicBezTo>
                  <a:cubicBezTo>
                    <a:pt x="9" y="17"/>
                    <a:pt x="9" y="17"/>
                    <a:pt x="9" y="17"/>
                  </a:cubicBezTo>
                  <a:cubicBezTo>
                    <a:pt x="6" y="23"/>
                    <a:pt x="3" y="30"/>
                    <a:pt x="0" y="38"/>
                  </a:cubicBezTo>
                  <a:cubicBezTo>
                    <a:pt x="3" y="30"/>
                    <a:pt x="6" y="23"/>
                    <a:pt x="9" y="17"/>
                  </a:cubicBezTo>
                  <a:close/>
                </a:path>
              </a:pathLst>
            </a:custGeom>
            <a:solidFill>
              <a:srgbClr val="F5EE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64" name="Freeform 85">
              <a:extLst>
                <a:ext uri="{FF2B5EF4-FFF2-40B4-BE49-F238E27FC236}">
                  <a16:creationId xmlns:a16="http://schemas.microsoft.com/office/drawing/2014/main" id="{5E694DEF-6A5D-4768-986A-C5869B0E8860}"/>
                </a:ext>
              </a:extLst>
            </p:cNvPr>
            <p:cNvSpPr>
              <a:spLocks/>
            </p:cNvSpPr>
            <p:nvPr/>
          </p:nvSpPr>
          <p:spPr bwMode="auto">
            <a:xfrm>
              <a:off x="5363504" y="2950069"/>
              <a:ext cx="176116" cy="64541"/>
            </a:xfrm>
            <a:custGeom>
              <a:avLst/>
              <a:gdLst>
                <a:gd name="T0" fmla="*/ 11595 w 98"/>
                <a:gd name="T1" fmla="*/ 6897 h 36"/>
                <a:gd name="T2" fmla="*/ 12128 w 98"/>
                <a:gd name="T3" fmla="*/ 6623 h 36"/>
                <a:gd name="T4" fmla="*/ 37466 w 98"/>
                <a:gd name="T5" fmla="*/ 869 h 36"/>
                <a:gd name="T6" fmla="*/ 37852 w 98"/>
                <a:gd name="T7" fmla="*/ 1237 h 36"/>
                <a:gd name="T8" fmla="*/ 40453 w 98"/>
                <a:gd name="T9" fmla="*/ 1237 h 36"/>
                <a:gd name="T10" fmla="*/ 40839 w 98"/>
                <a:gd name="T11" fmla="*/ 1556 h 36"/>
                <a:gd name="T12" fmla="*/ 38384 w 98"/>
                <a:gd name="T13" fmla="*/ 1237 h 36"/>
                <a:gd name="T14" fmla="*/ 37852 w 98"/>
                <a:gd name="T15" fmla="*/ 1237 h 36"/>
                <a:gd name="T16" fmla="*/ 12128 w 98"/>
                <a:gd name="T17" fmla="*/ 6623 h 36"/>
                <a:gd name="T18" fmla="*/ 11595 w 98"/>
                <a:gd name="T19" fmla="*/ 6897 h 36"/>
                <a:gd name="T20" fmla="*/ 0 w 98"/>
                <a:gd name="T21" fmla="*/ 14769 h 36"/>
                <a:gd name="T22" fmla="*/ 11595 w 98"/>
                <a:gd name="T23" fmla="*/ 6897 h 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8" h="36">
                  <a:moveTo>
                    <a:pt x="28" y="17"/>
                  </a:moveTo>
                  <a:cubicBezTo>
                    <a:pt x="28" y="16"/>
                    <a:pt x="29" y="16"/>
                    <a:pt x="29" y="16"/>
                  </a:cubicBezTo>
                  <a:cubicBezTo>
                    <a:pt x="50" y="5"/>
                    <a:pt x="71" y="0"/>
                    <a:pt x="90" y="2"/>
                  </a:cubicBezTo>
                  <a:cubicBezTo>
                    <a:pt x="91" y="2"/>
                    <a:pt x="91" y="3"/>
                    <a:pt x="91" y="3"/>
                  </a:cubicBezTo>
                  <a:cubicBezTo>
                    <a:pt x="93" y="3"/>
                    <a:pt x="95" y="3"/>
                    <a:pt x="97" y="3"/>
                  </a:cubicBezTo>
                  <a:cubicBezTo>
                    <a:pt x="98" y="4"/>
                    <a:pt x="98" y="4"/>
                    <a:pt x="98" y="4"/>
                  </a:cubicBezTo>
                  <a:cubicBezTo>
                    <a:pt x="96" y="3"/>
                    <a:pt x="94" y="3"/>
                    <a:pt x="92" y="3"/>
                  </a:cubicBezTo>
                  <a:cubicBezTo>
                    <a:pt x="92" y="3"/>
                    <a:pt x="91" y="3"/>
                    <a:pt x="91" y="3"/>
                  </a:cubicBezTo>
                  <a:cubicBezTo>
                    <a:pt x="71" y="0"/>
                    <a:pt x="50" y="5"/>
                    <a:pt x="29" y="16"/>
                  </a:cubicBezTo>
                  <a:cubicBezTo>
                    <a:pt x="29" y="16"/>
                    <a:pt x="28" y="16"/>
                    <a:pt x="28" y="17"/>
                  </a:cubicBezTo>
                  <a:cubicBezTo>
                    <a:pt x="19" y="22"/>
                    <a:pt x="10" y="28"/>
                    <a:pt x="0" y="36"/>
                  </a:cubicBezTo>
                  <a:cubicBezTo>
                    <a:pt x="9" y="28"/>
                    <a:pt x="19" y="22"/>
                    <a:pt x="28" y="17"/>
                  </a:cubicBezTo>
                  <a:close/>
                </a:path>
              </a:pathLst>
            </a:custGeom>
            <a:solidFill>
              <a:srgbClr val="F5EE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65" name="Freeform 86">
              <a:extLst>
                <a:ext uri="{FF2B5EF4-FFF2-40B4-BE49-F238E27FC236}">
                  <a16:creationId xmlns:a16="http://schemas.microsoft.com/office/drawing/2014/main" id="{3D7698EA-3360-4E3B-9205-88D184036FBA}"/>
                </a:ext>
              </a:extLst>
            </p:cNvPr>
            <p:cNvSpPr>
              <a:spLocks/>
            </p:cNvSpPr>
            <p:nvPr/>
          </p:nvSpPr>
          <p:spPr bwMode="auto">
            <a:xfrm>
              <a:off x="5363504" y="2971329"/>
              <a:ext cx="349955" cy="46317"/>
            </a:xfrm>
            <a:custGeom>
              <a:avLst/>
              <a:gdLst>
                <a:gd name="T0" fmla="*/ 17270 w 195"/>
                <a:gd name="T1" fmla="*/ 3484 h 26"/>
                <a:gd name="T2" fmla="*/ 18180 w 195"/>
                <a:gd name="T3" fmla="*/ 3484 h 26"/>
                <a:gd name="T4" fmla="*/ 55694 w 195"/>
                <a:gd name="T5" fmla="*/ 2004 h 26"/>
                <a:gd name="T6" fmla="*/ 56197 w 195"/>
                <a:gd name="T7" fmla="*/ 2004 h 26"/>
                <a:gd name="T8" fmla="*/ 79621 w 195"/>
                <a:gd name="T9" fmla="*/ 9814 h 26"/>
                <a:gd name="T10" fmla="*/ 80493 w 195"/>
                <a:gd name="T11" fmla="*/ 10178 h 26"/>
                <a:gd name="T12" fmla="*/ 56566 w 195"/>
                <a:gd name="T13" fmla="*/ 2339 h 26"/>
                <a:gd name="T14" fmla="*/ 56197 w 195"/>
                <a:gd name="T15" fmla="*/ 2004 h 26"/>
                <a:gd name="T16" fmla="*/ 18180 w 195"/>
                <a:gd name="T17" fmla="*/ 3484 h 26"/>
                <a:gd name="T18" fmla="*/ 17270 w 195"/>
                <a:gd name="T19" fmla="*/ 3484 h 26"/>
                <a:gd name="T20" fmla="*/ 0 w 195"/>
                <a:gd name="T21" fmla="*/ 9298 h 26"/>
                <a:gd name="T22" fmla="*/ 17270 w 195"/>
                <a:gd name="T23" fmla="*/ 3484 h 2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195" h="26">
                  <a:moveTo>
                    <a:pt x="42" y="9"/>
                  </a:moveTo>
                  <a:cubicBezTo>
                    <a:pt x="43" y="9"/>
                    <a:pt x="43" y="9"/>
                    <a:pt x="44" y="9"/>
                  </a:cubicBezTo>
                  <a:cubicBezTo>
                    <a:pt x="76" y="1"/>
                    <a:pt x="106" y="0"/>
                    <a:pt x="135" y="5"/>
                  </a:cubicBezTo>
                  <a:cubicBezTo>
                    <a:pt x="136" y="5"/>
                    <a:pt x="136" y="5"/>
                    <a:pt x="136" y="5"/>
                  </a:cubicBezTo>
                  <a:cubicBezTo>
                    <a:pt x="157" y="9"/>
                    <a:pt x="176" y="16"/>
                    <a:pt x="193" y="25"/>
                  </a:cubicBezTo>
                  <a:cubicBezTo>
                    <a:pt x="195" y="26"/>
                    <a:pt x="195" y="26"/>
                    <a:pt x="195" y="26"/>
                  </a:cubicBezTo>
                  <a:cubicBezTo>
                    <a:pt x="177" y="16"/>
                    <a:pt x="158" y="9"/>
                    <a:pt x="137" y="6"/>
                  </a:cubicBezTo>
                  <a:cubicBezTo>
                    <a:pt x="136" y="5"/>
                    <a:pt x="136" y="5"/>
                    <a:pt x="136" y="5"/>
                  </a:cubicBezTo>
                  <a:cubicBezTo>
                    <a:pt x="107" y="0"/>
                    <a:pt x="76" y="1"/>
                    <a:pt x="44" y="9"/>
                  </a:cubicBezTo>
                  <a:cubicBezTo>
                    <a:pt x="43" y="9"/>
                    <a:pt x="43" y="9"/>
                    <a:pt x="42" y="9"/>
                  </a:cubicBezTo>
                  <a:cubicBezTo>
                    <a:pt x="29" y="13"/>
                    <a:pt x="14" y="18"/>
                    <a:pt x="0" y="24"/>
                  </a:cubicBezTo>
                  <a:cubicBezTo>
                    <a:pt x="14" y="18"/>
                    <a:pt x="28" y="13"/>
                    <a:pt x="42" y="9"/>
                  </a:cubicBezTo>
                  <a:close/>
                </a:path>
              </a:pathLst>
            </a:custGeom>
            <a:solidFill>
              <a:srgbClr val="F5EE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gency FB" panose="020B0503020202020204" pitchFamily="34" charset="0"/>
                <a:ea typeface="微软雅黑" panose="020B0503020204020204" pitchFamily="34" charset="-122"/>
                <a:cs typeface="+mn-ea"/>
                <a:sym typeface="Agency FB" panose="020B0503020202020204" pitchFamily="34" charset="0"/>
              </a:endParaRPr>
            </a:p>
          </p:txBody>
        </p:sp>
        <p:sp>
          <p:nvSpPr>
            <p:cNvPr id="66" name="Freeform 87">
              <a:extLst>
                <a:ext uri="{FF2B5EF4-FFF2-40B4-BE49-F238E27FC236}">
                  <a16:creationId xmlns:a16="http://schemas.microsoft.com/office/drawing/2014/main" id="{E34ADD5C-B201-4363-ABE5-B327FCE26946}"/>
                </a:ext>
              </a:extLst>
            </p:cNvPr>
            <p:cNvSpPr>
              <a:spLocks/>
            </p:cNvSpPr>
            <p:nvPr/>
          </p:nvSpPr>
          <p:spPr bwMode="auto">
            <a:xfrm>
              <a:off x="5363504" y="2996386"/>
              <a:ext cx="590597" cy="267274"/>
            </a:xfrm>
            <a:custGeom>
              <a:avLst/>
              <a:gdLst>
                <a:gd name="T0" fmla="*/ 20639 w 329"/>
                <a:gd name="T1" fmla="*/ 1238 h 149"/>
                <a:gd name="T2" fmla="*/ 21512 w 329"/>
                <a:gd name="T3" fmla="*/ 872 h 149"/>
                <a:gd name="T4" fmla="*/ 66104 w 329"/>
                <a:gd name="T5" fmla="*/ 5738 h 149"/>
                <a:gd name="T6" fmla="*/ 66977 w 329"/>
                <a:gd name="T7" fmla="*/ 5738 h 149"/>
                <a:gd name="T8" fmla="*/ 105073 w 329"/>
                <a:gd name="T9" fmla="*/ 24640 h 149"/>
                <a:gd name="T10" fmla="*/ 105444 w 329"/>
                <a:gd name="T11" fmla="*/ 25013 h 149"/>
                <a:gd name="T12" fmla="*/ 133123 w 329"/>
                <a:gd name="T13" fmla="*/ 55470 h 149"/>
                <a:gd name="T14" fmla="*/ 133123 w 329"/>
                <a:gd name="T15" fmla="*/ 56285 h 149"/>
                <a:gd name="T16" fmla="*/ 135689 w 329"/>
                <a:gd name="T17" fmla="*/ 59963 h 149"/>
                <a:gd name="T18" fmla="*/ 136060 w 329"/>
                <a:gd name="T19" fmla="*/ 61241 h 149"/>
                <a:gd name="T20" fmla="*/ 133627 w 329"/>
                <a:gd name="T21" fmla="*/ 56285 h 149"/>
                <a:gd name="T22" fmla="*/ 133123 w 329"/>
                <a:gd name="T23" fmla="*/ 55781 h 149"/>
                <a:gd name="T24" fmla="*/ 105444 w 329"/>
                <a:gd name="T25" fmla="*/ 25013 h 149"/>
                <a:gd name="T26" fmla="*/ 105073 w 329"/>
                <a:gd name="T27" fmla="*/ 25013 h 149"/>
                <a:gd name="T28" fmla="*/ 66977 w 329"/>
                <a:gd name="T29" fmla="*/ 6104 h 149"/>
                <a:gd name="T30" fmla="*/ 66634 w 329"/>
                <a:gd name="T31" fmla="*/ 5738 h 149"/>
                <a:gd name="T32" fmla="*/ 21512 w 329"/>
                <a:gd name="T33" fmla="*/ 1238 h 149"/>
                <a:gd name="T34" fmla="*/ 20639 w 329"/>
                <a:gd name="T35" fmla="*/ 1238 h 149"/>
                <a:gd name="T36" fmla="*/ 0 w 329"/>
                <a:gd name="T37" fmla="*/ 4207 h 149"/>
                <a:gd name="T38" fmla="*/ 0 w 329"/>
                <a:gd name="T39" fmla="*/ 4207 h 149"/>
                <a:gd name="T40" fmla="*/ 20639 w 329"/>
                <a:gd name="T41" fmla="*/ 1238 h 149"/>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29" h="149">
                  <a:moveTo>
                    <a:pt x="50" y="3"/>
                  </a:moveTo>
                  <a:cubicBezTo>
                    <a:pt x="51" y="3"/>
                    <a:pt x="52" y="3"/>
                    <a:pt x="52" y="2"/>
                  </a:cubicBezTo>
                  <a:cubicBezTo>
                    <a:pt x="90" y="0"/>
                    <a:pt x="127" y="4"/>
                    <a:pt x="160" y="14"/>
                  </a:cubicBezTo>
                  <a:cubicBezTo>
                    <a:pt x="161" y="14"/>
                    <a:pt x="161" y="14"/>
                    <a:pt x="162" y="14"/>
                  </a:cubicBezTo>
                  <a:cubicBezTo>
                    <a:pt x="196" y="24"/>
                    <a:pt x="227" y="40"/>
                    <a:pt x="254" y="60"/>
                  </a:cubicBezTo>
                  <a:cubicBezTo>
                    <a:pt x="254" y="60"/>
                    <a:pt x="255" y="61"/>
                    <a:pt x="255" y="61"/>
                  </a:cubicBezTo>
                  <a:cubicBezTo>
                    <a:pt x="282" y="81"/>
                    <a:pt x="304" y="106"/>
                    <a:pt x="322" y="135"/>
                  </a:cubicBezTo>
                  <a:cubicBezTo>
                    <a:pt x="322" y="136"/>
                    <a:pt x="322" y="136"/>
                    <a:pt x="322" y="137"/>
                  </a:cubicBezTo>
                  <a:cubicBezTo>
                    <a:pt x="324" y="140"/>
                    <a:pt x="326" y="143"/>
                    <a:pt x="328" y="146"/>
                  </a:cubicBezTo>
                  <a:cubicBezTo>
                    <a:pt x="329" y="149"/>
                    <a:pt x="329" y="149"/>
                    <a:pt x="329" y="149"/>
                  </a:cubicBezTo>
                  <a:cubicBezTo>
                    <a:pt x="327" y="145"/>
                    <a:pt x="325" y="141"/>
                    <a:pt x="323" y="137"/>
                  </a:cubicBezTo>
                  <a:cubicBezTo>
                    <a:pt x="323" y="137"/>
                    <a:pt x="322" y="136"/>
                    <a:pt x="322" y="136"/>
                  </a:cubicBezTo>
                  <a:cubicBezTo>
                    <a:pt x="305" y="107"/>
                    <a:pt x="282" y="82"/>
                    <a:pt x="255" y="61"/>
                  </a:cubicBezTo>
                  <a:cubicBezTo>
                    <a:pt x="255" y="61"/>
                    <a:pt x="254" y="61"/>
                    <a:pt x="254" y="61"/>
                  </a:cubicBezTo>
                  <a:cubicBezTo>
                    <a:pt x="227" y="40"/>
                    <a:pt x="196" y="25"/>
                    <a:pt x="162" y="15"/>
                  </a:cubicBezTo>
                  <a:cubicBezTo>
                    <a:pt x="162" y="15"/>
                    <a:pt x="161" y="14"/>
                    <a:pt x="161" y="14"/>
                  </a:cubicBezTo>
                  <a:cubicBezTo>
                    <a:pt x="127" y="5"/>
                    <a:pt x="90" y="0"/>
                    <a:pt x="52" y="3"/>
                  </a:cubicBezTo>
                  <a:cubicBezTo>
                    <a:pt x="52" y="3"/>
                    <a:pt x="51" y="3"/>
                    <a:pt x="50" y="3"/>
                  </a:cubicBezTo>
                  <a:cubicBezTo>
                    <a:pt x="34" y="4"/>
                    <a:pt x="17" y="6"/>
                    <a:pt x="0" y="10"/>
                  </a:cubicBezTo>
                  <a:cubicBezTo>
                    <a:pt x="0" y="10"/>
                    <a:pt x="0" y="10"/>
                    <a:pt x="0" y="10"/>
                  </a:cubicBezTo>
                  <a:cubicBezTo>
                    <a:pt x="17" y="6"/>
                    <a:pt x="34" y="4"/>
                    <a:pt x="50" y="3"/>
                  </a:cubicBezTo>
                  <a:close/>
                </a:path>
              </a:pathLst>
            </a:custGeom>
            <a:solidFill>
              <a:srgbClr val="F5EEE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latin typeface="Agency FB" panose="020B0503020202020204" pitchFamily="34" charset="0"/>
                <a:ea typeface="微软雅黑" panose="020B0503020204020204" pitchFamily="34" charset="-122"/>
                <a:cs typeface="+mn-ea"/>
                <a:sym typeface="Agency FB" panose="020B0503020202020204" pitchFamily="34" charset="0"/>
              </a:endParaRPr>
            </a:p>
          </p:txBody>
        </p:sp>
      </p:grpSp>
    </p:spTree>
    <p:extLst>
      <p:ext uri="{BB962C8B-B14F-4D97-AF65-F5344CB8AC3E}">
        <p14:creationId xmlns:p14="http://schemas.microsoft.com/office/powerpoint/2010/main" val="4078933987"/>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par>
                          <p:cTn id="8" fill="hold">
                            <p:stCondLst>
                              <p:cond delay="500"/>
                            </p:stCondLst>
                            <p:childTnLst>
                              <p:par>
                                <p:cTn id="9" presetID="14" presetClass="entr" presetSubtype="1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randombar(horizontal)">
                                      <p:cBhvr>
                                        <p:cTn id="11" dur="500"/>
                                        <p:tgtEl>
                                          <p:spTgt spid="34"/>
                                        </p:tgtEl>
                                      </p:cBhvr>
                                    </p:animEffect>
                                  </p:childTnLst>
                                </p:cTn>
                              </p:par>
                            </p:childTnLst>
                          </p:cTn>
                        </p:par>
                        <p:par>
                          <p:cTn id="12" fill="hold">
                            <p:stCondLst>
                              <p:cond delay="1000"/>
                            </p:stCondLst>
                            <p:childTnLst>
                              <p:par>
                                <p:cTn id="13" presetID="14" presetClass="entr" presetSubtype="10"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randombar(horizontal)">
                                      <p:cBhvr>
                                        <p:cTn id="15" dur="500"/>
                                        <p:tgtEl>
                                          <p:spTgt spid="35"/>
                                        </p:tgtEl>
                                      </p:cBhvr>
                                    </p:animEffect>
                                  </p:childTnLst>
                                </p:cTn>
                              </p:par>
                            </p:childTnLst>
                          </p:cTn>
                        </p:par>
                        <p:par>
                          <p:cTn id="16" fill="hold">
                            <p:stCondLst>
                              <p:cond delay="1500"/>
                            </p:stCondLst>
                            <p:childTnLst>
                              <p:par>
                                <p:cTn id="17" presetID="22" presetClass="entr" presetSubtype="8" fill="hold" grpId="0" nodeType="after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left)">
                                      <p:cBhvr>
                                        <p:cTn id="19" dur="500"/>
                                        <p:tgtEl>
                                          <p:spTgt spid="33"/>
                                        </p:tgtEl>
                                      </p:cBhvr>
                                    </p:animEffect>
                                  </p:childTnLst>
                                </p:cTn>
                              </p:par>
                            </p:childTnLst>
                          </p:cTn>
                        </p:par>
                        <p:par>
                          <p:cTn id="20" fill="hold">
                            <p:stCondLst>
                              <p:cond delay="2000"/>
                            </p:stCondLst>
                            <p:childTnLst>
                              <p:par>
                                <p:cTn id="21" presetID="22" presetClass="entr" presetSubtype="8" fill="hold" grpId="0"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wipe(left)">
                                      <p:cBhvr>
                                        <p:cTn id="23" dur="500"/>
                                        <p:tgtEl>
                                          <p:spTgt spid="22"/>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childTnLst>
                          </p:cTn>
                        </p:par>
                        <p:par>
                          <p:cTn id="28" fill="hold">
                            <p:stCondLst>
                              <p:cond delay="3000"/>
                            </p:stCondLst>
                            <p:childTnLst>
                              <p:par>
                                <p:cTn id="29" presetID="14" presetClass="entr" presetSubtype="10"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randombar(horizontal)">
                                      <p:cBhvr>
                                        <p:cTn id="31" dur="500"/>
                                        <p:tgtEl>
                                          <p:spTgt spid="13"/>
                                        </p:tgtEl>
                                      </p:cBhvr>
                                    </p:animEffect>
                                  </p:childTnLst>
                                </p:cTn>
                              </p:par>
                            </p:childTnLst>
                          </p:cTn>
                        </p:par>
                        <p:par>
                          <p:cTn id="32" fill="hold">
                            <p:stCondLst>
                              <p:cond delay="3500"/>
                            </p:stCondLst>
                            <p:childTnLst>
                              <p:par>
                                <p:cTn id="33" presetID="22" presetClass="entr" presetSubtype="8" fill="hold" grpId="0" nodeType="after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wipe(left)">
                                      <p:cBhvr>
                                        <p:cTn id="35" dur="500"/>
                                        <p:tgtEl>
                                          <p:spTgt spid="24"/>
                                        </p:tgtEl>
                                      </p:cBhvr>
                                    </p:animEffect>
                                  </p:childTnLst>
                                </p:cTn>
                              </p:par>
                            </p:childTnLst>
                          </p:cTn>
                        </p:par>
                        <p:par>
                          <p:cTn id="36" fill="hold">
                            <p:stCondLst>
                              <p:cond delay="4000"/>
                            </p:stCondLst>
                            <p:childTnLst>
                              <p:par>
                                <p:cTn id="37" presetID="14" presetClass="entr" presetSubtype="10" fill="hold" nodeType="after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randombar(horizontal)">
                                      <p:cBhvr>
                                        <p:cTn id="39" dur="500"/>
                                        <p:tgtEl>
                                          <p:spTgt spid="10"/>
                                        </p:tgtEl>
                                      </p:cBhvr>
                                    </p:animEffect>
                                  </p:childTnLst>
                                </p:cTn>
                              </p:par>
                            </p:childTnLst>
                          </p:cTn>
                        </p:par>
                        <p:par>
                          <p:cTn id="40" fill="hold">
                            <p:stCondLst>
                              <p:cond delay="4500"/>
                            </p:stCondLst>
                            <p:childTnLst>
                              <p:par>
                                <p:cTn id="41" presetID="22" presetClass="entr" presetSubtype="8" fill="hold" nodeType="after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ipe(left)">
                                      <p:cBhvr>
                                        <p:cTn id="43" dur="500"/>
                                        <p:tgtEl>
                                          <p:spTgt spid="27"/>
                                        </p:tgtEl>
                                      </p:cBhvr>
                                    </p:animEffect>
                                  </p:childTnLst>
                                </p:cTn>
                              </p:par>
                            </p:childTnLst>
                          </p:cTn>
                        </p:par>
                        <p:par>
                          <p:cTn id="44" fill="hold">
                            <p:stCondLst>
                              <p:cond delay="5000"/>
                            </p:stCondLst>
                            <p:childTnLst>
                              <p:par>
                                <p:cTn id="45" presetID="14" presetClass="entr" presetSubtype="10" fill="hold"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randombar(horizontal)">
                                      <p:cBhvr>
                                        <p:cTn id="47" dur="500"/>
                                        <p:tgtEl>
                                          <p:spTgt spid="16"/>
                                        </p:tgtEl>
                                      </p:cBhvr>
                                    </p:animEffect>
                                  </p:childTnLst>
                                </p:cTn>
                              </p:par>
                            </p:childTnLst>
                          </p:cTn>
                        </p:par>
                        <p:par>
                          <p:cTn id="48" fill="hold">
                            <p:stCondLst>
                              <p:cond delay="5500"/>
                            </p:stCondLst>
                            <p:childTnLst>
                              <p:par>
                                <p:cTn id="49" presetID="22" presetClass="entr" presetSubtype="8" fill="hold" nodeType="afterEffect">
                                  <p:stCondLst>
                                    <p:cond delay="0"/>
                                  </p:stCondLst>
                                  <p:childTnLst>
                                    <p:set>
                                      <p:cBhvr>
                                        <p:cTn id="50" dur="1" fill="hold">
                                          <p:stCondLst>
                                            <p:cond delay="0"/>
                                          </p:stCondLst>
                                        </p:cTn>
                                        <p:tgtEl>
                                          <p:spTgt spid="30"/>
                                        </p:tgtEl>
                                        <p:attrNameLst>
                                          <p:attrName>style.visibility</p:attrName>
                                        </p:attrNameLst>
                                      </p:cBhvr>
                                      <p:to>
                                        <p:strVal val="visible"/>
                                      </p:to>
                                    </p:set>
                                    <p:animEffect transition="in" filter="wipe(left)">
                                      <p:cBhvr>
                                        <p:cTn id="51" dur="500"/>
                                        <p:tgtEl>
                                          <p:spTgt spid="30"/>
                                        </p:tgtEl>
                                      </p:cBhvr>
                                    </p:animEffect>
                                  </p:childTnLst>
                                </p:cTn>
                              </p:par>
                            </p:childTnLst>
                          </p:cTn>
                        </p:par>
                        <p:par>
                          <p:cTn id="52" fill="hold">
                            <p:stCondLst>
                              <p:cond delay="6000"/>
                            </p:stCondLst>
                            <p:childTnLst>
                              <p:par>
                                <p:cTn id="53" presetID="14" presetClass="entr" presetSubtype="10" fill="hold" nodeType="afterEffect">
                                  <p:stCondLst>
                                    <p:cond delay="0"/>
                                  </p:stCondLst>
                                  <p:childTnLst>
                                    <p:set>
                                      <p:cBhvr>
                                        <p:cTn id="54" dur="1" fill="hold">
                                          <p:stCondLst>
                                            <p:cond delay="0"/>
                                          </p:stCondLst>
                                        </p:cTn>
                                        <p:tgtEl>
                                          <p:spTgt spid="19"/>
                                        </p:tgtEl>
                                        <p:attrNameLst>
                                          <p:attrName>style.visibility</p:attrName>
                                        </p:attrNameLst>
                                      </p:cBhvr>
                                      <p:to>
                                        <p:strVal val="visible"/>
                                      </p:to>
                                    </p:set>
                                    <p:animEffect transition="in" filter="randombar(horizontal)">
                                      <p:cBhvr>
                                        <p:cTn id="55"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33" grpId="0" animBg="1"/>
      <p:bldP spid="3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A_矩形 259">
            <a:extLst>
              <a:ext uri="{FF2B5EF4-FFF2-40B4-BE49-F238E27FC236}">
                <a16:creationId xmlns:a16="http://schemas.microsoft.com/office/drawing/2014/main" id="{E9658C39-C617-44C2-9612-E2A79A297F5A}"/>
              </a:ext>
            </a:extLst>
          </p:cNvPr>
          <p:cNvSpPr>
            <a:spLocks noChangeArrowheads="1"/>
          </p:cNvSpPr>
          <p:nvPr>
            <p:custDataLst>
              <p:tags r:id="rId1"/>
            </p:custDataLst>
          </p:nvPr>
        </p:nvSpPr>
        <p:spPr bwMode="auto">
          <a:xfrm>
            <a:off x="4823394" y="2456525"/>
            <a:ext cx="6859228" cy="830997"/>
          </a:xfrm>
          <a:prstGeom prst="rect">
            <a:avLst/>
          </a:prstGeom>
          <a:noFill/>
          <a:ln>
            <a:noFill/>
          </a:ln>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a:buNone/>
            </a:pPr>
            <a:r>
              <a:rPr lang="zh-CN" altLang="en-US" sz="5400" b="1" kern="5000" spc="300" dirty="0">
                <a:solidFill>
                  <a:sysClr val="windowText" lastClr="000000"/>
                </a:solidFill>
                <a:cs typeface="Arial" panose="020B0604020202020204" pitchFamily="34" charset="0"/>
              </a:rPr>
              <a:t>感谢您的聆听！</a:t>
            </a:r>
          </a:p>
        </p:txBody>
      </p:sp>
      <p:sp>
        <p:nvSpPr>
          <p:cNvPr id="9" name="文本框 8">
            <a:extLst>
              <a:ext uri="{FF2B5EF4-FFF2-40B4-BE49-F238E27FC236}">
                <a16:creationId xmlns:a16="http://schemas.microsoft.com/office/drawing/2014/main" id="{EFC70706-481B-4752-ACC3-5C6F0993CE8D}"/>
              </a:ext>
            </a:extLst>
          </p:cNvPr>
          <p:cNvSpPr txBox="1"/>
          <p:nvPr/>
        </p:nvSpPr>
        <p:spPr>
          <a:xfrm>
            <a:off x="9259035" y="1535332"/>
            <a:ext cx="2646878" cy="907236"/>
          </a:xfrm>
          <a:prstGeom prst="rect">
            <a:avLst/>
          </a:prstGeom>
          <a:noFill/>
        </p:spPr>
        <p:txBody>
          <a:bodyPr wrap="none" rtlCol="0" anchor="ctr">
            <a:spAutoFit/>
          </a:bodyPr>
          <a:lstStyle/>
          <a:p>
            <a:pPr>
              <a:lnSpc>
                <a:spcPct val="120000"/>
              </a:lnSpc>
            </a:pPr>
            <a:r>
              <a:rPr lang="zh-CN" altLang="en-US" sz="4800" b="1" dirty="0">
                <a:solidFill>
                  <a:schemeClr val="tx1">
                    <a:lumMod val="75000"/>
                    <a:lumOff val="25000"/>
                  </a:schemeClr>
                </a:solidFill>
                <a:latin typeface="方正有猫在_GBK" panose="02000000000000000000" pitchFamily="2" charset="-122"/>
                <a:ea typeface="方正有猫在_GBK" panose="02000000000000000000" pitchFamily="2" charset="-122"/>
              </a:rPr>
              <a:t>开学啦！</a:t>
            </a:r>
          </a:p>
        </p:txBody>
      </p:sp>
      <p:pic>
        <p:nvPicPr>
          <p:cNvPr id="11" name="图片 10">
            <a:extLst>
              <a:ext uri="{FF2B5EF4-FFF2-40B4-BE49-F238E27FC236}">
                <a16:creationId xmlns:a16="http://schemas.microsoft.com/office/drawing/2014/main" id="{7F9E8E92-6587-48DD-B299-370A81BE0A84}"/>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flipH="1">
            <a:off x="72428" y="928356"/>
            <a:ext cx="5207913" cy="4748543"/>
          </a:xfrm>
          <a:prstGeom prst="rect">
            <a:avLst/>
          </a:prstGeom>
        </p:spPr>
      </p:pic>
      <p:grpSp>
        <p:nvGrpSpPr>
          <p:cNvPr id="16" name="组合 15">
            <a:extLst>
              <a:ext uri="{FF2B5EF4-FFF2-40B4-BE49-F238E27FC236}">
                <a16:creationId xmlns:a16="http://schemas.microsoft.com/office/drawing/2014/main" id="{BFF94A7B-57E5-4D8B-B01C-2C7B7F50E83E}"/>
              </a:ext>
            </a:extLst>
          </p:cNvPr>
          <p:cNvGrpSpPr/>
          <p:nvPr/>
        </p:nvGrpSpPr>
        <p:grpSpPr>
          <a:xfrm>
            <a:off x="0" y="5645729"/>
            <a:ext cx="12192000" cy="1244334"/>
            <a:chOff x="0" y="5645729"/>
            <a:chExt cx="12192000" cy="1244334"/>
          </a:xfrm>
        </p:grpSpPr>
        <p:sp>
          <p:nvSpPr>
            <p:cNvPr id="14" name="矩形 13">
              <a:extLst>
                <a:ext uri="{FF2B5EF4-FFF2-40B4-BE49-F238E27FC236}">
                  <a16:creationId xmlns:a16="http://schemas.microsoft.com/office/drawing/2014/main" id="{DAC68F4A-44F1-4603-A383-D56F83DF97ED}"/>
                </a:ext>
              </a:extLst>
            </p:cNvPr>
            <p:cNvSpPr/>
            <p:nvPr/>
          </p:nvSpPr>
          <p:spPr>
            <a:xfrm>
              <a:off x="0" y="5676899"/>
              <a:ext cx="12192000" cy="1213164"/>
            </a:xfrm>
            <a:prstGeom prst="rect">
              <a:avLst/>
            </a:prstGeom>
            <a:solidFill>
              <a:srgbClr val="033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90BE2E99-B319-4F6F-A039-AB9C5DECCCB1}"/>
                </a:ext>
              </a:extLst>
            </p:cNvPr>
            <p:cNvSpPr/>
            <p:nvPr/>
          </p:nvSpPr>
          <p:spPr>
            <a:xfrm>
              <a:off x="0" y="5645729"/>
              <a:ext cx="12192000" cy="30480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PA_矩形 259">
            <a:extLst>
              <a:ext uri="{FF2B5EF4-FFF2-40B4-BE49-F238E27FC236}">
                <a16:creationId xmlns:a16="http://schemas.microsoft.com/office/drawing/2014/main" id="{58F6E0B6-B992-4A1D-B9FD-C581906ED4A1}"/>
              </a:ext>
            </a:extLst>
          </p:cNvPr>
          <p:cNvSpPr>
            <a:spLocks noChangeArrowheads="1"/>
          </p:cNvSpPr>
          <p:nvPr>
            <p:custDataLst>
              <p:tags r:id="rId2"/>
            </p:custDataLst>
          </p:nvPr>
        </p:nvSpPr>
        <p:spPr bwMode="auto">
          <a:xfrm>
            <a:off x="5316634" y="4176263"/>
            <a:ext cx="6069212" cy="246221"/>
          </a:xfrm>
          <a:prstGeom prst="rect">
            <a:avLst/>
          </a:prstGeom>
          <a:noFill/>
          <a:ln>
            <a:noFill/>
          </a:ln>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r">
              <a:buNone/>
            </a:pPr>
            <a:r>
              <a:rPr lang="zh-CN" altLang="en-US" sz="1600" dirty="0">
                <a:solidFill>
                  <a:sysClr val="windowText" lastClr="000000"/>
                </a:solidFill>
                <a:cs typeface="Arial" panose="020B0604020202020204" pitchFamily="34" charset="0"/>
              </a:rPr>
              <a:t>授课人：程春       时间：</a:t>
            </a:r>
            <a:r>
              <a:rPr lang="en-US" altLang="zh-CN" sz="1600" dirty="0">
                <a:solidFill>
                  <a:sysClr val="windowText" lastClr="000000"/>
                </a:solidFill>
                <a:cs typeface="Arial" panose="020B0604020202020204" pitchFamily="34" charset="0"/>
              </a:rPr>
              <a:t>2021</a:t>
            </a:r>
            <a:r>
              <a:rPr lang="zh-CN" altLang="en-US" sz="1600" dirty="0">
                <a:solidFill>
                  <a:sysClr val="windowText" lastClr="000000"/>
                </a:solidFill>
                <a:cs typeface="Arial" panose="020B0604020202020204" pitchFamily="34" charset="0"/>
              </a:rPr>
              <a:t>年秋冬学期</a:t>
            </a:r>
            <a:endParaRPr lang="en-US" altLang="zh-CN" sz="1600" dirty="0">
              <a:solidFill>
                <a:sysClr val="windowText" lastClr="000000"/>
              </a:solidFill>
              <a:cs typeface="Arial" panose="020B0604020202020204" pitchFamily="34" charset="0"/>
            </a:endParaRPr>
          </a:p>
        </p:txBody>
      </p:sp>
      <p:sp>
        <p:nvSpPr>
          <p:cNvPr id="12" name="PA_矩形 259">
            <a:extLst>
              <a:ext uri="{FF2B5EF4-FFF2-40B4-BE49-F238E27FC236}">
                <a16:creationId xmlns:a16="http://schemas.microsoft.com/office/drawing/2014/main" id="{62509CAD-E40F-4454-9BAA-69AF2E76B149}"/>
              </a:ext>
            </a:extLst>
          </p:cNvPr>
          <p:cNvSpPr>
            <a:spLocks noChangeArrowheads="1"/>
          </p:cNvSpPr>
          <p:nvPr>
            <p:custDataLst>
              <p:tags r:id="rId3"/>
            </p:custDataLst>
          </p:nvPr>
        </p:nvSpPr>
        <p:spPr bwMode="auto">
          <a:xfrm>
            <a:off x="4672668" y="3243904"/>
            <a:ext cx="7357145" cy="689420"/>
          </a:xfrm>
          <a:prstGeom prst="rect">
            <a:avLst/>
          </a:prstGeom>
          <a:noFill/>
          <a:ln>
            <a:noFill/>
          </a:ln>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1400" b="1" dirty="0">
                <a:solidFill>
                  <a:srgbClr val="7F7F7F"/>
                </a:solidFill>
                <a:cs typeface="Arial" panose="020B0604020202020204" pitchFamily="34" charset="0"/>
              </a:rPr>
              <a:t>完整核心问题</a:t>
            </a:r>
            <a:r>
              <a:rPr lang="zh-CN" altLang="en-US" sz="1400" dirty="0">
                <a:solidFill>
                  <a:srgbClr val="7F7F7F"/>
                </a:solidFill>
                <a:cs typeface="Arial" panose="020B0604020202020204" pitchFamily="34" charset="0"/>
              </a:rPr>
              <a:t>：如何分析评估中国的国家安全形势？如何制定维护国家安全的有效措施？</a:t>
            </a:r>
            <a:endParaRPr lang="en-US" altLang="zh-CN" sz="1400" dirty="0">
              <a:solidFill>
                <a:srgbClr val="7F7F7F"/>
              </a:solidFill>
              <a:cs typeface="Arial" panose="020B0604020202020204" pitchFamily="34" charset="0"/>
            </a:endParaRPr>
          </a:p>
          <a:p>
            <a:pPr>
              <a:buNone/>
            </a:pPr>
            <a:r>
              <a:rPr lang="zh-CN" altLang="en-US" sz="1400" b="1" dirty="0">
                <a:solidFill>
                  <a:srgbClr val="7F7F7F"/>
                </a:solidFill>
                <a:cs typeface="Arial" panose="020B0604020202020204" pitchFamily="34" charset="0"/>
              </a:rPr>
              <a:t>学习完成后，能够完成的完整任务</a:t>
            </a:r>
            <a:r>
              <a:rPr lang="zh-CN" altLang="en-US" sz="1400" dirty="0">
                <a:solidFill>
                  <a:srgbClr val="7F7F7F"/>
                </a:solidFill>
                <a:cs typeface="Arial" panose="020B0604020202020204" pitchFamily="34" charset="0"/>
              </a:rPr>
              <a:t>：搜集资料，完成</a:t>
            </a:r>
            <a:r>
              <a:rPr lang="en-US" altLang="zh-CN" sz="1400" dirty="0">
                <a:solidFill>
                  <a:srgbClr val="7F7F7F"/>
                </a:solidFill>
                <a:cs typeface="Arial" panose="020B0604020202020204" pitchFamily="34" charset="0"/>
              </a:rPr>
              <a:t>1</a:t>
            </a:r>
            <a:r>
              <a:rPr lang="zh-CN" altLang="en-US" sz="1400" dirty="0">
                <a:solidFill>
                  <a:srgbClr val="7F7F7F"/>
                </a:solidFill>
                <a:cs typeface="Arial" panose="020B0604020202020204" pitchFamily="34" charset="0"/>
              </a:rPr>
              <a:t>篇论文，论文中，要求评估我国的安全形势（整体或某个领域），并制定维护国家安全的基本措施。</a:t>
            </a:r>
            <a:endParaRPr lang="en-US" altLang="zh-CN" sz="1400" dirty="0">
              <a:solidFill>
                <a:srgbClr val="7F7F7F"/>
              </a:solidFill>
              <a:cs typeface="Arial" panose="020B0604020202020204" pitchFamily="34" charset="0"/>
            </a:endParaRPr>
          </a:p>
        </p:txBody>
      </p:sp>
    </p:spTree>
    <p:extLst>
      <p:ext uri="{BB962C8B-B14F-4D97-AF65-F5344CB8AC3E}">
        <p14:creationId xmlns:p14="http://schemas.microsoft.com/office/powerpoint/2010/main" val="103327371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1000"/>
                                        <p:tgtEl>
                                          <p:spTgt spid="11"/>
                                        </p:tgtEl>
                                      </p:cBhvr>
                                    </p:animEffect>
                                    <p:anim calcmode="lin" valueType="num">
                                      <p:cBhvr>
                                        <p:cTn id="12" dur="1000" fill="hold"/>
                                        <p:tgtEl>
                                          <p:spTgt spid="11"/>
                                        </p:tgtEl>
                                        <p:attrNameLst>
                                          <p:attrName>ppt_x</p:attrName>
                                        </p:attrNameLst>
                                      </p:cBhvr>
                                      <p:tavLst>
                                        <p:tav tm="0">
                                          <p:val>
                                            <p:strVal val="#ppt_x"/>
                                          </p:val>
                                        </p:tav>
                                        <p:tav tm="100000">
                                          <p:val>
                                            <p:strVal val="#ppt_x"/>
                                          </p:val>
                                        </p:tav>
                                      </p:tavLst>
                                    </p:anim>
                                    <p:anim calcmode="lin" valueType="num">
                                      <p:cBhvr>
                                        <p:cTn id="13" dur="1000" fill="hold"/>
                                        <p:tgtEl>
                                          <p:spTgt spid="11"/>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2000"/>
                            </p:stCondLst>
                            <p:childTnLst>
                              <p:par>
                                <p:cTn id="21" presetID="53" presetClass="entr" presetSubtype="16" fill="hold" grpId="0" nodeType="afterEffect">
                                  <p:stCondLst>
                                    <p:cond delay="0"/>
                                  </p:stCondLst>
                                  <p:childTnLst>
                                    <p:set>
                                      <p:cBhvr>
                                        <p:cTn id="22" dur="1" fill="hold">
                                          <p:stCondLst>
                                            <p:cond delay="0"/>
                                          </p:stCondLst>
                                        </p:cTn>
                                        <p:tgtEl>
                                          <p:spTgt spid="2"/>
                                        </p:tgtEl>
                                        <p:attrNameLst>
                                          <p:attrName>style.visibility</p:attrName>
                                        </p:attrNameLst>
                                      </p:cBhvr>
                                      <p:to>
                                        <p:strVal val="visible"/>
                                      </p:to>
                                    </p:set>
                                    <p:anim calcmode="lin" valueType="num">
                                      <p:cBhvr>
                                        <p:cTn id="23" dur="500" fill="hold"/>
                                        <p:tgtEl>
                                          <p:spTgt spid="2"/>
                                        </p:tgtEl>
                                        <p:attrNameLst>
                                          <p:attrName>ppt_w</p:attrName>
                                        </p:attrNameLst>
                                      </p:cBhvr>
                                      <p:tavLst>
                                        <p:tav tm="0">
                                          <p:val>
                                            <p:fltVal val="0"/>
                                          </p:val>
                                        </p:tav>
                                        <p:tav tm="100000">
                                          <p:val>
                                            <p:strVal val="#ppt_w"/>
                                          </p:val>
                                        </p:tav>
                                      </p:tavLst>
                                    </p:anim>
                                    <p:anim calcmode="lin" valueType="num">
                                      <p:cBhvr>
                                        <p:cTn id="24" dur="500" fill="hold"/>
                                        <p:tgtEl>
                                          <p:spTgt spid="2"/>
                                        </p:tgtEl>
                                        <p:attrNameLst>
                                          <p:attrName>ppt_h</p:attrName>
                                        </p:attrNameLst>
                                      </p:cBhvr>
                                      <p:tavLst>
                                        <p:tav tm="0">
                                          <p:val>
                                            <p:fltVal val="0"/>
                                          </p:val>
                                        </p:tav>
                                        <p:tav tm="100000">
                                          <p:val>
                                            <p:strVal val="#ppt_h"/>
                                          </p:val>
                                        </p:tav>
                                      </p:tavLst>
                                    </p:anim>
                                    <p:animEffect transition="in" filter="fade">
                                      <p:cBhvr>
                                        <p:cTn id="25" dur="500"/>
                                        <p:tgtEl>
                                          <p:spTgt spid="2"/>
                                        </p:tgtEl>
                                      </p:cBhvr>
                                    </p:animEffect>
                                  </p:childTnLst>
                                </p:cTn>
                              </p:par>
                            </p:childTnLst>
                          </p:cTn>
                        </p:par>
                        <p:par>
                          <p:cTn id="26" fill="hold">
                            <p:stCondLst>
                              <p:cond delay="2500"/>
                            </p:stCondLst>
                            <p:childTnLst>
                              <p:par>
                                <p:cTn id="27" presetID="42" presetClass="entr" presetSubtype="0" fill="hold" grpId="0"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par>
                          <p:cTn id="32" fill="hold">
                            <p:stCondLst>
                              <p:cond delay="3500"/>
                            </p:stCondLst>
                            <p:childTnLst>
                              <p:par>
                                <p:cTn id="33" presetID="16" presetClass="entr" presetSubtype="21" fill="hold" grpId="0" nodeType="after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barn(inVertical)">
                                      <p:cBhvr>
                                        <p:cTn id="3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p:bldP spid="1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E9891813-F14D-47C1-B3A9-F4F4463FAEA9}"/>
              </a:ext>
            </a:extLst>
          </p:cNvPr>
          <p:cNvSpPr/>
          <p:nvPr/>
        </p:nvSpPr>
        <p:spPr>
          <a:xfrm>
            <a:off x="303461" y="336798"/>
            <a:ext cx="424954" cy="424954"/>
          </a:xfrm>
          <a:prstGeom prst="ellipse">
            <a:avLst/>
          </a:prstGeom>
          <a:solidFill>
            <a:srgbClr val="033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6BB96586-CC78-4050-9648-42A24C638759}"/>
              </a:ext>
            </a:extLst>
          </p:cNvPr>
          <p:cNvSpPr txBox="1"/>
          <p:nvPr/>
        </p:nvSpPr>
        <p:spPr>
          <a:xfrm>
            <a:off x="875874" y="276773"/>
            <a:ext cx="9792126" cy="535531"/>
          </a:xfrm>
          <a:prstGeom prst="rect">
            <a:avLst/>
          </a:prstGeom>
          <a:noFill/>
        </p:spPr>
        <p:txBody>
          <a:bodyPr wrap="square" rtlCol="0" anchor="ctr">
            <a:spAutoFit/>
          </a:bodyPr>
          <a:lstStyle/>
          <a:p>
            <a:pPr>
              <a:lnSpc>
                <a:spcPct val="120000"/>
              </a:lnSpc>
            </a:pPr>
            <a:r>
              <a:rPr lang="en-US" altLang="zh-CN" sz="2400" spc="300" dirty="0">
                <a:latin typeface="+mn-ea"/>
              </a:rPr>
              <a:t>1.</a:t>
            </a:r>
            <a:r>
              <a:rPr lang="zh-CN" altLang="en-US" sz="2400" spc="300" dirty="0">
                <a:latin typeface="+mn-ea"/>
              </a:rPr>
              <a:t>国家安全的概念</a:t>
            </a:r>
            <a:r>
              <a:rPr lang="en-US" altLang="zh-CN" sz="1600" dirty="0">
                <a:solidFill>
                  <a:schemeClr val="tx1">
                    <a:lumMod val="75000"/>
                    <a:lumOff val="25000"/>
                  </a:schemeClr>
                </a:solidFill>
                <a:latin typeface="+mn-ea"/>
              </a:rPr>
              <a:t> The concept of national security</a:t>
            </a:r>
          </a:p>
        </p:txBody>
      </p:sp>
      <p:cxnSp>
        <p:nvCxnSpPr>
          <p:cNvPr id="4" name="直接连接符 3">
            <a:extLst>
              <a:ext uri="{FF2B5EF4-FFF2-40B4-BE49-F238E27FC236}">
                <a16:creationId xmlns:a16="http://schemas.microsoft.com/office/drawing/2014/main" id="{BBBC3749-C35C-45DD-B9AA-7C2F092547D2}"/>
              </a:ext>
            </a:extLst>
          </p:cNvPr>
          <p:cNvCxnSpPr>
            <a:cxnSpLocks/>
          </p:cNvCxnSpPr>
          <p:nvPr/>
        </p:nvCxnSpPr>
        <p:spPr>
          <a:xfrm>
            <a:off x="979166" y="761752"/>
            <a:ext cx="10323834" cy="0"/>
          </a:xfrm>
          <a:prstGeom prst="line">
            <a:avLst/>
          </a:prstGeom>
          <a:ln w="12700">
            <a:solidFill>
              <a:schemeClr val="tx1">
                <a:lumMod val="75000"/>
                <a:lumOff val="25000"/>
              </a:schemeClr>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矩形 5"/>
          <p:cNvSpPr/>
          <p:nvPr/>
        </p:nvSpPr>
        <p:spPr>
          <a:xfrm>
            <a:off x="979165" y="956345"/>
            <a:ext cx="10764195" cy="738231"/>
          </a:xfrm>
          <a:prstGeom prst="rect">
            <a:avLst/>
          </a:prstGeom>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2800" dirty="0"/>
              <a:t>国家安全概念的提出：</a:t>
            </a:r>
          </a:p>
        </p:txBody>
      </p:sp>
      <p:pic>
        <p:nvPicPr>
          <p:cNvPr id="1026" name="Picture 2" descr="C:\Users\春哥\Desktop\易经.jp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10186630" y="1816854"/>
            <a:ext cx="1556730" cy="1159246"/>
          </a:xfrm>
          <a:prstGeom prst="rect">
            <a:avLst/>
          </a:prstGeom>
          <a:noFill/>
          <a:extLst>
            <a:ext uri="{909E8E84-426E-40DD-AFC4-6F175D3DCCD1}">
              <a14:hiddenFill xmlns:a14="http://schemas.microsoft.com/office/drawing/2010/main">
                <a:solidFill>
                  <a:srgbClr val="FFFFFF"/>
                </a:solidFill>
              </a14:hiddenFill>
            </a:ext>
          </a:extLst>
        </p:spPr>
      </p:pic>
      <p:grpSp>
        <p:nvGrpSpPr>
          <p:cNvPr id="116" name="组合 7">
            <a:extLst>
              <a:ext uri="{FF2B5EF4-FFF2-40B4-BE49-F238E27FC236}">
                <a16:creationId xmlns:a16="http://schemas.microsoft.com/office/drawing/2014/main" id="{CCC680B7-0EF6-4DC5-808E-C0F5EB548848}"/>
              </a:ext>
            </a:extLst>
          </p:cNvPr>
          <p:cNvGrpSpPr>
            <a:grpSpLocks/>
          </p:cNvGrpSpPr>
          <p:nvPr/>
        </p:nvGrpSpPr>
        <p:grpSpPr bwMode="auto">
          <a:xfrm>
            <a:off x="4594368" y="2088858"/>
            <a:ext cx="4696593" cy="1033977"/>
            <a:chOff x="2986687" y="644380"/>
            <a:chExt cx="3338531" cy="441507"/>
          </a:xfrm>
        </p:grpSpPr>
        <p:sp>
          <p:nvSpPr>
            <p:cNvPr id="117" name="文本框 66">
              <a:extLst>
                <a:ext uri="{FF2B5EF4-FFF2-40B4-BE49-F238E27FC236}">
                  <a16:creationId xmlns:a16="http://schemas.microsoft.com/office/drawing/2014/main" id="{2674166A-B663-4F67-AF25-35CD6EC9A935}"/>
                </a:ext>
              </a:extLst>
            </p:cNvPr>
            <p:cNvSpPr txBox="1">
              <a:spLocks noChangeArrowheads="1"/>
            </p:cNvSpPr>
            <p:nvPr/>
          </p:nvSpPr>
          <p:spPr bwMode="auto">
            <a:xfrm>
              <a:off x="2986687" y="849331"/>
              <a:ext cx="3338531" cy="2365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lvl="0">
                <a:lnSpc>
                  <a:spcPts val="1800"/>
                </a:lnSpc>
                <a:defRPr/>
              </a:pPr>
              <a:r>
                <a:rPr lang="zh-CN" altLang="en-US" sz="1600" dirty="0">
                  <a:latin typeface="Arial Black"/>
                  <a:ea typeface="微软雅黑" panose="020B0503020204020204" pitchFamily="34" charset="-122"/>
                  <a:cs typeface="Arial" panose="020B0604020202020204" pitchFamily="34" charset="0"/>
                </a:rPr>
                <a:t>“君子安而不忘危，存而不忘亡，治而不忘乱，是以身安而国家可保也。”</a:t>
              </a:r>
              <a:endParaRPr kumimoji="0" lang="zh-CN" altLang="en-US" sz="1600" b="0" i="0" u="none" strike="noStrike" kern="1200" cap="none" spc="0" normalizeH="0" baseline="0" noProof="0" dirty="0">
                <a:ln>
                  <a:noFill/>
                </a:ln>
                <a:effectLst/>
                <a:uLnTx/>
                <a:uFillTx/>
                <a:latin typeface="Arial Black"/>
                <a:ea typeface="微软雅黑" panose="020B0503020204020204" pitchFamily="34" charset="-122"/>
                <a:cs typeface="Arial" panose="020B0604020202020204" pitchFamily="34" charset="0"/>
              </a:endParaRPr>
            </a:p>
          </p:txBody>
        </p:sp>
        <p:sp>
          <p:nvSpPr>
            <p:cNvPr id="119" name="文本框 66">
              <a:extLst>
                <a:ext uri="{FF2B5EF4-FFF2-40B4-BE49-F238E27FC236}">
                  <a16:creationId xmlns:a16="http://schemas.microsoft.com/office/drawing/2014/main" id="{5FC3A7CC-EF24-440A-838D-E0F676E64D24}"/>
                </a:ext>
              </a:extLst>
            </p:cNvPr>
            <p:cNvSpPr txBox="1">
              <a:spLocks noChangeArrowheads="1"/>
            </p:cNvSpPr>
            <p:nvPr/>
          </p:nvSpPr>
          <p:spPr bwMode="auto">
            <a:xfrm>
              <a:off x="2986687" y="644380"/>
              <a:ext cx="2428460" cy="2627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zh-CN" altLang="en-US" sz="18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Arial" panose="020B0604020202020204" pitchFamily="34" charset="0"/>
                </a:rPr>
                <a:t>易经</a:t>
              </a:r>
              <a:r>
                <a:rPr kumimoji="0" lang="en-US" altLang="zh-CN" sz="18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Arial" panose="020B0604020202020204" pitchFamily="34" charset="0"/>
                </a:rPr>
                <a:t>》</a:t>
              </a:r>
              <a:r>
                <a:rPr kumimoji="0" lang="zh-CN" altLang="en-US" sz="18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Arial" panose="020B0604020202020204" pitchFamily="34" charset="0"/>
                </a:rPr>
                <a:t>提出的国之安危的思想</a:t>
              </a:r>
            </a:p>
          </p:txBody>
        </p:sp>
      </p:grpSp>
      <p:grpSp>
        <p:nvGrpSpPr>
          <p:cNvPr id="120" name="组合 7">
            <a:extLst>
              <a:ext uri="{FF2B5EF4-FFF2-40B4-BE49-F238E27FC236}">
                <a16:creationId xmlns:a16="http://schemas.microsoft.com/office/drawing/2014/main" id="{CCC680B7-0EF6-4DC5-808E-C0F5EB548848}"/>
              </a:ext>
            </a:extLst>
          </p:cNvPr>
          <p:cNvGrpSpPr>
            <a:grpSpLocks/>
          </p:cNvGrpSpPr>
          <p:nvPr/>
        </p:nvGrpSpPr>
        <p:grpSpPr bwMode="auto">
          <a:xfrm>
            <a:off x="4594368" y="3236510"/>
            <a:ext cx="4933428" cy="803145"/>
            <a:chOff x="2986687" y="644380"/>
            <a:chExt cx="3506883" cy="342942"/>
          </a:xfrm>
        </p:grpSpPr>
        <p:sp>
          <p:nvSpPr>
            <p:cNvPr id="121" name="文本框 66">
              <a:extLst>
                <a:ext uri="{FF2B5EF4-FFF2-40B4-BE49-F238E27FC236}">
                  <a16:creationId xmlns:a16="http://schemas.microsoft.com/office/drawing/2014/main" id="{2674166A-B663-4F67-AF25-35CD6EC9A935}"/>
                </a:ext>
              </a:extLst>
            </p:cNvPr>
            <p:cNvSpPr txBox="1">
              <a:spLocks noChangeArrowheads="1"/>
            </p:cNvSpPr>
            <p:nvPr/>
          </p:nvSpPr>
          <p:spPr bwMode="auto">
            <a:xfrm>
              <a:off x="2986687" y="849331"/>
              <a:ext cx="3506883" cy="137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lvl="0">
                <a:lnSpc>
                  <a:spcPts val="1800"/>
                </a:lnSpc>
                <a:defRPr/>
              </a:pPr>
              <a:r>
                <a:rPr lang="zh-CN" altLang="en-US" sz="1600" dirty="0">
                  <a:latin typeface="Arial Black"/>
                  <a:ea typeface="微软雅黑" panose="020B0503020204020204" pitchFamily="34" charset="-122"/>
                  <a:cs typeface="Arial" panose="020B0604020202020204" pitchFamily="34" charset="0"/>
                </a:rPr>
                <a:t>“使人君去此心，则国家安全也。”</a:t>
              </a:r>
              <a:endParaRPr kumimoji="0" lang="zh-CN" altLang="en-US" sz="1600" b="0" i="0" u="none" strike="noStrike" kern="1200" cap="none" spc="0" normalizeH="0" baseline="0" noProof="0" dirty="0">
                <a:ln>
                  <a:noFill/>
                </a:ln>
                <a:effectLst/>
                <a:uLnTx/>
                <a:uFillTx/>
                <a:latin typeface="Arial Black"/>
                <a:ea typeface="微软雅黑" panose="020B0503020204020204" pitchFamily="34" charset="-122"/>
                <a:cs typeface="Arial" panose="020B0604020202020204" pitchFamily="34" charset="0"/>
              </a:endParaRPr>
            </a:p>
          </p:txBody>
        </p:sp>
        <p:sp>
          <p:nvSpPr>
            <p:cNvPr id="122" name="文本框 66">
              <a:extLst>
                <a:ext uri="{FF2B5EF4-FFF2-40B4-BE49-F238E27FC236}">
                  <a16:creationId xmlns:a16="http://schemas.microsoft.com/office/drawing/2014/main" id="{5FC3A7CC-EF24-440A-838D-E0F676E64D24}"/>
                </a:ext>
              </a:extLst>
            </p:cNvPr>
            <p:cNvSpPr txBox="1">
              <a:spLocks noChangeArrowheads="1"/>
            </p:cNvSpPr>
            <p:nvPr/>
          </p:nvSpPr>
          <p:spPr bwMode="auto">
            <a:xfrm>
              <a:off x="2986687" y="644380"/>
              <a:ext cx="3007316" cy="1577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lvl="0">
                <a:defRPr/>
              </a:pPr>
              <a:r>
                <a:rPr lang="zh-CN" altLang="en-US" sz="1800" dirty="0">
                  <a:latin typeface="微软雅黑" panose="020B0503020204020204" pitchFamily="34" charset="-122"/>
                  <a:ea typeface="微软雅黑" panose="020B0503020204020204" pitchFamily="34" charset="-122"/>
                </a:rPr>
                <a:t>汉代学者应劭</a:t>
              </a:r>
              <a:r>
                <a:rPr lang="en-US" altLang="zh-CN" sz="1800" dirty="0">
                  <a:latin typeface="微软雅黑" panose="020B0503020204020204" pitchFamily="34" charset="-122"/>
                  <a:ea typeface="微软雅黑" panose="020B0503020204020204" pitchFamily="34" charset="-122"/>
                </a:rPr>
                <a:t>(</a:t>
              </a:r>
              <a:r>
                <a:rPr lang="en-US" altLang="zh-CN" sz="1800" dirty="0" err="1">
                  <a:latin typeface="微软雅黑" panose="020B0503020204020204" pitchFamily="34" charset="-122"/>
                  <a:ea typeface="微软雅黑" panose="020B0503020204020204" pitchFamily="34" charset="-122"/>
                </a:rPr>
                <a:t>shao</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（约</a:t>
              </a:r>
              <a:r>
                <a:rPr lang="en-US" altLang="zh-CN" sz="1800" dirty="0">
                  <a:latin typeface="微软雅黑" panose="020B0503020204020204" pitchFamily="34" charset="-122"/>
                  <a:ea typeface="微软雅黑" panose="020B0503020204020204" pitchFamily="34" charset="-122"/>
                </a:rPr>
                <a:t>153—196</a:t>
              </a:r>
              <a:r>
                <a:rPr lang="zh-CN" altLang="en-US" sz="1800" dirty="0">
                  <a:latin typeface="微软雅黑" panose="020B0503020204020204" pitchFamily="34" charset="-122"/>
                  <a:ea typeface="微软雅黑" panose="020B0503020204020204" pitchFamily="34" charset="-122"/>
                </a:rPr>
                <a:t>年）</a:t>
              </a:r>
              <a:endParaRPr kumimoji="0" lang="zh-CN" altLang="en-US" sz="18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124" name="文本框 66">
            <a:extLst>
              <a:ext uri="{FF2B5EF4-FFF2-40B4-BE49-F238E27FC236}">
                <a16:creationId xmlns:a16="http://schemas.microsoft.com/office/drawing/2014/main" id="{2674166A-B663-4F67-AF25-35CD6EC9A935}"/>
              </a:ext>
            </a:extLst>
          </p:cNvPr>
          <p:cNvSpPr txBox="1">
            <a:spLocks noChangeArrowheads="1"/>
          </p:cNvSpPr>
          <p:nvPr/>
        </p:nvSpPr>
        <p:spPr bwMode="auto">
          <a:xfrm>
            <a:off x="1045824" y="4690758"/>
            <a:ext cx="10992378"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lvl="0">
              <a:lnSpc>
                <a:spcPts val="1800"/>
              </a:lnSpc>
              <a:defRPr/>
            </a:pPr>
            <a:r>
              <a:rPr lang="en-US" altLang="zh-CN" sz="1800" dirty="0">
                <a:latin typeface="微软雅黑" panose="020B0503020204020204" pitchFamily="34" charset="-122"/>
                <a:ea typeface="微软雅黑" panose="020B0503020204020204" pitchFamily="34" charset="-122"/>
                <a:cs typeface="Arial" panose="020B0604020202020204" pitchFamily="34" charset="0"/>
              </a:rPr>
              <a:t>1936</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年</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世界知识</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上所载张弼</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德国废弃罗加诺公约与欧洲政局</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一文中也出现了“国家安全”一词</a:t>
            </a:r>
          </a:p>
        </p:txBody>
      </p:sp>
      <p:sp>
        <p:nvSpPr>
          <p:cNvPr id="125" name="文本框 66">
            <a:extLst>
              <a:ext uri="{FF2B5EF4-FFF2-40B4-BE49-F238E27FC236}">
                <a16:creationId xmlns:a16="http://schemas.microsoft.com/office/drawing/2014/main" id="{5FC3A7CC-EF24-440A-838D-E0F676E64D24}"/>
              </a:ext>
            </a:extLst>
          </p:cNvPr>
          <p:cNvSpPr txBox="1">
            <a:spLocks noChangeArrowheads="1"/>
          </p:cNvSpPr>
          <p:nvPr/>
        </p:nvSpPr>
        <p:spPr bwMode="auto">
          <a:xfrm>
            <a:off x="1045824" y="4177155"/>
            <a:ext cx="7119376" cy="369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eaLnBrk="1" hangingPunct="1">
              <a:defRPr sz="4400">
                <a:latin typeface="Simply City Light" panose="020B0303020202080204" pitchFamily="34" charset="0"/>
                <a:ea typeface="SimSun-ExtB" panose="02010609060101010101" pitchFamily="49" charset="-122"/>
                <a:cs typeface="Arial" panose="020B0604020202020204" pitchFamily="34" charset="0"/>
              </a:defRPr>
            </a:lvl1pPr>
            <a:lvl2pPr marL="742950" indent="-285750"/>
            <a:lvl3pPr marL="1143000" indent="-228600"/>
            <a:lvl4pPr marL="1600200" indent="-228600"/>
            <a:lvl5pPr marL="2057400" indent="-228600"/>
            <a:lvl6pPr marL="2514600" indent="-228600" defTabSz="685800" fontAlgn="base">
              <a:spcBef>
                <a:spcPct val="0"/>
              </a:spcBef>
              <a:spcAft>
                <a:spcPct val="0"/>
              </a:spcAft>
            </a:lvl6pPr>
            <a:lvl7pPr marL="2971800" indent="-228600" defTabSz="685800" fontAlgn="base">
              <a:spcBef>
                <a:spcPct val="0"/>
              </a:spcBef>
              <a:spcAft>
                <a:spcPct val="0"/>
              </a:spcAft>
            </a:lvl7pPr>
            <a:lvl8pPr marL="3429000" indent="-228600" defTabSz="685800" fontAlgn="base">
              <a:spcBef>
                <a:spcPct val="0"/>
              </a:spcBef>
              <a:spcAft>
                <a:spcPct val="0"/>
              </a:spcAft>
            </a:lvl8pPr>
            <a:lvl9pPr marL="3886200" indent="-228600" defTabSz="685800" fontAlgn="base">
              <a:spcBef>
                <a:spcPct val="0"/>
              </a:spcBef>
              <a:spcAft>
                <a:spcPct val="0"/>
              </a:spcAft>
            </a:lvl9pPr>
          </a:lstStyle>
          <a:p>
            <a:pPr lvl="0">
              <a:defRPr/>
            </a:pPr>
            <a:r>
              <a:rPr lang="en-US" altLang="zh-CN" sz="1800" dirty="0">
                <a:latin typeface="微软雅黑" panose="020B0503020204020204" pitchFamily="34" charset="-122"/>
                <a:ea typeface="微软雅黑" panose="020B0503020204020204" pitchFamily="34" charset="-122"/>
              </a:rPr>
              <a:t>1934</a:t>
            </a:r>
            <a:r>
              <a:rPr lang="zh-CN" altLang="en-US" sz="1800" dirty="0">
                <a:latin typeface="微软雅黑" panose="020B0503020204020204" pitchFamily="34" charset="-122"/>
                <a:ea typeface="微软雅黑" panose="020B0503020204020204" pitchFamily="34" charset="-122"/>
              </a:rPr>
              <a:t>年苏联成立国家安全总局</a:t>
            </a:r>
            <a:endParaRPr kumimoji="0" lang="zh-CN" altLang="en-US" sz="1800" b="0"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26" name="文本框 66">
            <a:extLst>
              <a:ext uri="{FF2B5EF4-FFF2-40B4-BE49-F238E27FC236}">
                <a16:creationId xmlns:a16="http://schemas.microsoft.com/office/drawing/2014/main" id="{2674166A-B663-4F67-AF25-35CD6EC9A935}"/>
              </a:ext>
            </a:extLst>
          </p:cNvPr>
          <p:cNvSpPr txBox="1">
            <a:spLocks noChangeArrowheads="1"/>
          </p:cNvSpPr>
          <p:nvPr/>
        </p:nvSpPr>
        <p:spPr bwMode="auto">
          <a:xfrm>
            <a:off x="1045824" y="5053145"/>
            <a:ext cx="10992378" cy="6052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lvl="0">
              <a:lnSpc>
                <a:spcPts val="2000"/>
              </a:lnSpc>
              <a:defRPr/>
            </a:pPr>
            <a:r>
              <a:rPr lang="en-US" altLang="zh-CN" sz="1800" dirty="0">
                <a:latin typeface="微软雅黑" panose="020B0503020204020204" pitchFamily="34" charset="-122"/>
                <a:ea typeface="微软雅黑" panose="020B0503020204020204" pitchFamily="34" charset="-122"/>
                <a:cs typeface="Arial" panose="020B0604020202020204" pitchFamily="34" charset="0"/>
              </a:rPr>
              <a:t>1943</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年，美国作家沃尔特</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李普曼出版了</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美国对外政策</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一书，其中也涉及“国家安全”。但其英文是</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National Security</a:t>
            </a:r>
            <a:endParaRPr lang="zh-CN" altLang="en-US" sz="18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128" name="文本框 66">
            <a:extLst>
              <a:ext uri="{FF2B5EF4-FFF2-40B4-BE49-F238E27FC236}">
                <a16:creationId xmlns:a16="http://schemas.microsoft.com/office/drawing/2014/main" id="{2674166A-B663-4F67-AF25-35CD6EC9A935}"/>
              </a:ext>
            </a:extLst>
          </p:cNvPr>
          <p:cNvSpPr txBox="1">
            <a:spLocks noChangeArrowheads="1"/>
          </p:cNvSpPr>
          <p:nvPr/>
        </p:nvSpPr>
        <p:spPr bwMode="auto">
          <a:xfrm>
            <a:off x="979166" y="5704004"/>
            <a:ext cx="10992378" cy="348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lvl="0">
              <a:lnSpc>
                <a:spcPts val="2000"/>
              </a:lnSpc>
              <a:defRPr/>
            </a:pPr>
            <a:r>
              <a:rPr lang="en-US" altLang="zh-CN" sz="1800" dirty="0">
                <a:latin typeface="微软雅黑" panose="020B0503020204020204" pitchFamily="34" charset="-122"/>
                <a:ea typeface="微软雅黑" panose="020B0503020204020204" pitchFamily="34" charset="-122"/>
                <a:cs typeface="Arial" panose="020B0604020202020204" pitchFamily="34" charset="0"/>
              </a:rPr>
              <a:t>1947</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年美国通过了</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国家安全法</a:t>
            </a:r>
            <a:r>
              <a:rPr lang="en-US" altLang="zh-CN" sz="1800" dirty="0">
                <a:latin typeface="微软雅黑" panose="020B0503020204020204" pitchFamily="34" charset="-122"/>
                <a:ea typeface="微软雅黑" panose="020B0503020204020204" pitchFamily="34" charset="-122"/>
                <a:cs typeface="Arial" panose="020B0604020202020204" pitchFamily="34" charset="0"/>
              </a:rPr>
              <a:t>》</a:t>
            </a:r>
            <a:r>
              <a:rPr lang="zh-CN" altLang="en-US" sz="1800" dirty="0">
                <a:latin typeface="微软雅黑" panose="020B0503020204020204" pitchFamily="34" charset="-122"/>
                <a:ea typeface="微软雅黑" panose="020B0503020204020204" pitchFamily="34" charset="-122"/>
                <a:cs typeface="Arial" panose="020B0604020202020204" pitchFamily="34" charset="0"/>
              </a:rPr>
              <a:t>，国家安全概念首次出现在法律文件中。</a:t>
            </a:r>
          </a:p>
        </p:txBody>
      </p:sp>
      <p:pic>
        <p:nvPicPr>
          <p:cNvPr id="5" name="Picture 2" descr="C:\Users\春哥\Downloads\5ce4c0673a775155849533515.pn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161815" y="1338333"/>
            <a:ext cx="5116530" cy="2134264"/>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1045824" y="1932724"/>
            <a:ext cx="3057247" cy="584775"/>
          </a:xfrm>
          <a:prstGeom prst="rect">
            <a:avLst/>
          </a:prstGeom>
          <a:noFill/>
        </p:spPr>
        <p:txBody>
          <a:bodyPr wrap="non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zh-CN" altLang="en-US" sz="3200" b="1" cap="all" spc="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最早出现于中国</a:t>
            </a:r>
          </a:p>
        </p:txBody>
      </p:sp>
      <p:pic>
        <p:nvPicPr>
          <p:cNvPr id="19" name="Picture 2" descr="C:\Users\春哥\Downloads\5ce4c0673a775155849533515.pn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flipH="1" flipV="1">
            <a:off x="5928188" y="5457422"/>
            <a:ext cx="7292497" cy="1674838"/>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p:cNvSpPr/>
          <p:nvPr/>
        </p:nvSpPr>
        <p:spPr>
          <a:xfrm>
            <a:off x="6736415" y="6169034"/>
            <a:ext cx="5109092" cy="584775"/>
          </a:xfrm>
          <a:prstGeom prst="rect">
            <a:avLst/>
          </a:prstGeom>
          <a:noFill/>
        </p:spPr>
        <p:txBody>
          <a:bodyPr wrap="none" lIns="91440" tIns="45720" rIns="91440" bIns="45720">
            <a:spAutoFit/>
            <a:scene3d>
              <a:camera prst="orthographicFront"/>
              <a:lightRig rig="brightRoom" dir="t"/>
            </a:scene3d>
            <a:sp3d contourW="6350" prstMaterial="plastic">
              <a:bevelT w="20320" h="20320" prst="angle"/>
              <a:contourClr>
                <a:schemeClr val="accent1">
                  <a:tint val="100000"/>
                  <a:shade val="100000"/>
                  <a:hueMod val="100000"/>
                  <a:satMod val="100000"/>
                </a:schemeClr>
              </a:contourClr>
            </a:sp3d>
          </a:bodyPr>
          <a:lstStyle/>
          <a:p>
            <a:pPr algn="ctr"/>
            <a:r>
              <a:rPr lang="zh-CN" altLang="en-US" sz="3200" b="1" cap="all" spc="0" dirty="0">
                <a:ln/>
                <a:solidFill>
                  <a:schemeClr val="accent1"/>
                </a:solidFill>
                <a:effectLst>
                  <a:outerShdw blurRad="19685" dist="12700" dir="5400000" algn="tl" rotWithShape="0">
                    <a:schemeClr val="accent1">
                      <a:satMod val="130000"/>
                      <a:alpha val="60000"/>
                    </a:schemeClr>
                  </a:outerShdw>
                  <a:reflection blurRad="10000" stA="55000" endPos="48000" dist="500" dir="5400000" sy="-100000" algn="bl" rotWithShape="0"/>
                </a:effectLst>
              </a:rPr>
              <a:t>近代由苏联和美国首先提出</a:t>
            </a:r>
          </a:p>
        </p:txBody>
      </p:sp>
    </p:spTree>
    <p:extLst>
      <p:ext uri="{BB962C8B-B14F-4D97-AF65-F5344CB8AC3E}">
        <p14:creationId xmlns:p14="http://schemas.microsoft.com/office/powerpoint/2010/main" val="65185824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par>
                          <p:cTn id="10" fill="hold">
                            <p:stCondLst>
                              <p:cond delay="500"/>
                            </p:stCondLst>
                            <p:childTnLst>
                              <p:par>
                                <p:cTn id="11" presetID="53" presetClass="entr" presetSubtype="16" fill="hold" grpId="0" nodeType="afterEffect">
                                  <p:stCondLst>
                                    <p:cond delay="0"/>
                                  </p:stCondLst>
                                  <p:iterate type="lt">
                                    <p:tmPct val="10000"/>
                                  </p:iterate>
                                  <p:childTnLst>
                                    <p:set>
                                      <p:cBhvr>
                                        <p:cTn id="12" dur="1" fill="hold">
                                          <p:stCondLst>
                                            <p:cond delay="0"/>
                                          </p:stCondLst>
                                        </p:cTn>
                                        <p:tgtEl>
                                          <p:spTgt spid="3"/>
                                        </p:tgtEl>
                                        <p:attrNameLst>
                                          <p:attrName>style.visibility</p:attrName>
                                        </p:attrNameLst>
                                      </p:cBhvr>
                                      <p:to>
                                        <p:strVal val="visible"/>
                                      </p:to>
                                    </p:set>
                                    <p:anim calcmode="lin" valueType="num">
                                      <p:cBhvr>
                                        <p:cTn id="13" dur="500" fill="hold"/>
                                        <p:tgtEl>
                                          <p:spTgt spid="3"/>
                                        </p:tgtEl>
                                        <p:attrNameLst>
                                          <p:attrName>ppt_w</p:attrName>
                                        </p:attrNameLst>
                                      </p:cBhvr>
                                      <p:tavLst>
                                        <p:tav tm="0">
                                          <p:val>
                                            <p:fltVal val="0"/>
                                          </p:val>
                                        </p:tav>
                                        <p:tav tm="100000">
                                          <p:val>
                                            <p:strVal val="#ppt_w"/>
                                          </p:val>
                                        </p:tav>
                                      </p:tavLst>
                                    </p:anim>
                                    <p:anim calcmode="lin" valueType="num">
                                      <p:cBhvr>
                                        <p:cTn id="14" dur="500" fill="hold"/>
                                        <p:tgtEl>
                                          <p:spTgt spid="3"/>
                                        </p:tgtEl>
                                        <p:attrNameLst>
                                          <p:attrName>ppt_h</p:attrName>
                                        </p:attrNameLst>
                                      </p:cBhvr>
                                      <p:tavLst>
                                        <p:tav tm="0">
                                          <p:val>
                                            <p:fltVal val="0"/>
                                          </p:val>
                                        </p:tav>
                                        <p:tav tm="100000">
                                          <p:val>
                                            <p:strVal val="#ppt_h"/>
                                          </p:val>
                                        </p:tav>
                                      </p:tavLst>
                                    </p:anim>
                                    <p:animEffect transition="in" filter="fade">
                                      <p:cBhvr>
                                        <p:cTn id="15" dur="500"/>
                                        <p:tgtEl>
                                          <p:spTgt spid="3"/>
                                        </p:tgtEl>
                                      </p:cBhvr>
                                    </p:animEffect>
                                  </p:childTnLst>
                                </p:cTn>
                              </p:par>
                              <p:par>
                                <p:cTn id="16" presetID="16" presetClass="entr" presetSubtype="21"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barn(inVertical)">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E9891813-F14D-47C1-B3A9-F4F4463FAEA9}"/>
              </a:ext>
            </a:extLst>
          </p:cNvPr>
          <p:cNvSpPr/>
          <p:nvPr/>
        </p:nvSpPr>
        <p:spPr>
          <a:xfrm>
            <a:off x="303461" y="336798"/>
            <a:ext cx="424954" cy="424954"/>
          </a:xfrm>
          <a:prstGeom prst="ellipse">
            <a:avLst/>
          </a:prstGeom>
          <a:solidFill>
            <a:srgbClr val="033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6BB96586-CC78-4050-9648-42A24C638759}"/>
              </a:ext>
            </a:extLst>
          </p:cNvPr>
          <p:cNvSpPr txBox="1"/>
          <p:nvPr/>
        </p:nvSpPr>
        <p:spPr>
          <a:xfrm>
            <a:off x="875874" y="276773"/>
            <a:ext cx="9792126" cy="535531"/>
          </a:xfrm>
          <a:prstGeom prst="rect">
            <a:avLst/>
          </a:prstGeom>
          <a:noFill/>
        </p:spPr>
        <p:txBody>
          <a:bodyPr wrap="square" rtlCol="0" anchor="ctr">
            <a:spAutoFit/>
          </a:bodyPr>
          <a:lstStyle/>
          <a:p>
            <a:pPr>
              <a:lnSpc>
                <a:spcPct val="120000"/>
              </a:lnSpc>
            </a:pPr>
            <a:r>
              <a:rPr lang="en-US" altLang="zh-CN" sz="2400" spc="300" dirty="0">
                <a:latin typeface="+mn-ea"/>
              </a:rPr>
              <a:t>1.</a:t>
            </a:r>
            <a:r>
              <a:rPr lang="zh-CN" altLang="en-US" sz="2400" spc="300" dirty="0">
                <a:latin typeface="+mn-ea"/>
              </a:rPr>
              <a:t>国家安全的概念</a:t>
            </a:r>
            <a:r>
              <a:rPr lang="en-US" altLang="zh-CN" sz="1600" dirty="0">
                <a:solidFill>
                  <a:schemeClr val="tx1">
                    <a:lumMod val="75000"/>
                    <a:lumOff val="25000"/>
                  </a:schemeClr>
                </a:solidFill>
                <a:latin typeface="+mn-ea"/>
              </a:rPr>
              <a:t> The concept of national security</a:t>
            </a:r>
          </a:p>
        </p:txBody>
      </p:sp>
      <p:cxnSp>
        <p:nvCxnSpPr>
          <p:cNvPr id="4" name="直接连接符 3">
            <a:extLst>
              <a:ext uri="{FF2B5EF4-FFF2-40B4-BE49-F238E27FC236}">
                <a16:creationId xmlns:a16="http://schemas.microsoft.com/office/drawing/2014/main" id="{BBBC3749-C35C-45DD-B9AA-7C2F092547D2}"/>
              </a:ext>
            </a:extLst>
          </p:cNvPr>
          <p:cNvCxnSpPr>
            <a:cxnSpLocks/>
          </p:cNvCxnSpPr>
          <p:nvPr/>
        </p:nvCxnSpPr>
        <p:spPr>
          <a:xfrm>
            <a:off x="979166" y="761752"/>
            <a:ext cx="10323834" cy="0"/>
          </a:xfrm>
          <a:prstGeom prst="line">
            <a:avLst/>
          </a:prstGeom>
          <a:ln w="12700">
            <a:solidFill>
              <a:schemeClr val="tx1">
                <a:lumMod val="75000"/>
                <a:lumOff val="25000"/>
              </a:schemeClr>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V="1">
            <a:off x="2339752" y="3269979"/>
            <a:ext cx="189334" cy="32088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V="1">
            <a:off x="2529086" y="2743200"/>
            <a:ext cx="1500970" cy="535900"/>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979166" y="956345"/>
            <a:ext cx="9012122" cy="738231"/>
          </a:xfrm>
          <a:prstGeom prst="rect">
            <a:avLst/>
          </a:prstGeom>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国家安全是一个复合概念：国家</a:t>
            </a:r>
            <a:r>
              <a:rPr lang="en-US" altLang="zh-CN" dirty="0"/>
              <a:t>+</a:t>
            </a:r>
            <a:r>
              <a:rPr lang="zh-CN" altLang="en-US" dirty="0"/>
              <a:t>安全</a:t>
            </a:r>
          </a:p>
        </p:txBody>
      </p:sp>
      <p:sp>
        <p:nvSpPr>
          <p:cNvPr id="23" name="Freeform 5"/>
          <p:cNvSpPr/>
          <p:nvPr/>
        </p:nvSpPr>
        <p:spPr bwMode="auto">
          <a:xfrm>
            <a:off x="859955" y="2962528"/>
            <a:ext cx="1479797" cy="13342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24" name="TextBox 23"/>
          <p:cNvSpPr txBox="1"/>
          <p:nvPr/>
        </p:nvSpPr>
        <p:spPr>
          <a:xfrm>
            <a:off x="1075979" y="3180874"/>
            <a:ext cx="1082597" cy="861774"/>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zh-CN" altLang="en-US" sz="2800" b="1" dirty="0"/>
              <a:t>国家</a:t>
            </a:r>
            <a:endParaRPr lang="en-US" altLang="zh-CN" sz="2800" b="1" dirty="0"/>
          </a:p>
          <a:p>
            <a:pPr algn="ctr"/>
            <a:r>
              <a:rPr lang="zh-CN" altLang="en-US" sz="2800" b="1" dirty="0"/>
              <a:t>安全</a:t>
            </a:r>
          </a:p>
        </p:txBody>
      </p:sp>
      <p:grpSp>
        <p:nvGrpSpPr>
          <p:cNvPr id="9" name="组合 8"/>
          <p:cNvGrpSpPr/>
          <p:nvPr/>
        </p:nvGrpSpPr>
        <p:grpSpPr>
          <a:xfrm>
            <a:off x="4030056" y="1991932"/>
            <a:ext cx="2304797" cy="2304797"/>
            <a:chOff x="4030056" y="1991932"/>
            <a:chExt cx="2304797" cy="2304797"/>
          </a:xfrm>
        </p:grpSpPr>
        <p:pic>
          <p:nvPicPr>
            <p:cNvPr id="7" name="Picture 2" descr="C:\Users\春哥\Downloads\87560126e1305dee1611820563.pn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4030056" y="1991932"/>
              <a:ext cx="2304797" cy="2304797"/>
            </a:xfrm>
            <a:prstGeom prst="rect">
              <a:avLst/>
            </a:prstGeom>
            <a:noFill/>
            <a:extLst>
              <a:ext uri="{909E8E84-426E-40DD-AFC4-6F175D3DCCD1}">
                <a14:hiddenFill xmlns:a14="http://schemas.microsoft.com/office/drawing/2010/main">
                  <a:solidFill>
                    <a:srgbClr val="FFFFFF"/>
                  </a:solidFill>
                </a14:hiddenFill>
              </a:ext>
            </a:extLst>
          </p:spPr>
        </p:pic>
        <p:sp>
          <p:nvSpPr>
            <p:cNvPr id="19" name="文本框 19">
              <a:extLst>
                <a:ext uri="{FF2B5EF4-FFF2-40B4-BE49-F238E27FC236}">
                  <a16:creationId xmlns:a16="http://schemas.microsoft.com/office/drawing/2014/main" id="{2CF01750-7A0D-4169-A63B-6877571FDD0D}"/>
                </a:ext>
              </a:extLst>
            </p:cNvPr>
            <p:cNvSpPr txBox="1"/>
            <p:nvPr/>
          </p:nvSpPr>
          <p:spPr>
            <a:xfrm>
              <a:off x="4623710" y="3011150"/>
              <a:ext cx="1513057" cy="904863"/>
            </a:xfrm>
            <a:prstGeom prst="rect">
              <a:avLst/>
            </a:prstGeom>
            <a:noFill/>
          </p:spPr>
          <p:txBody>
            <a:bodyPr wrap="square" rtlCol="0" anchor="ctr">
              <a:spAutoFit/>
            </a:bodyPr>
            <a:lstStyle/>
            <a:p>
              <a:pPr algn="ctr">
                <a:lnSpc>
                  <a:spcPct val="120000"/>
                </a:lnSpc>
              </a:pPr>
              <a:r>
                <a:rPr lang="zh-CN" altLang="en-US" sz="4400" b="1" spc="300" dirty="0">
                  <a:latin typeface="+mj-ea"/>
                  <a:ea typeface="+mj-ea"/>
                </a:rPr>
                <a:t>国家</a:t>
              </a:r>
              <a:endParaRPr lang="en-US" altLang="zh-CN" sz="4400" b="1" spc="300" dirty="0">
                <a:latin typeface="+mj-ea"/>
                <a:ea typeface="+mj-ea"/>
              </a:endParaRPr>
            </a:p>
          </p:txBody>
        </p:sp>
      </p:grpSp>
      <p:grpSp>
        <p:nvGrpSpPr>
          <p:cNvPr id="12" name="组合 11"/>
          <p:cNvGrpSpPr/>
          <p:nvPr/>
        </p:nvGrpSpPr>
        <p:grpSpPr>
          <a:xfrm>
            <a:off x="4782378" y="1547504"/>
            <a:ext cx="7094191" cy="5310496"/>
            <a:chOff x="4782378" y="1547504"/>
            <a:chExt cx="7094191" cy="5310496"/>
          </a:xfrm>
        </p:grpSpPr>
        <p:grpSp>
          <p:nvGrpSpPr>
            <p:cNvPr id="10" name="组合 9"/>
            <p:cNvGrpSpPr/>
            <p:nvPr/>
          </p:nvGrpSpPr>
          <p:grpSpPr>
            <a:xfrm>
              <a:off x="6656043" y="1547504"/>
              <a:ext cx="5220526" cy="5220526"/>
              <a:chOff x="6656043" y="1547504"/>
              <a:chExt cx="5220526" cy="5220526"/>
            </a:xfrm>
          </p:grpSpPr>
          <p:pic>
            <p:nvPicPr>
              <p:cNvPr id="1027" name="Picture 3" descr="C:\Users\春哥\Downloads\5fb9021cbd6ce1605960220267.pn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6656043" y="1547504"/>
                <a:ext cx="5220526" cy="5220526"/>
              </a:xfrm>
              <a:prstGeom prst="rect">
                <a:avLst/>
              </a:prstGeom>
              <a:noFill/>
              <a:extLst>
                <a:ext uri="{909E8E84-426E-40DD-AFC4-6F175D3DCCD1}">
                  <a14:hiddenFill xmlns:a14="http://schemas.microsoft.com/office/drawing/2010/main">
                    <a:solidFill>
                      <a:srgbClr val="FFFFFF"/>
                    </a:solidFill>
                  </a14:hiddenFill>
                </a:ext>
              </a:extLst>
            </p:spPr>
          </p:pic>
          <p:sp>
            <p:nvSpPr>
              <p:cNvPr id="25" name="PA_矩形 259">
                <a:extLst>
                  <a:ext uri="{FF2B5EF4-FFF2-40B4-BE49-F238E27FC236}">
                    <a16:creationId xmlns:a16="http://schemas.microsoft.com/office/drawing/2014/main" id="{58F6E0B6-B992-4A1D-B9FD-C581906ED4A1}"/>
                  </a:ext>
                </a:extLst>
              </p:cNvPr>
              <p:cNvSpPr>
                <a:spLocks noChangeArrowheads="1"/>
              </p:cNvSpPr>
              <p:nvPr>
                <p:custDataLst>
                  <p:tags r:id="rId1"/>
                </p:custDataLst>
              </p:nvPr>
            </p:nvSpPr>
            <p:spPr bwMode="auto">
              <a:xfrm>
                <a:off x="7334351" y="3566865"/>
                <a:ext cx="4542218" cy="1083374"/>
              </a:xfrm>
              <a:prstGeom prst="rect">
                <a:avLst/>
              </a:prstGeom>
              <a:noFill/>
              <a:ln>
                <a:noFill/>
              </a:ln>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b="1" spc="300" dirty="0">
                    <a:latin typeface="+mj-ea"/>
                    <a:ea typeface="+mj-ea"/>
                  </a:rPr>
                  <a:t>英文中的“</a:t>
                </a:r>
                <a:r>
                  <a:rPr lang="zh-CN" altLang="en-US" b="1" spc="300" dirty="0">
                    <a:latin typeface="+mj-ea"/>
                  </a:rPr>
                  <a:t>国家</a:t>
                </a:r>
                <a:r>
                  <a:rPr lang="zh-CN" altLang="en-US" b="1" spc="300" dirty="0">
                    <a:latin typeface="+mj-ea"/>
                    <a:ea typeface="+mj-ea"/>
                  </a:rPr>
                  <a:t>”</a:t>
                </a:r>
                <a:endParaRPr lang="en-US" altLang="zh-CN" b="1" spc="300" dirty="0">
                  <a:latin typeface="+mj-ea"/>
                  <a:ea typeface="+mj-ea"/>
                </a:endParaRPr>
              </a:p>
              <a:p>
                <a:pPr>
                  <a:buNone/>
                </a:pPr>
                <a:r>
                  <a:rPr lang="en-US" altLang="zh-CN" b="1" spc="300" dirty="0">
                    <a:latin typeface="+mj-ea"/>
                    <a:ea typeface="+mj-ea"/>
                  </a:rPr>
                  <a:t>            </a:t>
                </a:r>
                <a:r>
                  <a:rPr lang="zh-CN" altLang="en-US" b="1" spc="300" dirty="0">
                    <a:latin typeface="+mj-ea"/>
                    <a:ea typeface="+mj-ea"/>
                  </a:rPr>
                  <a:t>如何表达</a:t>
                </a:r>
                <a:endParaRPr lang="en-US" altLang="zh-CN" b="1" spc="300" dirty="0">
                  <a:latin typeface="+mj-ea"/>
                  <a:ea typeface="+mj-ea"/>
                </a:endParaRPr>
              </a:p>
            </p:txBody>
          </p:sp>
        </p:grpSp>
        <p:pic>
          <p:nvPicPr>
            <p:cNvPr id="11" name="Picture 4" descr="C:\Users\春哥\Downloads\5fa8e3d4789a91604903892846.png"/>
            <p:cNvPicPr>
              <a:picLocks noChangeAspect="1" noChangeArrowheads="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4782378" y="4453811"/>
              <a:ext cx="2551973" cy="2404189"/>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28302307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45"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2000"/>
                                        <p:tgtEl>
                                          <p:spTgt spid="24"/>
                                        </p:tgtEl>
                                      </p:cBhvr>
                                    </p:animEffect>
                                    <p:anim calcmode="lin" valueType="num">
                                      <p:cBhvr>
                                        <p:cTn id="11" dur="2000" fill="hold"/>
                                        <p:tgtEl>
                                          <p:spTgt spid="24"/>
                                        </p:tgtEl>
                                        <p:attrNameLst>
                                          <p:attrName>ppt_w</p:attrName>
                                        </p:attrNameLst>
                                      </p:cBhvr>
                                      <p:tavLst>
                                        <p:tav tm="0" fmla="#ppt_w*sin(2.5*pi*$)">
                                          <p:val>
                                            <p:fltVal val="0"/>
                                          </p:val>
                                        </p:tav>
                                        <p:tav tm="100000">
                                          <p:val>
                                            <p:fltVal val="1"/>
                                          </p:val>
                                        </p:tav>
                                      </p:tavLst>
                                    </p:anim>
                                    <p:anim calcmode="lin" valueType="num">
                                      <p:cBhvr>
                                        <p:cTn id="12" dur="2000" fill="hold"/>
                                        <p:tgtEl>
                                          <p:spTgt spid="24"/>
                                        </p:tgtEl>
                                        <p:attrNameLst>
                                          <p:attrName>ppt_h</p:attrName>
                                        </p:attrNameLst>
                                      </p:cBhvr>
                                      <p:tavLst>
                                        <p:tav tm="0">
                                          <p:val>
                                            <p:strVal val="#ppt_h"/>
                                          </p:val>
                                        </p:tav>
                                        <p:tav tm="100000">
                                          <p:val>
                                            <p:strVal val="#ppt_h"/>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09"/>
                                        </p:tgtEl>
                                        <p:attrNameLst>
                                          <p:attrName>style.visibility</p:attrName>
                                        </p:attrNameLst>
                                      </p:cBhvr>
                                      <p:to>
                                        <p:strVal val="visible"/>
                                      </p:to>
                                    </p:set>
                                    <p:anim calcmode="lin" valueType="num">
                                      <p:cBhvr additive="base">
                                        <p:cTn id="17" dur="500" fill="hold"/>
                                        <p:tgtEl>
                                          <p:spTgt spid="109"/>
                                        </p:tgtEl>
                                        <p:attrNameLst>
                                          <p:attrName>ppt_x</p:attrName>
                                        </p:attrNameLst>
                                      </p:cBhvr>
                                      <p:tavLst>
                                        <p:tav tm="0">
                                          <p:val>
                                            <p:strVal val="#ppt_x"/>
                                          </p:val>
                                        </p:tav>
                                        <p:tav tm="100000">
                                          <p:val>
                                            <p:strVal val="#ppt_x"/>
                                          </p:val>
                                        </p:tav>
                                      </p:tavLst>
                                    </p:anim>
                                    <p:anim calcmode="lin" valueType="num">
                                      <p:cBhvr additive="base">
                                        <p:cTn id="18" dur="500" fill="hold"/>
                                        <p:tgtEl>
                                          <p:spTgt spid="109"/>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110"/>
                                        </p:tgtEl>
                                        <p:attrNameLst>
                                          <p:attrName>style.visibility</p:attrName>
                                        </p:attrNameLst>
                                      </p:cBhvr>
                                      <p:to>
                                        <p:strVal val="visible"/>
                                      </p:to>
                                    </p:set>
                                    <p:anim calcmode="lin" valueType="num">
                                      <p:cBhvr additive="base">
                                        <p:cTn id="21" dur="500" fill="hold"/>
                                        <p:tgtEl>
                                          <p:spTgt spid="110"/>
                                        </p:tgtEl>
                                        <p:attrNameLst>
                                          <p:attrName>ppt_x</p:attrName>
                                        </p:attrNameLst>
                                      </p:cBhvr>
                                      <p:tavLst>
                                        <p:tav tm="0">
                                          <p:val>
                                            <p:strVal val="#ppt_x"/>
                                          </p:val>
                                        </p:tav>
                                        <p:tav tm="100000">
                                          <p:val>
                                            <p:strVal val="#ppt_x"/>
                                          </p:val>
                                        </p:tav>
                                      </p:tavLst>
                                    </p:anim>
                                    <p:anim calcmode="lin" valueType="num">
                                      <p:cBhvr additive="base">
                                        <p:cTn id="22" dur="500" fill="hold"/>
                                        <p:tgtEl>
                                          <p:spTgt spid="110"/>
                                        </p:tgtEl>
                                        <p:attrNameLst>
                                          <p:attrName>ppt_y</p:attrName>
                                        </p:attrNameLst>
                                      </p:cBhvr>
                                      <p:tavLst>
                                        <p:tav tm="0">
                                          <p:val>
                                            <p:strVal val="1+#ppt_h/2"/>
                                          </p:val>
                                        </p:tav>
                                        <p:tav tm="100000">
                                          <p:val>
                                            <p:strVal val="#ppt_y"/>
                                          </p:val>
                                        </p:tav>
                                      </p:tavLst>
                                    </p:anim>
                                  </p:childTnLst>
                                </p:cTn>
                              </p:par>
                            </p:childTnLst>
                          </p:cTn>
                        </p:par>
                        <p:par>
                          <p:cTn id="23" fill="hold">
                            <p:stCondLst>
                              <p:cond delay="500"/>
                            </p:stCondLst>
                            <p:childTnLst>
                              <p:par>
                                <p:cTn id="24" presetID="16" presetClass="entr" presetSubtype="21"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barn(inVertical)">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E9891813-F14D-47C1-B3A9-F4F4463FAEA9}"/>
              </a:ext>
            </a:extLst>
          </p:cNvPr>
          <p:cNvSpPr/>
          <p:nvPr/>
        </p:nvSpPr>
        <p:spPr>
          <a:xfrm>
            <a:off x="303461" y="336798"/>
            <a:ext cx="424954" cy="424954"/>
          </a:xfrm>
          <a:prstGeom prst="ellipse">
            <a:avLst/>
          </a:prstGeom>
          <a:solidFill>
            <a:srgbClr val="033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6BB96586-CC78-4050-9648-42A24C638759}"/>
              </a:ext>
            </a:extLst>
          </p:cNvPr>
          <p:cNvSpPr txBox="1"/>
          <p:nvPr/>
        </p:nvSpPr>
        <p:spPr>
          <a:xfrm>
            <a:off x="875874" y="276773"/>
            <a:ext cx="9792126" cy="535531"/>
          </a:xfrm>
          <a:prstGeom prst="rect">
            <a:avLst/>
          </a:prstGeom>
          <a:noFill/>
        </p:spPr>
        <p:txBody>
          <a:bodyPr wrap="square" rtlCol="0" anchor="ctr">
            <a:spAutoFit/>
          </a:bodyPr>
          <a:lstStyle/>
          <a:p>
            <a:pPr>
              <a:lnSpc>
                <a:spcPct val="120000"/>
              </a:lnSpc>
            </a:pPr>
            <a:r>
              <a:rPr lang="en-US" altLang="zh-CN" sz="2400" spc="300" dirty="0">
                <a:latin typeface="+mn-ea"/>
              </a:rPr>
              <a:t>1.</a:t>
            </a:r>
            <a:r>
              <a:rPr lang="zh-CN" altLang="en-US" sz="2400" spc="300" dirty="0">
                <a:latin typeface="+mn-ea"/>
              </a:rPr>
              <a:t>国家安全的概念</a:t>
            </a:r>
            <a:r>
              <a:rPr lang="en-US" altLang="zh-CN" sz="1600" dirty="0">
                <a:solidFill>
                  <a:schemeClr val="tx1">
                    <a:lumMod val="75000"/>
                    <a:lumOff val="25000"/>
                  </a:schemeClr>
                </a:solidFill>
                <a:latin typeface="+mn-ea"/>
              </a:rPr>
              <a:t> The concept of national security</a:t>
            </a:r>
          </a:p>
        </p:txBody>
      </p:sp>
      <p:cxnSp>
        <p:nvCxnSpPr>
          <p:cNvPr id="4" name="直接连接符 3">
            <a:extLst>
              <a:ext uri="{FF2B5EF4-FFF2-40B4-BE49-F238E27FC236}">
                <a16:creationId xmlns:a16="http://schemas.microsoft.com/office/drawing/2014/main" id="{BBBC3749-C35C-45DD-B9AA-7C2F092547D2}"/>
              </a:ext>
            </a:extLst>
          </p:cNvPr>
          <p:cNvCxnSpPr>
            <a:cxnSpLocks/>
          </p:cNvCxnSpPr>
          <p:nvPr/>
        </p:nvCxnSpPr>
        <p:spPr>
          <a:xfrm>
            <a:off x="979166" y="761752"/>
            <a:ext cx="10323834" cy="0"/>
          </a:xfrm>
          <a:prstGeom prst="line">
            <a:avLst/>
          </a:prstGeom>
          <a:ln w="12700">
            <a:solidFill>
              <a:schemeClr val="tx1">
                <a:lumMod val="75000"/>
                <a:lumOff val="25000"/>
              </a:schemeClr>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V="1">
            <a:off x="2339752" y="3269979"/>
            <a:ext cx="189334" cy="32088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V="1">
            <a:off x="2529086" y="3269979"/>
            <a:ext cx="429871" cy="912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979166" y="956345"/>
            <a:ext cx="9012122" cy="738231"/>
          </a:xfrm>
          <a:prstGeom prst="rect">
            <a:avLst/>
          </a:prstGeom>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国家安全是一个复合概念：国家</a:t>
            </a:r>
            <a:r>
              <a:rPr lang="en-US" altLang="zh-CN" dirty="0"/>
              <a:t>+</a:t>
            </a:r>
            <a:r>
              <a:rPr lang="zh-CN" altLang="en-US" dirty="0"/>
              <a:t>安全</a:t>
            </a:r>
          </a:p>
        </p:txBody>
      </p:sp>
      <p:sp>
        <p:nvSpPr>
          <p:cNvPr id="23" name="Freeform 5"/>
          <p:cNvSpPr/>
          <p:nvPr/>
        </p:nvSpPr>
        <p:spPr bwMode="auto">
          <a:xfrm>
            <a:off x="859955" y="2962528"/>
            <a:ext cx="1479797" cy="13342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24" name="TextBox 23"/>
          <p:cNvSpPr txBox="1"/>
          <p:nvPr/>
        </p:nvSpPr>
        <p:spPr>
          <a:xfrm>
            <a:off x="1075979" y="3180874"/>
            <a:ext cx="1082597" cy="861774"/>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zh-CN" altLang="en-US" sz="2800" b="1" dirty="0"/>
              <a:t>国家</a:t>
            </a:r>
            <a:endParaRPr lang="en-US" altLang="zh-CN" sz="2800" b="1" dirty="0"/>
          </a:p>
          <a:p>
            <a:pPr algn="ctr"/>
            <a:r>
              <a:rPr lang="zh-CN" altLang="en-US" sz="2800" b="1" dirty="0"/>
              <a:t>安全</a:t>
            </a:r>
          </a:p>
        </p:txBody>
      </p:sp>
      <p:grpSp>
        <p:nvGrpSpPr>
          <p:cNvPr id="9" name="组合 8"/>
          <p:cNvGrpSpPr/>
          <p:nvPr/>
        </p:nvGrpSpPr>
        <p:grpSpPr>
          <a:xfrm>
            <a:off x="2981197" y="2523860"/>
            <a:ext cx="2304797" cy="1813124"/>
            <a:chOff x="4030056" y="1991932"/>
            <a:chExt cx="2304797" cy="2304797"/>
          </a:xfrm>
        </p:grpSpPr>
        <p:pic>
          <p:nvPicPr>
            <p:cNvPr id="7" name="Picture 2" descr="C:\Users\春哥\Downloads\87560126e1305dee1611820563.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4030056" y="1991932"/>
              <a:ext cx="2304797" cy="2304797"/>
            </a:xfrm>
            <a:prstGeom prst="rect">
              <a:avLst/>
            </a:prstGeom>
            <a:noFill/>
            <a:extLst>
              <a:ext uri="{909E8E84-426E-40DD-AFC4-6F175D3DCCD1}">
                <a14:hiddenFill xmlns:a14="http://schemas.microsoft.com/office/drawing/2010/main">
                  <a:solidFill>
                    <a:srgbClr val="FFFFFF"/>
                  </a:solidFill>
                </a14:hiddenFill>
              </a:ext>
            </a:extLst>
          </p:spPr>
        </p:pic>
        <p:sp>
          <p:nvSpPr>
            <p:cNvPr id="19" name="文本框 19">
              <a:extLst>
                <a:ext uri="{FF2B5EF4-FFF2-40B4-BE49-F238E27FC236}">
                  <a16:creationId xmlns:a16="http://schemas.microsoft.com/office/drawing/2014/main" id="{2CF01750-7A0D-4169-A63B-6877571FDD0D}"/>
                </a:ext>
              </a:extLst>
            </p:cNvPr>
            <p:cNvSpPr txBox="1"/>
            <p:nvPr/>
          </p:nvSpPr>
          <p:spPr>
            <a:xfrm>
              <a:off x="4623710" y="3011150"/>
              <a:ext cx="1513057" cy="904863"/>
            </a:xfrm>
            <a:prstGeom prst="rect">
              <a:avLst/>
            </a:prstGeom>
            <a:noFill/>
          </p:spPr>
          <p:txBody>
            <a:bodyPr wrap="square" rtlCol="0" anchor="ctr">
              <a:spAutoFit/>
            </a:bodyPr>
            <a:lstStyle/>
            <a:p>
              <a:pPr algn="ctr">
                <a:lnSpc>
                  <a:spcPct val="120000"/>
                </a:lnSpc>
              </a:pPr>
              <a:r>
                <a:rPr lang="zh-CN" altLang="en-US" sz="4400" b="1" spc="300" dirty="0">
                  <a:latin typeface="+mj-ea"/>
                  <a:ea typeface="+mj-ea"/>
                </a:rPr>
                <a:t>国家</a:t>
              </a:r>
              <a:endParaRPr lang="en-US" altLang="zh-CN" sz="4400" b="1" spc="300" dirty="0">
                <a:latin typeface="+mj-ea"/>
                <a:ea typeface="+mj-ea"/>
              </a:endParaRPr>
            </a:p>
          </p:txBody>
        </p:sp>
      </p:grpSp>
      <p:pic>
        <p:nvPicPr>
          <p:cNvPr id="2050" name="Picture 2" descr="C:\Users\春哥\Downloads\5c75756c9416c.pn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9422346" y="4591322"/>
            <a:ext cx="2956842" cy="2708467"/>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组合 13"/>
          <p:cNvGrpSpPr/>
          <p:nvPr/>
        </p:nvGrpSpPr>
        <p:grpSpPr>
          <a:xfrm>
            <a:off x="4663294" y="-653565"/>
            <a:ext cx="9011609" cy="6574457"/>
            <a:chOff x="4663294" y="-653565"/>
            <a:chExt cx="9011609" cy="6574457"/>
          </a:xfrm>
        </p:grpSpPr>
        <p:pic>
          <p:nvPicPr>
            <p:cNvPr id="2052" name="Picture 4" descr="C:\Users\春哥\Downloads\5c751c947056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3294" y="-653565"/>
              <a:ext cx="9011609" cy="6574457"/>
            </a:xfrm>
            <a:prstGeom prst="rect">
              <a:avLst/>
            </a:prstGeom>
            <a:noFill/>
            <a:extLst>
              <a:ext uri="{909E8E84-426E-40DD-AFC4-6F175D3DCCD1}">
                <a14:hiddenFill xmlns:a14="http://schemas.microsoft.com/office/drawing/2010/main">
                  <a:solidFill>
                    <a:srgbClr val="FFFFFF"/>
                  </a:solidFill>
                </a14:hiddenFill>
              </a:ext>
            </a:extLst>
          </p:spPr>
        </p:pic>
        <p:sp>
          <p:nvSpPr>
            <p:cNvPr id="26" name="矩形 30"/>
            <p:cNvSpPr>
              <a:spLocks noChangeArrowheads="1"/>
            </p:cNvSpPr>
            <p:nvPr/>
          </p:nvSpPr>
          <p:spPr bwMode="auto">
            <a:xfrm>
              <a:off x="5907640" y="2414229"/>
              <a:ext cx="5835721" cy="1200329"/>
            </a:xfrm>
            <a:prstGeom prst="rect">
              <a:avLst/>
            </a:prstGeom>
            <a:noFill/>
            <a:ln w="9525">
              <a:noFill/>
              <a:miter lim="800000"/>
              <a:headEnd/>
              <a:tailEnd/>
            </a:ln>
          </p:spPr>
          <p:txBody>
            <a:bodyPr wrap="square">
              <a:spAutoFit/>
            </a:bodyPr>
            <a:lstStyle/>
            <a:p>
              <a:pPr algn="just">
                <a:lnSpc>
                  <a:spcPct val="150000"/>
                </a:lnSpc>
              </a:pPr>
              <a:r>
                <a:rPr lang="zh-CN" altLang="en-US" sz="1600" dirty="0">
                  <a:solidFill>
                    <a:srgbClr val="262626"/>
                  </a:solidFill>
                  <a:latin typeface="Times New Roman"/>
                  <a:ea typeface="微软雅黑" pitchFamily="34" charset="-122"/>
                  <a:cs typeface="Times New Roman"/>
                </a:rPr>
                <a:t>►►</a:t>
              </a:r>
              <a:r>
                <a:rPr lang="zh-CN" altLang="en-US" sz="1600" dirty="0">
                  <a:solidFill>
                    <a:srgbClr val="262626"/>
                  </a:solidFill>
                  <a:latin typeface="微软雅黑" pitchFamily="34" charset="-122"/>
                  <a:ea typeface="微软雅黑" pitchFamily="34" charset="-122"/>
                </a:rPr>
                <a:t>阶级统治的工具，同时兼有社会管理的职能。国家是阶级矛盾不可调和的产物，它随着阶级的产生而产生，也将随着阶级的消亡而自行消亡</a:t>
              </a:r>
            </a:p>
          </p:txBody>
        </p:sp>
      </p:grpSp>
      <p:sp>
        <p:nvSpPr>
          <p:cNvPr id="15" name="TextBox 14"/>
          <p:cNvSpPr txBox="1"/>
          <p:nvPr/>
        </p:nvSpPr>
        <p:spPr>
          <a:xfrm>
            <a:off x="7325474" y="4314919"/>
            <a:ext cx="3256908" cy="424732"/>
          </a:xfrm>
          <a:prstGeom prst="rect">
            <a:avLst/>
          </a:prstGeom>
          <a:noFill/>
        </p:spPr>
        <p:txBody>
          <a:bodyPr wrap="square" rtlCol="0" anchor="ctr">
            <a:spAutoFit/>
          </a:bodyPr>
          <a:lstStyle/>
          <a:p>
            <a:pPr>
              <a:lnSpc>
                <a:spcPct val="120000"/>
              </a:lnSpc>
            </a:pPr>
            <a:r>
              <a:rPr lang="en-US" altLang="zh-CN" dirty="0">
                <a:solidFill>
                  <a:schemeClr val="tx1">
                    <a:lumMod val="75000"/>
                    <a:lumOff val="25000"/>
                  </a:schemeClr>
                </a:solidFill>
              </a:rPr>
              <a:t>——</a:t>
            </a:r>
            <a:r>
              <a:rPr lang="zh-CN" altLang="en-US" dirty="0">
                <a:solidFill>
                  <a:schemeClr val="tx1">
                    <a:lumMod val="75000"/>
                    <a:lumOff val="25000"/>
                  </a:schemeClr>
                </a:solidFill>
              </a:rPr>
              <a:t>现代汉语词典第</a:t>
            </a:r>
            <a:r>
              <a:rPr lang="en-US" altLang="zh-CN" dirty="0">
                <a:solidFill>
                  <a:schemeClr val="tx1">
                    <a:lumMod val="75000"/>
                    <a:lumOff val="25000"/>
                  </a:schemeClr>
                </a:solidFill>
              </a:rPr>
              <a:t>6</a:t>
            </a:r>
            <a:r>
              <a:rPr lang="zh-CN" altLang="en-US" dirty="0">
                <a:solidFill>
                  <a:schemeClr val="tx1">
                    <a:lumMod val="75000"/>
                    <a:lumOff val="25000"/>
                  </a:schemeClr>
                </a:solidFill>
              </a:rPr>
              <a:t>版</a:t>
            </a:r>
          </a:p>
        </p:txBody>
      </p:sp>
      <p:sp>
        <p:nvSpPr>
          <p:cNvPr id="5" name="矩形 4">
            <a:extLst>
              <a:ext uri="{FF2B5EF4-FFF2-40B4-BE49-F238E27FC236}">
                <a16:creationId xmlns:a16="http://schemas.microsoft.com/office/drawing/2014/main" id="{1A201D60-DAC4-4575-BBE8-73085A7B2658}"/>
              </a:ext>
            </a:extLst>
          </p:cNvPr>
          <p:cNvSpPr/>
          <p:nvPr/>
        </p:nvSpPr>
        <p:spPr>
          <a:xfrm>
            <a:off x="859955" y="4877164"/>
            <a:ext cx="2501755" cy="503547"/>
          </a:xfrm>
          <a:prstGeom prst="rect">
            <a:avLst/>
          </a:prstGeom>
          <a:noFill/>
          <a:ln w="254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dirty="0">
                <a:solidFill>
                  <a:srgbClr val="564A59"/>
                </a:solidFill>
                <a:latin typeface="宋体" panose="02010600030101010101" pitchFamily="2" charset="-122"/>
                <a:ea typeface="宋体" panose="02010600030101010101" pitchFamily="2" charset="-122"/>
              </a:rPr>
              <a:t>››</a:t>
            </a:r>
            <a:r>
              <a:rPr lang="zh-CN" altLang="en-US" dirty="0">
                <a:solidFill>
                  <a:srgbClr val="564A59"/>
                </a:solidFill>
              </a:rPr>
              <a:t>国家的阶级学说</a:t>
            </a:r>
          </a:p>
        </p:txBody>
      </p:sp>
      <p:sp>
        <p:nvSpPr>
          <p:cNvPr id="20" name="矩形 19">
            <a:extLst>
              <a:ext uri="{FF2B5EF4-FFF2-40B4-BE49-F238E27FC236}">
                <a16:creationId xmlns:a16="http://schemas.microsoft.com/office/drawing/2014/main" id="{80C16C5F-7998-482A-B0AE-95A672D3D20C}"/>
              </a:ext>
            </a:extLst>
          </p:cNvPr>
          <p:cNvSpPr/>
          <p:nvPr/>
        </p:nvSpPr>
        <p:spPr>
          <a:xfrm>
            <a:off x="6016614" y="2464851"/>
            <a:ext cx="1770224" cy="39217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817C4D7C-FB96-48A2-BA6C-EECB6EFD96B9}"/>
              </a:ext>
            </a:extLst>
          </p:cNvPr>
          <p:cNvSpPr/>
          <p:nvPr/>
        </p:nvSpPr>
        <p:spPr>
          <a:xfrm>
            <a:off x="8673187" y="2482735"/>
            <a:ext cx="1635470" cy="392175"/>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D2476585-27A2-436D-BCA1-40410388354F}"/>
              </a:ext>
            </a:extLst>
          </p:cNvPr>
          <p:cNvSpPr/>
          <p:nvPr/>
        </p:nvSpPr>
        <p:spPr>
          <a:xfrm>
            <a:off x="859955" y="5709372"/>
            <a:ext cx="2501755" cy="503547"/>
          </a:xfrm>
          <a:prstGeom prst="rect">
            <a:avLst/>
          </a:prstGeom>
          <a:noFill/>
          <a:ln w="254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rgbClr val="564A59"/>
                </a:solidFill>
                <a:latin typeface="宋体" panose="02010600030101010101" pitchFamily="2" charset="-122"/>
                <a:ea typeface="宋体" panose="02010600030101010101" pitchFamily="2" charset="-122"/>
              </a:rPr>
              <a:t>››</a:t>
            </a:r>
            <a:r>
              <a:rPr lang="zh-CN" altLang="en-US" dirty="0">
                <a:solidFill>
                  <a:srgbClr val="564A59"/>
                </a:solidFill>
              </a:rPr>
              <a:t>国家的社会契约学说</a:t>
            </a:r>
          </a:p>
        </p:txBody>
      </p:sp>
    </p:spTree>
    <p:extLst>
      <p:ext uri="{BB962C8B-B14F-4D97-AF65-F5344CB8AC3E}">
        <p14:creationId xmlns:p14="http://schemas.microsoft.com/office/powerpoint/2010/main" val="3575562878"/>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arn(inVertical)">
                                      <p:cBhvr>
                                        <p:cTn id="12" dur="500"/>
                                        <p:tgtEl>
                                          <p:spTgt spid="20"/>
                                        </p:tgtEl>
                                      </p:cBhvr>
                                    </p:animEffect>
                                  </p:childTnLst>
                                </p:cTn>
                              </p:par>
                              <p:par>
                                <p:cTn id="13" presetID="16" presetClass="entr" presetSubtype="21"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arn(inVertical)">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barn(inVertical)">
                                      <p:cBhvr>
                                        <p:cTn id="20" dur="500"/>
                                        <p:tgtEl>
                                          <p:spTgt spid="22"/>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barn(inVertical)">
                                      <p:cBhvr>
                                        <p:cTn id="23"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0" grpId="0" animBg="1"/>
      <p:bldP spid="22" grpId="0" animBg="1"/>
      <p:bldP spid="2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E9891813-F14D-47C1-B3A9-F4F4463FAEA9}"/>
              </a:ext>
            </a:extLst>
          </p:cNvPr>
          <p:cNvSpPr/>
          <p:nvPr/>
        </p:nvSpPr>
        <p:spPr>
          <a:xfrm>
            <a:off x="303461" y="336798"/>
            <a:ext cx="424954" cy="424954"/>
          </a:xfrm>
          <a:prstGeom prst="ellipse">
            <a:avLst/>
          </a:prstGeom>
          <a:solidFill>
            <a:srgbClr val="033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6BB96586-CC78-4050-9648-42A24C638759}"/>
              </a:ext>
            </a:extLst>
          </p:cNvPr>
          <p:cNvSpPr txBox="1"/>
          <p:nvPr/>
        </p:nvSpPr>
        <p:spPr>
          <a:xfrm>
            <a:off x="875874" y="276773"/>
            <a:ext cx="9792126" cy="535531"/>
          </a:xfrm>
          <a:prstGeom prst="rect">
            <a:avLst/>
          </a:prstGeom>
          <a:noFill/>
        </p:spPr>
        <p:txBody>
          <a:bodyPr wrap="square" rtlCol="0" anchor="ctr">
            <a:spAutoFit/>
          </a:bodyPr>
          <a:lstStyle/>
          <a:p>
            <a:pPr>
              <a:lnSpc>
                <a:spcPct val="120000"/>
              </a:lnSpc>
            </a:pPr>
            <a:r>
              <a:rPr lang="en-US" altLang="zh-CN" sz="2400" spc="300" dirty="0">
                <a:latin typeface="+mn-ea"/>
              </a:rPr>
              <a:t>1.</a:t>
            </a:r>
            <a:r>
              <a:rPr lang="zh-CN" altLang="en-US" sz="2400" spc="300" dirty="0">
                <a:latin typeface="+mn-ea"/>
              </a:rPr>
              <a:t>国家安全的概念</a:t>
            </a:r>
            <a:r>
              <a:rPr lang="en-US" altLang="zh-CN" sz="1600" dirty="0">
                <a:solidFill>
                  <a:schemeClr val="tx1">
                    <a:lumMod val="75000"/>
                    <a:lumOff val="25000"/>
                  </a:schemeClr>
                </a:solidFill>
                <a:latin typeface="+mn-ea"/>
              </a:rPr>
              <a:t> The concept of national security</a:t>
            </a:r>
          </a:p>
        </p:txBody>
      </p:sp>
      <p:cxnSp>
        <p:nvCxnSpPr>
          <p:cNvPr id="4" name="直接连接符 3">
            <a:extLst>
              <a:ext uri="{FF2B5EF4-FFF2-40B4-BE49-F238E27FC236}">
                <a16:creationId xmlns:a16="http://schemas.microsoft.com/office/drawing/2014/main" id="{BBBC3749-C35C-45DD-B9AA-7C2F092547D2}"/>
              </a:ext>
            </a:extLst>
          </p:cNvPr>
          <p:cNvCxnSpPr>
            <a:cxnSpLocks/>
          </p:cNvCxnSpPr>
          <p:nvPr/>
        </p:nvCxnSpPr>
        <p:spPr>
          <a:xfrm>
            <a:off x="979166" y="761752"/>
            <a:ext cx="10323834" cy="0"/>
          </a:xfrm>
          <a:prstGeom prst="line">
            <a:avLst/>
          </a:prstGeom>
          <a:ln w="12700">
            <a:solidFill>
              <a:schemeClr val="tx1">
                <a:lumMod val="75000"/>
                <a:lumOff val="25000"/>
              </a:schemeClr>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979166" y="956345"/>
            <a:ext cx="9012122" cy="738231"/>
          </a:xfrm>
          <a:prstGeom prst="rect">
            <a:avLst/>
          </a:prstGeom>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国家安全是一个复合概念：国家</a:t>
            </a:r>
            <a:r>
              <a:rPr lang="en-US" altLang="zh-CN" dirty="0"/>
              <a:t>+</a:t>
            </a:r>
            <a:r>
              <a:rPr lang="zh-CN" altLang="en-US" dirty="0"/>
              <a:t>安全</a:t>
            </a:r>
          </a:p>
        </p:txBody>
      </p:sp>
      <p:sp>
        <p:nvSpPr>
          <p:cNvPr id="24" name="TextBox 23"/>
          <p:cNvSpPr txBox="1"/>
          <p:nvPr/>
        </p:nvSpPr>
        <p:spPr>
          <a:xfrm>
            <a:off x="1075979" y="3180874"/>
            <a:ext cx="1082597" cy="861774"/>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zh-CN" altLang="en-US" sz="2800" b="1" dirty="0"/>
              <a:t>国家</a:t>
            </a:r>
            <a:endParaRPr lang="en-US" altLang="zh-CN" sz="2800" b="1" dirty="0"/>
          </a:p>
          <a:p>
            <a:pPr algn="ctr"/>
            <a:r>
              <a:rPr lang="zh-CN" altLang="en-US" sz="2800" b="1" dirty="0"/>
              <a:t>安全</a:t>
            </a:r>
          </a:p>
        </p:txBody>
      </p:sp>
      <p:pic>
        <p:nvPicPr>
          <p:cNvPr id="1026" name="Picture 2" descr="C:\Users\春哥\Desktop\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80473"/>
            <a:ext cx="6477000" cy="43243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29794" y="1754104"/>
            <a:ext cx="4972050" cy="4895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descr="C:\Users\春哥\Desktop\3.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7268" y="1185148"/>
            <a:ext cx="5715000" cy="571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591043"/>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1000"/>
                                        <p:tgtEl>
                                          <p:spTgt spid="1028"/>
                                        </p:tgtEl>
                                      </p:cBhvr>
                                    </p:animEffect>
                                    <p:anim calcmode="lin" valueType="num">
                                      <p:cBhvr>
                                        <p:cTn id="8" dur="1000" fill="hold"/>
                                        <p:tgtEl>
                                          <p:spTgt spid="1028"/>
                                        </p:tgtEl>
                                        <p:attrNameLst>
                                          <p:attrName>ppt_x</p:attrName>
                                        </p:attrNameLst>
                                      </p:cBhvr>
                                      <p:tavLst>
                                        <p:tav tm="0">
                                          <p:val>
                                            <p:strVal val="#ppt_x"/>
                                          </p:val>
                                        </p:tav>
                                        <p:tav tm="100000">
                                          <p:val>
                                            <p:strVal val="#ppt_x"/>
                                          </p:val>
                                        </p:tav>
                                      </p:tavLst>
                                    </p:anim>
                                    <p:anim calcmode="lin" valueType="num">
                                      <p:cBhvr>
                                        <p:cTn id="9" dur="1000" fill="hold"/>
                                        <p:tgtEl>
                                          <p:spTgt spid="10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29"/>
                                        </p:tgtEl>
                                        <p:attrNameLst>
                                          <p:attrName>style.visibility</p:attrName>
                                        </p:attrNameLst>
                                      </p:cBhvr>
                                      <p:to>
                                        <p:strVal val="visible"/>
                                      </p:to>
                                    </p:set>
                                    <p:animEffect transition="in" filter="fade">
                                      <p:cBhvr>
                                        <p:cTn id="14" dur="1000"/>
                                        <p:tgtEl>
                                          <p:spTgt spid="1029"/>
                                        </p:tgtEl>
                                      </p:cBhvr>
                                    </p:animEffect>
                                    <p:anim calcmode="lin" valueType="num">
                                      <p:cBhvr>
                                        <p:cTn id="15" dur="1000" fill="hold"/>
                                        <p:tgtEl>
                                          <p:spTgt spid="1029"/>
                                        </p:tgtEl>
                                        <p:attrNameLst>
                                          <p:attrName>ppt_x</p:attrName>
                                        </p:attrNameLst>
                                      </p:cBhvr>
                                      <p:tavLst>
                                        <p:tav tm="0">
                                          <p:val>
                                            <p:strVal val="#ppt_x"/>
                                          </p:val>
                                        </p:tav>
                                        <p:tav tm="100000">
                                          <p:val>
                                            <p:strVal val="#ppt_x"/>
                                          </p:val>
                                        </p:tav>
                                      </p:tavLst>
                                    </p:anim>
                                    <p:anim calcmode="lin" valueType="num">
                                      <p:cBhvr>
                                        <p:cTn id="16" dur="1000" fill="hold"/>
                                        <p:tgtEl>
                                          <p:spTgt spid="10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E9891813-F14D-47C1-B3A9-F4F4463FAEA9}"/>
              </a:ext>
            </a:extLst>
          </p:cNvPr>
          <p:cNvSpPr/>
          <p:nvPr/>
        </p:nvSpPr>
        <p:spPr>
          <a:xfrm>
            <a:off x="303461" y="336798"/>
            <a:ext cx="424954" cy="424954"/>
          </a:xfrm>
          <a:prstGeom prst="ellipse">
            <a:avLst/>
          </a:prstGeom>
          <a:solidFill>
            <a:srgbClr val="033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6BB96586-CC78-4050-9648-42A24C638759}"/>
              </a:ext>
            </a:extLst>
          </p:cNvPr>
          <p:cNvSpPr txBox="1"/>
          <p:nvPr/>
        </p:nvSpPr>
        <p:spPr>
          <a:xfrm>
            <a:off x="875874" y="276773"/>
            <a:ext cx="9792126" cy="535531"/>
          </a:xfrm>
          <a:prstGeom prst="rect">
            <a:avLst/>
          </a:prstGeom>
          <a:noFill/>
        </p:spPr>
        <p:txBody>
          <a:bodyPr wrap="square" rtlCol="0" anchor="ctr">
            <a:spAutoFit/>
          </a:bodyPr>
          <a:lstStyle/>
          <a:p>
            <a:pPr>
              <a:lnSpc>
                <a:spcPct val="120000"/>
              </a:lnSpc>
            </a:pPr>
            <a:r>
              <a:rPr lang="en-US" altLang="zh-CN" sz="2400" spc="300" dirty="0">
                <a:latin typeface="+mn-ea"/>
              </a:rPr>
              <a:t>1.</a:t>
            </a:r>
            <a:r>
              <a:rPr lang="zh-CN" altLang="en-US" sz="2400" spc="300" dirty="0">
                <a:latin typeface="+mn-ea"/>
              </a:rPr>
              <a:t>国家安全的概念</a:t>
            </a:r>
            <a:r>
              <a:rPr lang="en-US" altLang="zh-CN" sz="1600" dirty="0">
                <a:solidFill>
                  <a:schemeClr val="tx1">
                    <a:lumMod val="75000"/>
                    <a:lumOff val="25000"/>
                  </a:schemeClr>
                </a:solidFill>
                <a:latin typeface="+mn-ea"/>
              </a:rPr>
              <a:t> The concept of national security</a:t>
            </a:r>
          </a:p>
        </p:txBody>
      </p:sp>
      <p:cxnSp>
        <p:nvCxnSpPr>
          <p:cNvPr id="4" name="直接连接符 3">
            <a:extLst>
              <a:ext uri="{FF2B5EF4-FFF2-40B4-BE49-F238E27FC236}">
                <a16:creationId xmlns:a16="http://schemas.microsoft.com/office/drawing/2014/main" id="{BBBC3749-C35C-45DD-B9AA-7C2F092547D2}"/>
              </a:ext>
            </a:extLst>
          </p:cNvPr>
          <p:cNvCxnSpPr>
            <a:cxnSpLocks/>
          </p:cNvCxnSpPr>
          <p:nvPr/>
        </p:nvCxnSpPr>
        <p:spPr>
          <a:xfrm>
            <a:off x="979166" y="761752"/>
            <a:ext cx="10323834" cy="0"/>
          </a:xfrm>
          <a:prstGeom prst="line">
            <a:avLst/>
          </a:prstGeom>
          <a:ln w="12700">
            <a:solidFill>
              <a:schemeClr val="tx1">
                <a:lumMod val="75000"/>
                <a:lumOff val="25000"/>
              </a:schemeClr>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V="1">
            <a:off x="2339752" y="3269979"/>
            <a:ext cx="189334" cy="32088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V="1">
            <a:off x="2529086" y="3269979"/>
            <a:ext cx="429871" cy="912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979166" y="956345"/>
            <a:ext cx="9012122" cy="738231"/>
          </a:xfrm>
          <a:prstGeom prst="rect">
            <a:avLst/>
          </a:prstGeom>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国家安全是一个复合概念：国家</a:t>
            </a:r>
            <a:r>
              <a:rPr lang="en-US" altLang="zh-CN" dirty="0"/>
              <a:t>+</a:t>
            </a:r>
            <a:r>
              <a:rPr lang="zh-CN" altLang="en-US" dirty="0"/>
              <a:t>安全</a:t>
            </a:r>
          </a:p>
        </p:txBody>
      </p:sp>
      <p:sp>
        <p:nvSpPr>
          <p:cNvPr id="23" name="Freeform 5"/>
          <p:cNvSpPr/>
          <p:nvPr/>
        </p:nvSpPr>
        <p:spPr bwMode="auto">
          <a:xfrm>
            <a:off x="859955" y="2962528"/>
            <a:ext cx="1479797" cy="13342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24" name="TextBox 23"/>
          <p:cNvSpPr txBox="1"/>
          <p:nvPr/>
        </p:nvSpPr>
        <p:spPr>
          <a:xfrm>
            <a:off x="1075979" y="3180874"/>
            <a:ext cx="1082597" cy="861774"/>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zh-CN" altLang="en-US" sz="2800" b="1" dirty="0"/>
              <a:t>国家</a:t>
            </a:r>
            <a:endParaRPr lang="en-US" altLang="zh-CN" sz="2800" b="1" dirty="0"/>
          </a:p>
          <a:p>
            <a:pPr algn="ctr"/>
            <a:r>
              <a:rPr lang="zh-CN" altLang="en-US" sz="2800" b="1" dirty="0"/>
              <a:t>安全</a:t>
            </a:r>
          </a:p>
        </p:txBody>
      </p:sp>
      <p:grpSp>
        <p:nvGrpSpPr>
          <p:cNvPr id="9" name="组合 8"/>
          <p:cNvGrpSpPr/>
          <p:nvPr/>
        </p:nvGrpSpPr>
        <p:grpSpPr>
          <a:xfrm>
            <a:off x="2981197" y="2523860"/>
            <a:ext cx="2304797" cy="1813124"/>
            <a:chOff x="4030056" y="1991932"/>
            <a:chExt cx="2304797" cy="2304797"/>
          </a:xfrm>
        </p:grpSpPr>
        <p:pic>
          <p:nvPicPr>
            <p:cNvPr id="7" name="Picture 2" descr="C:\Users\春哥\Downloads\87560126e1305dee1611820563.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4030056" y="1991932"/>
              <a:ext cx="2304797" cy="2304797"/>
            </a:xfrm>
            <a:prstGeom prst="rect">
              <a:avLst/>
            </a:prstGeom>
            <a:noFill/>
            <a:extLst>
              <a:ext uri="{909E8E84-426E-40DD-AFC4-6F175D3DCCD1}">
                <a14:hiddenFill xmlns:a14="http://schemas.microsoft.com/office/drawing/2010/main">
                  <a:solidFill>
                    <a:srgbClr val="FFFFFF"/>
                  </a:solidFill>
                </a14:hiddenFill>
              </a:ext>
            </a:extLst>
          </p:spPr>
        </p:pic>
        <p:sp>
          <p:nvSpPr>
            <p:cNvPr id="19" name="文本框 19">
              <a:extLst>
                <a:ext uri="{FF2B5EF4-FFF2-40B4-BE49-F238E27FC236}">
                  <a16:creationId xmlns:a16="http://schemas.microsoft.com/office/drawing/2014/main" id="{2CF01750-7A0D-4169-A63B-6877571FDD0D}"/>
                </a:ext>
              </a:extLst>
            </p:cNvPr>
            <p:cNvSpPr txBox="1"/>
            <p:nvPr/>
          </p:nvSpPr>
          <p:spPr>
            <a:xfrm>
              <a:off x="4623710" y="3011150"/>
              <a:ext cx="1513057" cy="904863"/>
            </a:xfrm>
            <a:prstGeom prst="rect">
              <a:avLst/>
            </a:prstGeom>
            <a:noFill/>
          </p:spPr>
          <p:txBody>
            <a:bodyPr wrap="square" rtlCol="0" anchor="ctr">
              <a:spAutoFit/>
            </a:bodyPr>
            <a:lstStyle/>
            <a:p>
              <a:pPr algn="ctr">
                <a:lnSpc>
                  <a:spcPct val="120000"/>
                </a:lnSpc>
              </a:pPr>
              <a:r>
                <a:rPr lang="zh-CN" altLang="en-US" sz="4400" b="1" spc="300" dirty="0">
                  <a:latin typeface="+mj-ea"/>
                  <a:ea typeface="+mj-ea"/>
                </a:rPr>
                <a:t>国家</a:t>
              </a:r>
              <a:endParaRPr lang="en-US" altLang="zh-CN" sz="4400" b="1" spc="300" dirty="0">
                <a:latin typeface="+mj-ea"/>
                <a:ea typeface="+mj-ea"/>
              </a:endParaRPr>
            </a:p>
          </p:txBody>
        </p:sp>
      </p:grpSp>
      <p:pic>
        <p:nvPicPr>
          <p:cNvPr id="2050" name="Picture 2" descr="C:\Users\春哥\Downloads\5c75756c9416c.png"/>
          <p:cNvPicPr>
            <a:picLocks noChangeAspect="1" noChangeArrowheads="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9422346" y="4591322"/>
            <a:ext cx="2956842" cy="2708467"/>
          </a:xfrm>
          <a:prstGeom prst="rect">
            <a:avLst/>
          </a:prstGeom>
          <a:noFill/>
          <a:extLst>
            <a:ext uri="{909E8E84-426E-40DD-AFC4-6F175D3DCCD1}">
              <a14:hiddenFill xmlns:a14="http://schemas.microsoft.com/office/drawing/2010/main">
                <a:solidFill>
                  <a:srgbClr val="FFFFFF"/>
                </a:solidFill>
              </a14:hiddenFill>
            </a:ext>
          </a:extLst>
        </p:spPr>
      </p:pic>
      <p:grpSp>
        <p:nvGrpSpPr>
          <p:cNvPr id="14" name="组合 13"/>
          <p:cNvGrpSpPr/>
          <p:nvPr/>
        </p:nvGrpSpPr>
        <p:grpSpPr>
          <a:xfrm>
            <a:off x="4663294" y="-653565"/>
            <a:ext cx="9011609" cy="6574457"/>
            <a:chOff x="4663294" y="-653565"/>
            <a:chExt cx="9011609" cy="6574457"/>
          </a:xfrm>
        </p:grpSpPr>
        <p:pic>
          <p:nvPicPr>
            <p:cNvPr id="2052" name="Picture 4" descr="C:\Users\春哥\Downloads\5c751c947056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63294" y="-653565"/>
              <a:ext cx="9011609" cy="6574457"/>
            </a:xfrm>
            <a:prstGeom prst="rect">
              <a:avLst/>
            </a:prstGeom>
            <a:noFill/>
            <a:extLst>
              <a:ext uri="{909E8E84-426E-40DD-AFC4-6F175D3DCCD1}">
                <a14:hiddenFill xmlns:a14="http://schemas.microsoft.com/office/drawing/2010/main">
                  <a:solidFill>
                    <a:srgbClr val="FFFFFF"/>
                  </a:solidFill>
                </a14:hiddenFill>
              </a:ext>
            </a:extLst>
          </p:spPr>
        </p:pic>
        <p:sp>
          <p:nvSpPr>
            <p:cNvPr id="26" name="矩形 30"/>
            <p:cNvSpPr>
              <a:spLocks noChangeArrowheads="1"/>
            </p:cNvSpPr>
            <p:nvPr/>
          </p:nvSpPr>
          <p:spPr bwMode="auto">
            <a:xfrm>
              <a:off x="5907640" y="2414229"/>
              <a:ext cx="5835721" cy="1200329"/>
            </a:xfrm>
            <a:prstGeom prst="rect">
              <a:avLst/>
            </a:prstGeom>
            <a:noFill/>
            <a:ln w="9525">
              <a:noFill/>
              <a:miter lim="800000"/>
              <a:headEnd/>
              <a:tailEnd/>
            </a:ln>
          </p:spPr>
          <p:txBody>
            <a:bodyPr wrap="square">
              <a:spAutoFit/>
            </a:bodyPr>
            <a:lstStyle/>
            <a:p>
              <a:pPr algn="just">
                <a:lnSpc>
                  <a:spcPct val="150000"/>
                </a:lnSpc>
              </a:pPr>
              <a:r>
                <a:rPr lang="zh-CN" altLang="en-US" sz="1600" dirty="0">
                  <a:solidFill>
                    <a:srgbClr val="262626"/>
                  </a:solidFill>
                  <a:latin typeface="Times New Roman"/>
                  <a:ea typeface="微软雅黑" pitchFamily="34" charset="-122"/>
                  <a:cs typeface="Times New Roman"/>
                </a:rPr>
                <a:t>►►</a:t>
              </a:r>
              <a:r>
                <a:rPr lang="zh-CN" altLang="en-US" sz="1600" dirty="0">
                  <a:solidFill>
                    <a:srgbClr val="262626"/>
                  </a:solidFill>
                  <a:latin typeface="微软雅黑" pitchFamily="34" charset="-122"/>
                  <a:ea typeface="微软雅黑" pitchFamily="34" charset="-122"/>
                </a:rPr>
                <a:t>阶级统治的工具，同时兼有社会管理的职能。国家是阶级矛盾不可调和的产物，它随着阶级的产生而产生，也将随着阶级的消亡而自行消亡</a:t>
              </a:r>
            </a:p>
          </p:txBody>
        </p:sp>
      </p:grpSp>
      <p:grpSp>
        <p:nvGrpSpPr>
          <p:cNvPr id="5" name="组合 4">
            <a:extLst>
              <a:ext uri="{FF2B5EF4-FFF2-40B4-BE49-F238E27FC236}">
                <a16:creationId xmlns:a16="http://schemas.microsoft.com/office/drawing/2014/main" id="{177F2A08-32E7-4995-BB7A-7E2E8D952C1A}"/>
              </a:ext>
            </a:extLst>
          </p:cNvPr>
          <p:cNvGrpSpPr/>
          <p:nvPr/>
        </p:nvGrpSpPr>
        <p:grpSpPr>
          <a:xfrm>
            <a:off x="68826" y="1882440"/>
            <a:ext cx="6626850" cy="6574457"/>
            <a:chOff x="68826" y="1882440"/>
            <a:chExt cx="6626850" cy="6574457"/>
          </a:xfrm>
        </p:grpSpPr>
        <p:pic>
          <p:nvPicPr>
            <p:cNvPr id="20" name="Picture 4" descr="C:\Users\春哥\Downloads\5c751c9470566.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26" y="1882440"/>
              <a:ext cx="5239408" cy="6574457"/>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30"/>
            <p:cNvSpPr>
              <a:spLocks noChangeArrowheads="1"/>
            </p:cNvSpPr>
            <p:nvPr/>
          </p:nvSpPr>
          <p:spPr bwMode="auto">
            <a:xfrm>
              <a:off x="859955" y="5030517"/>
              <a:ext cx="5835721" cy="461665"/>
            </a:xfrm>
            <a:prstGeom prst="rect">
              <a:avLst/>
            </a:prstGeom>
            <a:noFill/>
            <a:ln w="9525">
              <a:noFill/>
              <a:miter lim="800000"/>
              <a:headEnd/>
              <a:tailEnd/>
            </a:ln>
          </p:spPr>
          <p:txBody>
            <a:bodyPr wrap="square">
              <a:spAutoFit/>
            </a:bodyPr>
            <a:lstStyle/>
            <a:p>
              <a:pPr algn="just">
                <a:lnSpc>
                  <a:spcPct val="150000"/>
                </a:lnSpc>
              </a:pPr>
              <a:r>
                <a:rPr lang="zh-CN" altLang="en-US" sz="1600" dirty="0">
                  <a:solidFill>
                    <a:srgbClr val="262626"/>
                  </a:solidFill>
                  <a:latin typeface="Times New Roman"/>
                  <a:ea typeface="微软雅黑" pitchFamily="34" charset="-122"/>
                  <a:cs typeface="Times New Roman"/>
                </a:rPr>
                <a:t>►►</a:t>
              </a:r>
              <a:r>
                <a:rPr lang="zh-CN" altLang="en-US" sz="1600" dirty="0">
                  <a:solidFill>
                    <a:srgbClr val="262626"/>
                  </a:solidFill>
                  <a:latin typeface="微软雅黑" pitchFamily="34" charset="-122"/>
                  <a:ea typeface="微软雅黑" pitchFamily="34" charset="-122"/>
                </a:rPr>
                <a:t>指一个国家的整个区域</a:t>
              </a:r>
            </a:p>
          </p:txBody>
        </p:sp>
      </p:grpSp>
      <p:sp>
        <p:nvSpPr>
          <p:cNvPr id="22" name="TextBox 21"/>
          <p:cNvSpPr txBox="1"/>
          <p:nvPr/>
        </p:nvSpPr>
        <p:spPr>
          <a:xfrm>
            <a:off x="7325474" y="4314919"/>
            <a:ext cx="3256908" cy="424732"/>
          </a:xfrm>
          <a:prstGeom prst="rect">
            <a:avLst/>
          </a:prstGeom>
          <a:noFill/>
        </p:spPr>
        <p:txBody>
          <a:bodyPr wrap="square" rtlCol="0" anchor="ctr">
            <a:spAutoFit/>
          </a:bodyPr>
          <a:lstStyle/>
          <a:p>
            <a:pPr>
              <a:lnSpc>
                <a:spcPct val="120000"/>
              </a:lnSpc>
            </a:pPr>
            <a:r>
              <a:rPr lang="en-US" altLang="zh-CN" dirty="0">
                <a:solidFill>
                  <a:schemeClr val="tx1">
                    <a:lumMod val="75000"/>
                    <a:lumOff val="25000"/>
                  </a:schemeClr>
                </a:solidFill>
              </a:rPr>
              <a:t>——</a:t>
            </a:r>
            <a:r>
              <a:rPr lang="zh-CN" altLang="en-US" dirty="0">
                <a:solidFill>
                  <a:schemeClr val="tx1">
                    <a:lumMod val="75000"/>
                    <a:lumOff val="25000"/>
                  </a:schemeClr>
                </a:solidFill>
              </a:rPr>
              <a:t>现代汉语词典第</a:t>
            </a:r>
            <a:r>
              <a:rPr lang="en-US" altLang="zh-CN" dirty="0">
                <a:solidFill>
                  <a:schemeClr val="tx1">
                    <a:lumMod val="75000"/>
                    <a:lumOff val="25000"/>
                  </a:schemeClr>
                </a:solidFill>
              </a:rPr>
              <a:t>6</a:t>
            </a:r>
            <a:r>
              <a:rPr lang="zh-CN" altLang="en-US" dirty="0">
                <a:solidFill>
                  <a:schemeClr val="tx1">
                    <a:lumMod val="75000"/>
                    <a:lumOff val="25000"/>
                  </a:schemeClr>
                </a:solidFill>
              </a:rPr>
              <a:t>版</a:t>
            </a:r>
          </a:p>
        </p:txBody>
      </p:sp>
      <p:grpSp>
        <p:nvGrpSpPr>
          <p:cNvPr id="10" name="组合 9">
            <a:extLst>
              <a:ext uri="{FF2B5EF4-FFF2-40B4-BE49-F238E27FC236}">
                <a16:creationId xmlns:a16="http://schemas.microsoft.com/office/drawing/2014/main" id="{314E0A32-9556-4CD6-995A-B95679DA50E2}"/>
              </a:ext>
            </a:extLst>
          </p:cNvPr>
          <p:cNvGrpSpPr/>
          <p:nvPr/>
        </p:nvGrpSpPr>
        <p:grpSpPr>
          <a:xfrm>
            <a:off x="5285994" y="4827467"/>
            <a:ext cx="3485560" cy="1185733"/>
            <a:chOff x="5285994" y="4827467"/>
            <a:chExt cx="3485560" cy="1185733"/>
          </a:xfrm>
        </p:grpSpPr>
        <p:sp>
          <p:nvSpPr>
            <p:cNvPr id="25" name="矩形 24">
              <a:extLst>
                <a:ext uri="{FF2B5EF4-FFF2-40B4-BE49-F238E27FC236}">
                  <a16:creationId xmlns:a16="http://schemas.microsoft.com/office/drawing/2014/main" id="{C7C66728-3CD5-4C42-B7B8-D75200EE5026}"/>
                </a:ext>
              </a:extLst>
            </p:cNvPr>
            <p:cNvSpPr/>
            <p:nvPr/>
          </p:nvSpPr>
          <p:spPr>
            <a:xfrm>
              <a:off x="6269799" y="5004000"/>
              <a:ext cx="2501755" cy="1009200"/>
            </a:xfrm>
            <a:prstGeom prst="rect">
              <a:avLst/>
            </a:prstGeom>
            <a:noFill/>
            <a:ln w="25400">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tIns="324000" rtlCol="0" anchor="ctr"/>
            <a:lstStyle/>
            <a:p>
              <a:pPr algn="ctr"/>
              <a:r>
                <a:rPr lang="en-US" altLang="zh-CN" dirty="0">
                  <a:solidFill>
                    <a:srgbClr val="564A59"/>
                  </a:solidFill>
                  <a:latin typeface="宋体" panose="02010600030101010101" pitchFamily="2" charset="-122"/>
                  <a:ea typeface="宋体" panose="02010600030101010101" pitchFamily="2" charset="-122"/>
                </a:rPr>
                <a:t>››</a:t>
              </a:r>
              <a:r>
                <a:rPr lang="zh-CN" altLang="en-US" dirty="0">
                  <a:solidFill>
                    <a:srgbClr val="564A59"/>
                  </a:solidFill>
                </a:rPr>
                <a:t>阶级属性</a:t>
              </a:r>
              <a:endParaRPr lang="en-US" altLang="zh-CN" dirty="0">
                <a:solidFill>
                  <a:srgbClr val="564A59"/>
                </a:solidFill>
              </a:endParaRPr>
            </a:p>
            <a:p>
              <a:pPr algn="ctr"/>
              <a:r>
                <a:rPr lang="en-US" altLang="zh-CN" dirty="0">
                  <a:solidFill>
                    <a:srgbClr val="564A59"/>
                  </a:solidFill>
                  <a:latin typeface="宋体" panose="02010600030101010101" pitchFamily="2" charset="-122"/>
                  <a:ea typeface="宋体" panose="02010600030101010101" pitchFamily="2" charset="-122"/>
                </a:rPr>
                <a:t>››</a:t>
              </a:r>
              <a:r>
                <a:rPr lang="zh-CN" altLang="en-US" dirty="0">
                  <a:solidFill>
                    <a:srgbClr val="564A59"/>
                  </a:solidFill>
                </a:rPr>
                <a:t>公共属性</a:t>
              </a:r>
              <a:endParaRPr lang="en-US" altLang="zh-CN" dirty="0">
                <a:solidFill>
                  <a:srgbClr val="564A59"/>
                </a:solidFill>
              </a:endParaRPr>
            </a:p>
            <a:p>
              <a:pPr algn="ctr"/>
              <a:r>
                <a:rPr lang="en-US" altLang="zh-CN" dirty="0">
                  <a:solidFill>
                    <a:srgbClr val="564A59"/>
                  </a:solidFill>
                  <a:latin typeface="宋体" panose="02010600030101010101" pitchFamily="2" charset="-122"/>
                  <a:ea typeface="宋体" panose="02010600030101010101" pitchFamily="2" charset="-122"/>
                </a:rPr>
                <a:t>››</a:t>
              </a:r>
              <a:r>
                <a:rPr lang="zh-CN" altLang="en-US" dirty="0">
                  <a:solidFill>
                    <a:srgbClr val="564A59"/>
                  </a:solidFill>
                </a:rPr>
                <a:t>载体属性</a:t>
              </a:r>
              <a:endParaRPr lang="en-US" altLang="zh-CN" dirty="0">
                <a:solidFill>
                  <a:srgbClr val="564A59"/>
                </a:solidFill>
              </a:endParaRPr>
            </a:p>
            <a:p>
              <a:endParaRPr lang="zh-CN" altLang="en-US" dirty="0">
                <a:solidFill>
                  <a:srgbClr val="564A59"/>
                </a:solidFill>
              </a:endParaRPr>
            </a:p>
          </p:txBody>
        </p:sp>
        <p:pic>
          <p:nvPicPr>
            <p:cNvPr id="8" name="图片 7">
              <a:extLst>
                <a:ext uri="{FF2B5EF4-FFF2-40B4-BE49-F238E27FC236}">
                  <a16:creationId xmlns:a16="http://schemas.microsoft.com/office/drawing/2014/main" id="{B8D5EE0E-9A47-4C14-8FC0-6CCE260FC71F}"/>
                </a:ext>
              </a:extLst>
            </p:cNvPr>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5285994" y="4827467"/>
              <a:ext cx="1146784" cy="772634"/>
            </a:xfrm>
            <a:prstGeom prst="rect">
              <a:avLst/>
            </a:prstGeom>
          </p:spPr>
        </p:pic>
      </p:grpSp>
    </p:spTree>
    <p:extLst>
      <p:ext uri="{BB962C8B-B14F-4D97-AF65-F5344CB8AC3E}">
        <p14:creationId xmlns:p14="http://schemas.microsoft.com/office/powerpoint/2010/main" val="356073290"/>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p:cTn id="15" dur="500" fill="hold"/>
                                        <p:tgtEl>
                                          <p:spTgt spid="10"/>
                                        </p:tgtEl>
                                        <p:attrNameLst>
                                          <p:attrName>ppt_w</p:attrName>
                                        </p:attrNameLst>
                                      </p:cBhvr>
                                      <p:tavLst>
                                        <p:tav tm="0">
                                          <p:val>
                                            <p:fltVal val="0"/>
                                          </p:val>
                                        </p:tav>
                                        <p:tav tm="100000">
                                          <p:val>
                                            <p:strVal val="#ppt_w"/>
                                          </p:val>
                                        </p:tav>
                                      </p:tavLst>
                                    </p:anim>
                                    <p:anim calcmode="lin" valueType="num">
                                      <p:cBhvr>
                                        <p:cTn id="16" dur="500" fill="hold"/>
                                        <p:tgtEl>
                                          <p:spTgt spid="10"/>
                                        </p:tgtEl>
                                        <p:attrNameLst>
                                          <p:attrName>ppt_h</p:attrName>
                                        </p:attrNameLst>
                                      </p:cBhvr>
                                      <p:tavLst>
                                        <p:tav tm="0">
                                          <p:val>
                                            <p:fltVal val="0"/>
                                          </p:val>
                                        </p:tav>
                                        <p:tav tm="100000">
                                          <p:val>
                                            <p:strVal val="#ppt_h"/>
                                          </p:val>
                                        </p:tav>
                                      </p:tavLst>
                                    </p:anim>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E9891813-F14D-47C1-B3A9-F4F4463FAEA9}"/>
              </a:ext>
            </a:extLst>
          </p:cNvPr>
          <p:cNvSpPr/>
          <p:nvPr/>
        </p:nvSpPr>
        <p:spPr>
          <a:xfrm>
            <a:off x="303461" y="336798"/>
            <a:ext cx="424954" cy="424954"/>
          </a:xfrm>
          <a:prstGeom prst="ellipse">
            <a:avLst/>
          </a:prstGeom>
          <a:solidFill>
            <a:srgbClr val="0334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6BB96586-CC78-4050-9648-42A24C638759}"/>
              </a:ext>
            </a:extLst>
          </p:cNvPr>
          <p:cNvSpPr txBox="1"/>
          <p:nvPr/>
        </p:nvSpPr>
        <p:spPr>
          <a:xfrm>
            <a:off x="875874" y="276773"/>
            <a:ext cx="9792126" cy="535531"/>
          </a:xfrm>
          <a:prstGeom prst="rect">
            <a:avLst/>
          </a:prstGeom>
          <a:noFill/>
        </p:spPr>
        <p:txBody>
          <a:bodyPr wrap="square" rtlCol="0" anchor="ctr">
            <a:spAutoFit/>
          </a:bodyPr>
          <a:lstStyle/>
          <a:p>
            <a:pPr>
              <a:lnSpc>
                <a:spcPct val="120000"/>
              </a:lnSpc>
            </a:pPr>
            <a:r>
              <a:rPr lang="en-US" altLang="zh-CN" sz="2400" spc="300" dirty="0">
                <a:latin typeface="+mn-ea"/>
              </a:rPr>
              <a:t>1.</a:t>
            </a:r>
            <a:r>
              <a:rPr lang="zh-CN" altLang="en-US" sz="2400" spc="300" dirty="0">
                <a:latin typeface="+mn-ea"/>
              </a:rPr>
              <a:t>国家安全的概念</a:t>
            </a:r>
            <a:r>
              <a:rPr lang="en-US" altLang="zh-CN" sz="1600" dirty="0">
                <a:solidFill>
                  <a:schemeClr val="tx1">
                    <a:lumMod val="75000"/>
                    <a:lumOff val="25000"/>
                  </a:schemeClr>
                </a:solidFill>
                <a:latin typeface="+mn-ea"/>
              </a:rPr>
              <a:t> The concept of national security</a:t>
            </a:r>
          </a:p>
        </p:txBody>
      </p:sp>
      <p:cxnSp>
        <p:nvCxnSpPr>
          <p:cNvPr id="4" name="直接连接符 3">
            <a:extLst>
              <a:ext uri="{FF2B5EF4-FFF2-40B4-BE49-F238E27FC236}">
                <a16:creationId xmlns:a16="http://schemas.microsoft.com/office/drawing/2014/main" id="{BBBC3749-C35C-45DD-B9AA-7C2F092547D2}"/>
              </a:ext>
            </a:extLst>
          </p:cNvPr>
          <p:cNvCxnSpPr>
            <a:cxnSpLocks/>
          </p:cNvCxnSpPr>
          <p:nvPr/>
        </p:nvCxnSpPr>
        <p:spPr>
          <a:xfrm>
            <a:off x="979166" y="761752"/>
            <a:ext cx="10323834" cy="0"/>
          </a:xfrm>
          <a:prstGeom prst="line">
            <a:avLst/>
          </a:prstGeom>
          <a:ln w="12700">
            <a:solidFill>
              <a:schemeClr val="tx1">
                <a:lumMod val="75000"/>
                <a:lumOff val="25000"/>
              </a:schemeClr>
            </a:solidFill>
            <a:prstDash val="dash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9" name="直接连接符 108"/>
          <p:cNvCxnSpPr/>
          <p:nvPr/>
        </p:nvCxnSpPr>
        <p:spPr>
          <a:xfrm flipV="1">
            <a:off x="2339752" y="3269979"/>
            <a:ext cx="189334" cy="320887"/>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直接连接符 109"/>
          <p:cNvCxnSpPr/>
          <p:nvPr/>
        </p:nvCxnSpPr>
        <p:spPr>
          <a:xfrm flipV="1">
            <a:off x="2529086" y="3269979"/>
            <a:ext cx="429871" cy="912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979166" y="956345"/>
            <a:ext cx="9012122" cy="738231"/>
          </a:xfrm>
          <a:prstGeom prst="rect">
            <a:avLst/>
          </a:prstGeom>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国家安全是一个复合概念：国家</a:t>
            </a:r>
            <a:r>
              <a:rPr lang="en-US" altLang="zh-CN" dirty="0"/>
              <a:t>+</a:t>
            </a:r>
            <a:r>
              <a:rPr lang="zh-CN" altLang="en-US" dirty="0"/>
              <a:t>安全</a:t>
            </a:r>
          </a:p>
        </p:txBody>
      </p:sp>
      <p:sp>
        <p:nvSpPr>
          <p:cNvPr id="23" name="Freeform 5"/>
          <p:cNvSpPr/>
          <p:nvPr/>
        </p:nvSpPr>
        <p:spPr bwMode="auto">
          <a:xfrm>
            <a:off x="859955" y="2962528"/>
            <a:ext cx="1479797" cy="1334201"/>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1"/>
          </a:solidFill>
          <a:ln w="9525" cap="flat">
            <a:noFill/>
            <a:prstDash val="solid"/>
            <a:miter lim="800000"/>
          </a:ln>
        </p:spPr>
        <p:txBody>
          <a:bodyPr vert="horz" wrap="square" lIns="91440" tIns="45720" rIns="91440" bIns="45720" numCol="1" anchor="t" anchorCtr="0" compatLnSpc="1"/>
          <a:lstStyle/>
          <a:p>
            <a:endParaRPr lang="zh-CN" altLang="en-US"/>
          </a:p>
        </p:txBody>
      </p:sp>
      <p:sp>
        <p:nvSpPr>
          <p:cNvPr id="24" name="TextBox 23"/>
          <p:cNvSpPr txBox="1"/>
          <p:nvPr/>
        </p:nvSpPr>
        <p:spPr>
          <a:xfrm>
            <a:off x="1075979" y="3180874"/>
            <a:ext cx="1082597" cy="861774"/>
          </a:xfrm>
          <a:prstGeom prst="rect">
            <a:avLst/>
          </a:prstGeom>
          <a:noFill/>
        </p:spPr>
        <p:txBody>
          <a:bodyPr wrap="square" lIns="0" tIns="0" rIns="0" bIns="0" rtlCol="0">
            <a:spAutoFit/>
          </a:bodyPr>
          <a:lstStyle>
            <a:defPPr>
              <a:defRPr lang="zh-CN"/>
            </a:defPPr>
            <a:lvl1pPr>
              <a:defRPr sz="2200">
                <a:solidFill>
                  <a:schemeClr val="bg1"/>
                </a:solidFill>
                <a:latin typeface="微软雅黑" panose="020B0503020204020204" pitchFamily="34" charset="-122"/>
                <a:ea typeface="微软雅黑" panose="020B0503020204020204" pitchFamily="34" charset="-122"/>
              </a:defRPr>
            </a:lvl1pPr>
          </a:lstStyle>
          <a:p>
            <a:pPr algn="ctr"/>
            <a:r>
              <a:rPr lang="zh-CN" altLang="en-US" sz="2800" b="1" dirty="0"/>
              <a:t>国家</a:t>
            </a:r>
            <a:endParaRPr lang="en-US" altLang="zh-CN" sz="2800" b="1" dirty="0"/>
          </a:p>
          <a:p>
            <a:pPr algn="ctr"/>
            <a:r>
              <a:rPr lang="zh-CN" altLang="en-US" sz="2800" b="1" dirty="0"/>
              <a:t>安全</a:t>
            </a:r>
          </a:p>
        </p:txBody>
      </p:sp>
      <p:grpSp>
        <p:nvGrpSpPr>
          <p:cNvPr id="9" name="组合 8"/>
          <p:cNvGrpSpPr/>
          <p:nvPr/>
        </p:nvGrpSpPr>
        <p:grpSpPr>
          <a:xfrm>
            <a:off x="2981197" y="2523860"/>
            <a:ext cx="2304797" cy="1813124"/>
            <a:chOff x="4030056" y="1991932"/>
            <a:chExt cx="2304797" cy="2304797"/>
          </a:xfrm>
        </p:grpSpPr>
        <p:pic>
          <p:nvPicPr>
            <p:cNvPr id="7" name="Picture 2" descr="C:\Users\春哥\Downloads\87560126e1305dee1611820563.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4030056" y="1991932"/>
              <a:ext cx="2304797" cy="2304797"/>
            </a:xfrm>
            <a:prstGeom prst="rect">
              <a:avLst/>
            </a:prstGeom>
            <a:noFill/>
            <a:extLst>
              <a:ext uri="{909E8E84-426E-40DD-AFC4-6F175D3DCCD1}">
                <a14:hiddenFill xmlns:a14="http://schemas.microsoft.com/office/drawing/2010/main">
                  <a:solidFill>
                    <a:srgbClr val="FFFFFF"/>
                  </a:solidFill>
                </a14:hiddenFill>
              </a:ext>
            </a:extLst>
          </p:spPr>
        </p:pic>
        <p:sp>
          <p:nvSpPr>
            <p:cNvPr id="19" name="文本框 19">
              <a:extLst>
                <a:ext uri="{FF2B5EF4-FFF2-40B4-BE49-F238E27FC236}">
                  <a16:creationId xmlns:a16="http://schemas.microsoft.com/office/drawing/2014/main" id="{2CF01750-7A0D-4169-A63B-6877571FDD0D}"/>
                </a:ext>
              </a:extLst>
            </p:cNvPr>
            <p:cNvSpPr txBox="1"/>
            <p:nvPr/>
          </p:nvSpPr>
          <p:spPr>
            <a:xfrm>
              <a:off x="4623710" y="2932231"/>
              <a:ext cx="1513057" cy="1062699"/>
            </a:xfrm>
            <a:prstGeom prst="rect">
              <a:avLst/>
            </a:prstGeom>
            <a:noFill/>
          </p:spPr>
          <p:txBody>
            <a:bodyPr wrap="square" rtlCol="0" anchor="ctr">
              <a:spAutoFit/>
            </a:bodyPr>
            <a:lstStyle/>
            <a:p>
              <a:pPr algn="ctr">
                <a:lnSpc>
                  <a:spcPct val="120000"/>
                </a:lnSpc>
              </a:pPr>
              <a:r>
                <a:rPr lang="zh-CN" altLang="en-US" sz="4400" b="1" spc="300" dirty="0">
                  <a:latin typeface="+mj-ea"/>
                  <a:ea typeface="+mj-ea"/>
                </a:rPr>
                <a:t>安全</a:t>
              </a:r>
              <a:endParaRPr lang="en-US" altLang="zh-CN" sz="4400" b="1" spc="300" dirty="0">
                <a:latin typeface="+mj-ea"/>
                <a:ea typeface="+mj-ea"/>
              </a:endParaRPr>
            </a:p>
          </p:txBody>
        </p:sp>
      </p:grpSp>
      <p:pic>
        <p:nvPicPr>
          <p:cNvPr id="2052" name="Picture 4" descr="C:\Users\春哥\Downloads\5c751c9470566.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5213" y="-1469203"/>
            <a:ext cx="9011609" cy="9740664"/>
          </a:xfrm>
          <a:prstGeom prst="rect">
            <a:avLst/>
          </a:prstGeom>
          <a:noFill/>
          <a:extLst>
            <a:ext uri="{909E8E84-426E-40DD-AFC4-6F175D3DCCD1}">
              <a14:hiddenFill xmlns:a14="http://schemas.microsoft.com/office/drawing/2010/main">
                <a:solidFill>
                  <a:srgbClr val="FFFFFF"/>
                </a:solidFill>
              </a14:hiddenFill>
            </a:ext>
          </a:extLst>
        </p:spPr>
      </p:pic>
      <p:sp>
        <p:nvSpPr>
          <p:cNvPr id="26" name="矩形 30"/>
          <p:cNvSpPr>
            <a:spLocks noChangeArrowheads="1"/>
          </p:cNvSpPr>
          <p:nvPr/>
        </p:nvSpPr>
        <p:spPr bwMode="auto">
          <a:xfrm>
            <a:off x="6141083" y="3160239"/>
            <a:ext cx="5835721" cy="1569660"/>
          </a:xfrm>
          <a:prstGeom prst="rect">
            <a:avLst/>
          </a:prstGeom>
          <a:noFill/>
          <a:ln w="9525">
            <a:noFill/>
            <a:miter lim="800000"/>
            <a:headEnd/>
            <a:tailEnd/>
          </a:ln>
        </p:spPr>
        <p:txBody>
          <a:bodyPr wrap="square">
            <a:spAutoFit/>
          </a:bodyPr>
          <a:lstStyle/>
          <a:p>
            <a:pPr algn="just">
              <a:lnSpc>
                <a:spcPct val="150000"/>
              </a:lnSpc>
            </a:pPr>
            <a:r>
              <a:rPr lang="zh-CN" altLang="en-US" sz="1600" dirty="0">
                <a:solidFill>
                  <a:srgbClr val="262626"/>
                </a:solidFill>
                <a:latin typeface="Times New Roman"/>
                <a:ea typeface="微软雅黑" pitchFamily="34" charset="-122"/>
                <a:cs typeface="Times New Roman"/>
              </a:rPr>
              <a:t>►►</a:t>
            </a:r>
            <a:r>
              <a:rPr lang="en-US" altLang="zh-CN" sz="1600" dirty="0">
                <a:solidFill>
                  <a:srgbClr val="262626"/>
                </a:solidFill>
                <a:latin typeface="微软雅黑" pitchFamily="34" charset="-122"/>
                <a:ea typeface="微软雅黑" pitchFamily="34" charset="-122"/>
              </a:rPr>
              <a:t>“</a:t>
            </a:r>
            <a:r>
              <a:rPr lang="zh-CN" altLang="en-US" sz="1600" dirty="0">
                <a:solidFill>
                  <a:srgbClr val="262626"/>
                </a:solidFill>
                <a:latin typeface="微软雅黑" pitchFamily="34" charset="-122"/>
                <a:ea typeface="微软雅黑" pitchFamily="34" charset="-122"/>
              </a:rPr>
              <a:t>安全是一个具有高度争议性的概念”</a:t>
            </a:r>
            <a:endParaRPr lang="en-US" altLang="zh-CN" sz="1600" dirty="0">
              <a:solidFill>
                <a:srgbClr val="262626"/>
              </a:solidFill>
              <a:latin typeface="微软雅黑" pitchFamily="34" charset="-122"/>
              <a:ea typeface="微软雅黑" pitchFamily="34" charset="-122"/>
            </a:endParaRPr>
          </a:p>
          <a:p>
            <a:pPr algn="just">
              <a:lnSpc>
                <a:spcPct val="150000"/>
              </a:lnSpc>
            </a:pPr>
            <a:r>
              <a:rPr lang="en-US" altLang="zh-CN" sz="1600" dirty="0">
                <a:solidFill>
                  <a:srgbClr val="262626"/>
                </a:solidFill>
                <a:latin typeface="微软雅黑" pitchFamily="34" charset="-122"/>
                <a:ea typeface="微软雅黑" pitchFamily="34" charset="-122"/>
              </a:rPr>
              <a:t>——</a:t>
            </a:r>
            <a:r>
              <a:rPr lang="en-US" altLang="zh-CN" sz="1600" dirty="0" err="1">
                <a:solidFill>
                  <a:srgbClr val="262626"/>
                </a:solidFill>
                <a:latin typeface="微软雅黑" pitchFamily="34" charset="-122"/>
                <a:ea typeface="微软雅黑" pitchFamily="34" charset="-122"/>
              </a:rPr>
              <a:t>Barru</a:t>
            </a:r>
            <a:r>
              <a:rPr lang="en-US" altLang="zh-CN" sz="1600" dirty="0">
                <a:solidFill>
                  <a:srgbClr val="262626"/>
                </a:solidFill>
                <a:latin typeface="微软雅黑" pitchFamily="34" charset="-122"/>
                <a:ea typeface="微软雅黑" pitchFamily="34" charset="-122"/>
              </a:rPr>
              <a:t> </a:t>
            </a:r>
            <a:r>
              <a:rPr lang="en-US" altLang="zh-CN" sz="1600" dirty="0" err="1">
                <a:solidFill>
                  <a:srgbClr val="262626"/>
                </a:solidFill>
                <a:latin typeface="微软雅黑" pitchFamily="34" charset="-122"/>
                <a:ea typeface="微软雅黑" pitchFamily="34" charset="-122"/>
              </a:rPr>
              <a:t>Bizan</a:t>
            </a:r>
            <a:r>
              <a:rPr lang="en-US" altLang="zh-CN" sz="1600" dirty="0">
                <a:solidFill>
                  <a:srgbClr val="262626"/>
                </a:solidFill>
                <a:latin typeface="微软雅黑" pitchFamily="34" charset="-122"/>
                <a:ea typeface="微软雅黑" pitchFamily="34" charset="-122"/>
              </a:rPr>
              <a:t>;</a:t>
            </a:r>
          </a:p>
          <a:p>
            <a:pPr algn="just">
              <a:lnSpc>
                <a:spcPct val="150000"/>
              </a:lnSpc>
            </a:pPr>
            <a:r>
              <a:rPr lang="en-US" altLang="zh-CN" sz="1600" dirty="0">
                <a:solidFill>
                  <a:srgbClr val="262626"/>
                </a:solidFill>
                <a:latin typeface="微软雅黑" pitchFamily="34" charset="-122"/>
                <a:ea typeface="微软雅黑" pitchFamily="34" charset="-122"/>
              </a:rPr>
              <a:t>“</a:t>
            </a:r>
            <a:r>
              <a:rPr lang="zh-CN" altLang="en-US" sz="1600" dirty="0">
                <a:solidFill>
                  <a:srgbClr val="262626"/>
                </a:solidFill>
                <a:latin typeface="微软雅黑" pitchFamily="34" charset="-122"/>
                <a:ea typeface="微软雅黑" pitchFamily="34" charset="-122"/>
              </a:rPr>
              <a:t>安全天生就难以被给出统一、明确、无争议的定义”</a:t>
            </a:r>
            <a:endParaRPr lang="en-US" altLang="zh-CN" sz="1600" dirty="0">
              <a:solidFill>
                <a:srgbClr val="262626"/>
              </a:solidFill>
              <a:latin typeface="微软雅黑" pitchFamily="34" charset="-122"/>
              <a:ea typeface="微软雅黑" pitchFamily="34" charset="-122"/>
            </a:endParaRPr>
          </a:p>
          <a:p>
            <a:pPr algn="just">
              <a:lnSpc>
                <a:spcPct val="150000"/>
              </a:lnSpc>
            </a:pPr>
            <a:r>
              <a:rPr lang="en-US" altLang="zh-CN" sz="1600" dirty="0">
                <a:solidFill>
                  <a:srgbClr val="262626"/>
                </a:solidFill>
                <a:latin typeface="微软雅黑" pitchFamily="34" charset="-122"/>
                <a:ea typeface="微软雅黑" pitchFamily="34" charset="-122"/>
              </a:rPr>
              <a:t>——Arnold </a:t>
            </a:r>
            <a:r>
              <a:rPr lang="en-US" altLang="zh-CN" sz="1600" dirty="0" err="1">
                <a:solidFill>
                  <a:srgbClr val="262626"/>
                </a:solidFill>
                <a:latin typeface="微软雅黑" pitchFamily="34" charset="-122"/>
                <a:ea typeface="微软雅黑" pitchFamily="34" charset="-122"/>
              </a:rPr>
              <a:t>Wolfers</a:t>
            </a:r>
            <a:endParaRPr lang="zh-CN" altLang="en-US" sz="1600" dirty="0">
              <a:solidFill>
                <a:srgbClr val="262626"/>
              </a:solidFill>
              <a:latin typeface="微软雅黑" pitchFamily="34" charset="-122"/>
              <a:ea typeface="微软雅黑" pitchFamily="34" charset="-122"/>
            </a:endParaRPr>
          </a:p>
        </p:txBody>
      </p:sp>
      <p:pic>
        <p:nvPicPr>
          <p:cNvPr id="3075" name="Picture 3" descr="C:\Users\春哥\Downloads\610f4a838f3ce1628392067258.png"/>
          <p:cNvPicPr>
            <a:picLocks noChangeAspect="1" noChangeArrowheads="1"/>
          </p:cNvPicPr>
          <p:nvPr/>
        </p:nvPicPr>
        <p:blipFill>
          <a:blip r:embed="rId5" cstate="screen">
            <a:extLst>
              <a:ext uri="{28A0092B-C50C-407E-A947-70E740481C1C}">
                <a14:useLocalDpi xmlns:a14="http://schemas.microsoft.com/office/drawing/2010/main" val="0"/>
              </a:ext>
            </a:extLst>
          </a:blip>
          <a:srcRect/>
          <a:stretch>
            <a:fillRect/>
          </a:stretch>
        </p:blipFill>
        <p:spPr bwMode="auto">
          <a:xfrm>
            <a:off x="3513410" y="4336984"/>
            <a:ext cx="2443606" cy="24436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941591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GuidesStyle_Normal&quot;,&quot;Name&quot;:&quot;正常&quot;,&quot;HeaderHeight&quot;:10.0,&quot;FooterHeight&quot;:4.0,&quot;SideMargin&quot;:3.0,&quot;TopMargin&quot;:3.0,&quot;BottomMargin&quot;:3.0,&quot;IntervalMargin&quot;:3.0}"/>
  <p:tag name="ISPRING_ULTRA_SCORM_COURSE_ID" val="00A9D133-BE85-4E3A-94B7-5FDC08C95679"/>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内容列表"/>
  <p:tag name="ISPRINGCLOUDFOLDERID" val="0"/>
  <p:tag name="ISPRINGCLOUDFOLDERPATH" val="系统信息库"/>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PRESENTATION_TITLE" val="1"/>
</p:tagLst>
</file>

<file path=ppt/tags/tag2.xml><?xml version="1.0" encoding="utf-8"?>
<p:tagLst xmlns:a="http://schemas.openxmlformats.org/drawingml/2006/main" xmlns:r="http://schemas.openxmlformats.org/officeDocument/2006/relationships" xmlns:p="http://schemas.openxmlformats.org/presentationml/2006/main">
  <p:tag name="PA" val="v3.2.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千图网PPT模板">
  <a:themeElements>
    <a:clrScheme name="MC-欧美风主题色">
      <a:dk1>
        <a:srgbClr val="000000"/>
      </a:dk1>
      <a:lt1>
        <a:srgbClr val="FFFFFF"/>
      </a:lt1>
      <a:dk2>
        <a:srgbClr val="44546A"/>
      </a:dk2>
      <a:lt2>
        <a:srgbClr val="E7E6E6"/>
      </a:lt2>
      <a:accent1>
        <a:srgbClr val="033455"/>
      </a:accent1>
      <a:accent2>
        <a:srgbClr val="DCC975"/>
      </a:accent2>
      <a:accent3>
        <a:srgbClr val="2D2C2B"/>
      </a:accent3>
      <a:accent4>
        <a:srgbClr val="076C82"/>
      </a:accent4>
      <a:accent5>
        <a:srgbClr val="033455"/>
      </a:accent5>
      <a:accent6>
        <a:srgbClr val="DCC975"/>
      </a:accent6>
      <a:hlink>
        <a:srgbClr val="0563C1"/>
      </a:hlink>
      <a:folHlink>
        <a:srgbClr val="954F72"/>
      </a:folHlink>
    </a:clrScheme>
    <a:fontScheme name="Arial+微软雅黑">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none" rtlCol="0" anchor="ctr">
        <a:spAutoFit/>
      </a:bodyPr>
      <a:lstStyle>
        <a:defPPr>
          <a:lnSpc>
            <a:spcPct val="120000"/>
          </a:lnSpc>
          <a:defRPr dirty="0" smtClean="0">
            <a:solidFill>
              <a:schemeClr val="tx1">
                <a:lumMod val="75000"/>
                <a:lumOff val="25000"/>
              </a:schemeClr>
            </a:solidFill>
          </a:defRPr>
        </a:defPPr>
      </a:lstStyle>
    </a:txDef>
  </a:objectDefaults>
  <a:extraClrSchemeLst/>
  <a:extLst>
    <a:ext uri="{05A4C25C-085E-4340-85A3-A5531E510DB2}">
      <thm15:themeFamily xmlns:thm15="http://schemas.microsoft.com/office/thememl/2012/main" name="QT-.potx" id="{4A92D13C-A814-4E6D-BE81-C73FAC701397}" vid="{A8A14CBA-4815-4B77-AF29-CD6CD64ED562}"/>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QT-</Template>
  <TotalTime>0</TotalTime>
  <Words>3203</Words>
  <Application>Microsoft Office PowerPoint</Application>
  <PresentationFormat>宽屏</PresentationFormat>
  <Paragraphs>383</Paragraphs>
  <Slides>38</Slides>
  <Notes>38</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38</vt:i4>
      </vt:variant>
    </vt:vector>
  </HeadingPairs>
  <TitlesOfParts>
    <vt:vector size="49" baseType="lpstr">
      <vt:lpstr>Times New Roman</vt:lpstr>
      <vt:lpstr>Arial Black</vt:lpstr>
      <vt:lpstr>宋体</vt:lpstr>
      <vt:lpstr>方正有猫在_GBK</vt:lpstr>
      <vt:lpstr>Impact</vt:lpstr>
      <vt:lpstr>等线</vt:lpstr>
      <vt:lpstr>Calibri</vt:lpstr>
      <vt:lpstr>Agency FB</vt:lpstr>
      <vt:lpstr>微软雅黑</vt:lpstr>
      <vt:lpstr>Arial</vt:lpstr>
      <vt:lpstr>千图网PPT模板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description/>
  <cp:lastModifiedBy/>
  <cp:revision>1</cp:revision>
  <dcterms:created xsi:type="dcterms:W3CDTF">2023-03-08T11:19:06Z</dcterms:created>
  <dcterms:modified xsi:type="dcterms:W3CDTF">2023-03-08T11:19:16Z</dcterms:modified>
</cp:coreProperties>
</file>